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48" r:id="rId2"/>
    <p:sldMasterId id="2147483660" r:id="rId3"/>
  </p:sldMasterIdLst>
  <p:notesMasterIdLst>
    <p:notesMasterId r:id="rId9"/>
  </p:notesMasterIdLst>
  <p:handoutMasterIdLst>
    <p:handoutMasterId r:id="rId10"/>
  </p:handoutMasterIdLst>
  <p:sldIdLst>
    <p:sldId id="259" r:id="rId4"/>
    <p:sldId id="279" r:id="rId5"/>
    <p:sldId id="280" r:id="rId6"/>
    <p:sldId id="278" r:id="rId7"/>
    <p:sldId id="277" r:id="rId8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BB47431A-AC08-4D0B-A6B7-4326752FD58E}">
          <p14:sldIdLst>
            <p14:sldId id="259"/>
            <p14:sldId id="279"/>
            <p14:sldId id="280"/>
            <p14:sldId id="278"/>
            <p14:sldId id="277"/>
          </p14:sldIdLst>
        </p14:section>
        <p14:section name="Inndeling uten navn" id="{D42D5013-E4B5-4F11-AFED-47250164366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A09"/>
    <a:srgbClr val="C23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9" autoAdjust="0"/>
    <p:restoredTop sz="94674"/>
  </p:normalViewPr>
  <p:slideViewPr>
    <p:cSldViewPr snapToGrid="0" snapToObjects="1">
      <p:cViewPr varScale="1">
        <p:scale>
          <a:sx n="60" d="100"/>
          <a:sy n="60" d="100"/>
        </p:scale>
        <p:origin x="108" y="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AF57-DBAE-4D7B-81D4-1DD0930D5963}" type="datetimeFigureOut">
              <a:rPr lang="nb-NO" smtClean="0"/>
              <a:t>04.02.2019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FE84A-C528-448F-B730-E864C2BCF5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5653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23564-F271-4DBF-831E-6E1D7CB57E32}" type="datetimeFigureOut">
              <a:rPr lang="nb-NO" smtClean="0"/>
              <a:t>04.02.2019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5AE22-E867-4F25-9838-7D4A328E4D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2305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5AE22-E867-4F25-9838-7D4A328E4D3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0873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0F14F389-05B2-4633-9882-2D464464A333}" type="slidenum">
              <a:rPr lang="en-GB" altLang="nb-NO">
                <a:latin typeface="Arial" panose="020B0604020202020204" pitchFamily="34" charset="0"/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4</a:t>
            </a:fld>
            <a:endParaRPr lang="en-GB" altLang="nb-NO">
              <a:latin typeface="Arial" panose="020B0604020202020204" pitchFamily="34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6882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6000"/>
              </a:lnSpc>
              <a:spcBef>
                <a:spcPct val="0"/>
              </a:spcBef>
            </a:pPr>
            <a:endParaRPr lang="en-US" altLang="nb-NO" sz="2400">
              <a:solidFill>
                <a:schemeClr val="bg1"/>
              </a:solidFill>
              <a:cs typeface="Lucida Sans Unicode" panose="020B0602030504020204" pitchFamily="34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49830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99C9DA4F-90B9-4EA1-9906-F0A6816763DD}" type="slidenum">
              <a:rPr lang="en-GB" altLang="nb-NO">
                <a:latin typeface="Arial" panose="020B0604020202020204" pitchFamily="34" charset="0"/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5</a:t>
            </a:fld>
            <a:endParaRPr lang="en-GB" altLang="nb-NO">
              <a:latin typeface="Arial" panose="020B0604020202020204" pitchFamily="34" charset="0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6000"/>
              </a:lnSpc>
              <a:spcBef>
                <a:spcPct val="0"/>
              </a:spcBef>
            </a:pPr>
            <a:endParaRPr lang="en-US" altLang="nb-NO" sz="2400">
              <a:solidFill>
                <a:schemeClr val="bg1"/>
              </a:solidFill>
              <a:cs typeface="Lucida Sans Unicode" panose="020B0602030504020204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7836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814361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294036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279350"/>
            <a:ext cx="41148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279350"/>
            <a:ext cx="2743200" cy="365125"/>
          </a:xfrm>
        </p:spPr>
        <p:txBody>
          <a:bodyPr/>
          <a:lstStyle/>
          <a:p>
            <a:fld id="{2E289593-2127-5347-8A1C-41282015DE32}" type="slidenum">
              <a:rPr lang="nb-NO" smtClean="0"/>
              <a:t>‹#›</a:t>
            </a:fld>
            <a:endParaRPr lang="nb-NO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4582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867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057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524000" y="612227"/>
            <a:ext cx="9144000" cy="2387600"/>
          </a:xfrm>
        </p:spPr>
        <p:txBody>
          <a:bodyPr anchor="b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Takk for oss!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09190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279350"/>
            <a:ext cx="41148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279350"/>
            <a:ext cx="2743200" cy="365125"/>
          </a:xfrm>
        </p:spPr>
        <p:txBody>
          <a:bodyPr/>
          <a:lstStyle/>
          <a:p>
            <a:fld id="{2E289593-2127-5347-8A1C-41282015DE3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610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2083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5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728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18034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060074"/>
            <a:ext cx="10515600" cy="105094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20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6665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6665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334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8720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8720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179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498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46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5321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445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17850"/>
            <a:ext cx="41148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17850"/>
            <a:ext cx="2743200" cy="365125"/>
          </a:xfrm>
        </p:spPr>
        <p:txBody>
          <a:bodyPr/>
          <a:lstStyle/>
          <a:p>
            <a:fld id="{A1653416-48ED-3B46-B74D-24F2E44877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394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B28A0-DC3C-1147-9CA1-72AA59D09439}" type="datetimeFigureOut">
              <a:rPr lang="nb-NO" smtClean="0"/>
              <a:t>04.02.2019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89593-2127-5347-8A1C-41282015DE32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06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3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0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279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 Regular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279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 Regular" charset="0"/>
              </a:defRPr>
            </a:lvl1pPr>
          </a:lstStyle>
          <a:p>
            <a:fld id="{A1653416-48ED-3B46-B74D-24F2E448777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8118"/>
            <a:ext cx="12201963" cy="91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7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Calibri 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Calibri 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Calibri 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Calibri 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Calibri 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B28A0-DC3C-1147-9CA1-72AA59D09439}" type="datetimeFigureOut">
              <a:rPr lang="nb-NO" smtClean="0"/>
              <a:t>04.02.2019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89593-2127-5347-8A1C-41282015DE32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06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9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3D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11947" y="885036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nb-NO" dirty="0">
                <a:cs typeface="+mj-cs"/>
              </a:rPr>
              <a:t>Utvikling av akkordmultiplikatoren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7747" y="34290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nb-NO" dirty="0">
                <a:cs typeface="+mn-cs"/>
              </a:rPr>
              <a:t>Presentasjon utarbeidet av akkordgruppa </a:t>
            </a:r>
            <a:r>
              <a:rPr lang="nb-NO" dirty="0"/>
              <a:t>desember 2018</a:t>
            </a:r>
            <a:endParaRPr lang="nb-NO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96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C6F148-1F3C-4C64-A949-79CBFFFA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Akkordmultiplikatoren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B70433-9FF4-450D-8912-4530E4AEF4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15. mai 2005  	1,409</a:t>
            </a:r>
          </a:p>
          <a:p>
            <a:r>
              <a:rPr lang="nb-NO" dirty="0"/>
              <a:t>1. mai 2006 	1,635</a:t>
            </a:r>
          </a:p>
          <a:p>
            <a:r>
              <a:rPr lang="nb-NO" dirty="0"/>
              <a:t>1. mai 2007	1,704</a:t>
            </a:r>
          </a:p>
          <a:p>
            <a:r>
              <a:rPr lang="nb-NO" dirty="0"/>
              <a:t>1. mai 2008	1,733</a:t>
            </a:r>
          </a:p>
          <a:p>
            <a:r>
              <a:rPr lang="nb-NO" dirty="0"/>
              <a:t>1. mai 2009	1,832</a:t>
            </a:r>
          </a:p>
          <a:p>
            <a:r>
              <a:rPr lang="nb-NO" dirty="0"/>
              <a:t>1. mai 2010	1,847</a:t>
            </a:r>
          </a:p>
          <a:p>
            <a:r>
              <a:rPr lang="nb-NO" dirty="0"/>
              <a:t>1. mai 2011	1,915</a:t>
            </a:r>
          </a:p>
          <a:p>
            <a:r>
              <a:rPr lang="nb-NO" dirty="0"/>
              <a:t>1. Mai 2012	1,929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20AB0C9-134B-464C-8C03-342D80ACBE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1. mai 2013	2,000</a:t>
            </a:r>
          </a:p>
          <a:p>
            <a:r>
              <a:rPr lang="nb-NO" dirty="0"/>
              <a:t>1. mai 2014	2,079</a:t>
            </a:r>
          </a:p>
          <a:p>
            <a:r>
              <a:rPr lang="nb-NO" dirty="0"/>
              <a:t>1. mai 2015	2,141</a:t>
            </a:r>
          </a:p>
          <a:p>
            <a:r>
              <a:rPr lang="nb-NO" dirty="0"/>
              <a:t>1. mai 2016	2,197</a:t>
            </a:r>
          </a:p>
          <a:p>
            <a:r>
              <a:rPr lang="nb-NO" dirty="0"/>
              <a:t>1. mai 2017	2,230</a:t>
            </a:r>
          </a:p>
          <a:p>
            <a:r>
              <a:rPr lang="nb-NO" dirty="0"/>
              <a:t>1. mai 2018	2,244</a:t>
            </a:r>
          </a:p>
        </p:txBody>
      </p:sp>
    </p:spTree>
    <p:extLst>
      <p:ext uri="{BB962C8B-B14F-4D97-AF65-F5344CB8AC3E}">
        <p14:creationId xmlns:p14="http://schemas.microsoft.com/office/powerpoint/2010/main" val="28092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B4E855-CBDB-4822-A1D6-306654015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Akkordsum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FBAF86-CFA8-429C-AF8E-A6B5486C7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117" y="268449"/>
            <a:ext cx="6786694" cy="5654180"/>
          </a:xfrm>
        </p:spPr>
        <p:txBody>
          <a:bodyPr/>
          <a:lstStyle/>
          <a:p>
            <a:r>
              <a:rPr lang="nb-NO" sz="2000" dirty="0"/>
              <a:t>2005: kr. 100. 000 i akkordsum= kr. 140.900,-</a:t>
            </a:r>
          </a:p>
          <a:p>
            <a:r>
              <a:rPr lang="nb-NO" sz="2000" dirty="0"/>
              <a:t>2006: kr. 100. 000 i akkordsum= kr. 163.500,-</a:t>
            </a:r>
          </a:p>
          <a:p>
            <a:r>
              <a:rPr lang="nb-NO" sz="2000" dirty="0"/>
              <a:t>2007: kr. 100. 000 i akkordsum= kr. 170.400,-</a:t>
            </a:r>
          </a:p>
          <a:p>
            <a:r>
              <a:rPr lang="nb-NO" sz="2000" dirty="0"/>
              <a:t>2008: kr. 100. 000 i akkordsum= kr. 173.300,-</a:t>
            </a:r>
          </a:p>
          <a:p>
            <a:r>
              <a:rPr lang="nb-NO" sz="2000" dirty="0"/>
              <a:t>2009: kr. 100. 000 i akkordsum= kr. 183.200,-</a:t>
            </a:r>
          </a:p>
          <a:p>
            <a:r>
              <a:rPr lang="nb-NO" sz="2000" dirty="0"/>
              <a:t>2010: kr. 100. 000 i akkordsum= kr. 184.700,-</a:t>
            </a:r>
          </a:p>
          <a:p>
            <a:r>
              <a:rPr lang="nb-NO" sz="2000" dirty="0"/>
              <a:t>2011: kr. 100. 000 i akkordsum= kr. 191.500,-</a:t>
            </a:r>
          </a:p>
          <a:p>
            <a:r>
              <a:rPr lang="nb-NO" sz="2000" dirty="0"/>
              <a:t>2012: kr. 100. 000 i akkordsum= kr. 192.900,-</a:t>
            </a:r>
          </a:p>
          <a:p>
            <a:r>
              <a:rPr lang="nb-NO" sz="2000" dirty="0"/>
              <a:t>2013: kr. 100. 000 i akkordsum= kr. 200.000,-</a:t>
            </a:r>
          </a:p>
          <a:p>
            <a:r>
              <a:rPr lang="nb-NO" sz="2000" dirty="0"/>
              <a:t>2014: kr. 100. 000 i akkordsum= kr. 207.900,-</a:t>
            </a:r>
          </a:p>
          <a:p>
            <a:r>
              <a:rPr lang="nb-NO" sz="2000" dirty="0"/>
              <a:t>2015: kr. 100. 000 i akkordsum= kr. 214.100,-</a:t>
            </a:r>
          </a:p>
          <a:p>
            <a:r>
              <a:rPr lang="nb-NO" sz="2000" dirty="0"/>
              <a:t>2016: kr. 100. 000 i akkordsum= kr. 219.700,-</a:t>
            </a:r>
          </a:p>
          <a:p>
            <a:r>
              <a:rPr lang="nb-NO" sz="2000" dirty="0"/>
              <a:t>2017: kr. 100. 000 i akkordsum= kr. 223.000,-</a:t>
            </a:r>
          </a:p>
          <a:p>
            <a:r>
              <a:rPr lang="nb-NO" sz="2000" dirty="0"/>
              <a:t>2018: kr. 100. 000 i akkordsum= kr. 224.400,-</a:t>
            </a:r>
          </a:p>
          <a:p>
            <a:endParaRPr lang="nb-NO" sz="1800" dirty="0"/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47F7281-0BCC-40AC-9897-6E9235DEC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944536"/>
            <a:ext cx="1886634" cy="2657367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068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2"/>
          <p:cNvSpPr>
            <a:spLocks noGrp="1"/>
          </p:cNvSpPr>
          <p:nvPr>
            <p:ph idx="1"/>
          </p:nvPr>
        </p:nvSpPr>
        <p:spPr>
          <a:xfrm>
            <a:off x="3888377" y="111262"/>
            <a:ext cx="7358063" cy="62634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nb-NO" altLang="nb-NO" sz="2000" dirty="0">
                <a:ea typeface="ＭＳ Ｐゴシック" charset="-128"/>
              </a:rPr>
              <a:t>2005 pr. time  kr 187,87</a:t>
            </a:r>
          </a:p>
          <a:p>
            <a:r>
              <a:rPr lang="nb-NO" altLang="nb-NO" sz="2000" dirty="0">
                <a:ea typeface="ＭＳ Ｐゴシック" charset="-128"/>
              </a:rPr>
              <a:t>2006 pr. time kr 218,00</a:t>
            </a:r>
          </a:p>
          <a:p>
            <a:r>
              <a:rPr lang="nb-NO" altLang="nb-NO" sz="2000" dirty="0">
                <a:ea typeface="ＭＳ Ｐゴシック" charset="-128"/>
              </a:rPr>
              <a:t>2007 pr. time kr 227,20		</a:t>
            </a:r>
          </a:p>
          <a:p>
            <a:r>
              <a:rPr lang="nb-NO" altLang="nb-NO" sz="2000" dirty="0">
                <a:ea typeface="ＭＳ Ｐゴシック" charset="-128"/>
              </a:rPr>
              <a:t>2008 pr. time kr 231,07</a:t>
            </a:r>
          </a:p>
          <a:p>
            <a:r>
              <a:rPr lang="nb-NO" altLang="nb-NO" sz="2000" dirty="0">
                <a:ea typeface="ＭＳ Ｐゴシック" charset="-128"/>
              </a:rPr>
              <a:t>2009 pr. time kr 244,26</a:t>
            </a:r>
          </a:p>
          <a:p>
            <a:r>
              <a:rPr lang="nb-NO" altLang="nb-NO" sz="2000" dirty="0">
                <a:ea typeface="ＭＳ Ｐゴシック" charset="-128"/>
              </a:rPr>
              <a:t>2010 pr. time kr 246,26        </a:t>
            </a:r>
          </a:p>
          <a:p>
            <a:r>
              <a:rPr lang="nb-NO" altLang="nb-NO" sz="2000" dirty="0">
                <a:ea typeface="ＭＳ Ｐゴシック" charset="-128"/>
              </a:rPr>
              <a:t>2011 pr. time kr 255,33</a:t>
            </a:r>
          </a:p>
          <a:p>
            <a:r>
              <a:rPr lang="nb-NO" altLang="nb-NO" sz="2000" dirty="0">
                <a:ea typeface="ＭＳ Ｐゴシック" charset="-128"/>
              </a:rPr>
              <a:t>2012 pr. time kr 257,20</a:t>
            </a:r>
          </a:p>
          <a:p>
            <a:r>
              <a:rPr lang="nb-NO" altLang="nb-NO" sz="2000" dirty="0">
                <a:ea typeface="ＭＳ Ｐゴシック" charset="-128"/>
              </a:rPr>
              <a:t>2013 pr. time kr 266,66</a:t>
            </a:r>
          </a:p>
          <a:p>
            <a:r>
              <a:rPr lang="nb-NO" altLang="nb-NO" sz="2000" dirty="0">
                <a:ea typeface="ＭＳ Ｐゴシック" charset="-128"/>
              </a:rPr>
              <a:t>2014 pr. time kr 277,20</a:t>
            </a:r>
          </a:p>
          <a:p>
            <a:r>
              <a:rPr lang="nb-NO" altLang="nb-NO" sz="2000" dirty="0">
                <a:ea typeface="ＭＳ Ｐゴシック" charset="-128"/>
              </a:rPr>
              <a:t>2015 pr. time kr 285,47</a:t>
            </a:r>
          </a:p>
          <a:p>
            <a:r>
              <a:rPr lang="nb-NO" altLang="nb-NO" sz="2000" dirty="0">
                <a:ea typeface="ＭＳ Ｐゴシック" charset="-128"/>
              </a:rPr>
              <a:t>2016 pr. time kr 292,93</a:t>
            </a:r>
          </a:p>
          <a:p>
            <a:r>
              <a:rPr lang="nb-NO" altLang="nb-NO" sz="2000" dirty="0">
                <a:ea typeface="ＭＳ Ｐゴシック" charset="-128"/>
              </a:rPr>
              <a:t>2017 pr. time kr 297,33</a:t>
            </a:r>
          </a:p>
          <a:p>
            <a:r>
              <a:rPr lang="nb-NO" altLang="nb-NO" sz="2000" i="1" dirty="0">
                <a:ea typeface="ＭＳ Ｐゴシック" charset="-128"/>
              </a:rPr>
              <a:t>Verdi økning akkord kr 109,46 (3-A 69,81)</a:t>
            </a:r>
          </a:p>
          <a:p>
            <a:r>
              <a:rPr lang="nb-NO" altLang="nb-NO" sz="2000" dirty="0">
                <a:ea typeface="ＭＳ Ｐゴシック" charset="-128"/>
              </a:rPr>
              <a:t>Denne jobben er på 750 timer.</a:t>
            </a:r>
          </a:p>
          <a:p>
            <a:endParaRPr lang="nb-NO" altLang="nb-NO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6845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652463" y="195263"/>
            <a:ext cx="77724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nb-NO" altLang="nb-NO" dirty="0">
                <a:ea typeface="ＭＳ Ｐゴシック" charset="-128"/>
              </a:rPr>
              <a:t>Forskjellen på økning av §3A lønn og akkordlønn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1414962" y="1216932"/>
            <a:ext cx="8208963" cy="482292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nb-NO" altLang="nb-NO" dirty="0">
                <a:ea typeface="ＭＳ Ｐゴシック" charset="-128"/>
              </a:rPr>
              <a:t>Utgangspunktet for eksempelet er en jobb som etter 1. mai 2017 utbetales med kr 285,00.</a:t>
            </a:r>
          </a:p>
          <a:p>
            <a:pPr marL="0" indent="0">
              <a:buFontTx/>
              <a:buNone/>
            </a:pPr>
            <a:r>
              <a:rPr lang="nb-NO" altLang="nb-NO" dirty="0">
                <a:ea typeface="ＭＳ Ｐゴシック" charset="-128"/>
              </a:rPr>
              <a:t>		</a:t>
            </a:r>
            <a:r>
              <a:rPr lang="nb-NO" altLang="nb-NO" sz="2400" dirty="0">
                <a:ea typeface="ＭＳ Ｐゴシック" charset="-128"/>
              </a:rPr>
              <a:t>§3A lønn 	Økning 	Økning</a:t>
            </a:r>
          </a:p>
          <a:p>
            <a:pPr marL="0" indent="0"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				§3A lønn	akkordlønn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2011 -		179,03		kr 6,39		kr  9,07</a:t>
            </a:r>
          </a:p>
          <a:p>
            <a:pPr marL="0" indent="0"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2012 -		180,28		kr 1,25		kr  1,85</a:t>
            </a:r>
          </a:p>
          <a:p>
            <a:pPr marL="0" indent="0"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2013 -		186,95		kr 6,67		kr  9,47</a:t>
            </a:r>
          </a:p>
          <a:p>
            <a:pPr marL="0" indent="0"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2014 -		196,44		kr 9,49		kr 10,50</a:t>
            </a:r>
          </a:p>
          <a:p>
            <a:pPr marL="0" indent="0"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2015 -		201,97		kr 5,53		kr  8,27</a:t>
            </a:r>
          </a:p>
          <a:p>
            <a:pPr marL="0" indent="0"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2016 - 		207,29		kr 5,32		kr  7,46</a:t>
            </a:r>
          </a:p>
          <a:p>
            <a:pPr marL="0" indent="0">
              <a:buFontTx/>
              <a:buNone/>
            </a:pPr>
            <a:r>
              <a:rPr lang="nb-NO" altLang="nb-NO" sz="2400" dirty="0">
                <a:ea typeface="ＭＳ Ｐゴシック" charset="-128"/>
              </a:rPr>
              <a:t>2017 -		210,40		kr 3,11		kr  4,40</a:t>
            </a:r>
          </a:p>
        </p:txBody>
      </p:sp>
    </p:spTree>
    <p:extLst>
      <p:ext uri="{BB962C8B-B14F-4D97-AF65-F5344CB8AC3E}">
        <p14:creationId xmlns:p14="http://schemas.microsoft.com/office/powerpoint/2010/main" val="3427305819"/>
      </p:ext>
    </p:extLst>
  </p:cSld>
  <p:clrMapOvr>
    <a:masterClrMapping/>
  </p:clrMapOvr>
  <p:transition spd="med">
    <p:diamond/>
  </p:transition>
</p:sld>
</file>

<file path=ppt/theme/theme1.xml><?xml version="1.0" encoding="utf-8"?>
<a:theme xmlns:a="http://schemas.openxmlformats.org/drawingml/2006/main" name="Fors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vslut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262</Words>
  <Application>Microsoft Office PowerPoint</Application>
  <PresentationFormat>Widescreen</PresentationFormat>
  <Paragraphs>61</Paragraphs>
  <Slides>5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Calibri Regular</vt:lpstr>
      <vt:lpstr>Times New Roman</vt:lpstr>
      <vt:lpstr>Forside</vt:lpstr>
      <vt:lpstr>Office-tema</vt:lpstr>
      <vt:lpstr>Avslutning</vt:lpstr>
      <vt:lpstr>Utvikling av akkordmultiplikatoren</vt:lpstr>
      <vt:lpstr>Akkordmultiplikatoren</vt:lpstr>
      <vt:lpstr>Akkordsum</vt:lpstr>
      <vt:lpstr>PowerPoint-presentasjon</vt:lpstr>
      <vt:lpstr>Forskjellen på økning av §3A lønn og akkordlønn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Aina Huus</dc:creator>
  <cp:lastModifiedBy>Bente Jeppsson</cp:lastModifiedBy>
  <cp:revision>86</cp:revision>
  <cp:lastPrinted>2017-03-15T13:02:05Z</cp:lastPrinted>
  <dcterms:created xsi:type="dcterms:W3CDTF">2017-02-22T16:08:08Z</dcterms:created>
  <dcterms:modified xsi:type="dcterms:W3CDTF">2019-02-04T09:58:10Z</dcterms:modified>
</cp:coreProperties>
</file>