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48" r:id="rId2"/>
    <p:sldMasterId id="2147483660" r:id="rId3"/>
    <p:sldMasterId id="2147483667" r:id="rId4"/>
    <p:sldMasterId id="2147483681" r:id="rId5"/>
    <p:sldMasterId id="2147483695" r:id="rId6"/>
    <p:sldMasterId id="2147483709" r:id="rId7"/>
    <p:sldMasterId id="2147483723" r:id="rId8"/>
  </p:sldMasterIdLst>
  <p:notesMasterIdLst>
    <p:notesMasterId r:id="rId90"/>
  </p:notesMasterIdLst>
  <p:handoutMasterIdLst>
    <p:handoutMasterId r:id="rId91"/>
  </p:handoutMasterIdLst>
  <p:sldIdLst>
    <p:sldId id="332" r:id="rId9"/>
    <p:sldId id="343" r:id="rId10"/>
    <p:sldId id="275" r:id="rId11"/>
    <p:sldId id="344" r:id="rId12"/>
    <p:sldId id="387" r:id="rId13"/>
    <p:sldId id="346" r:id="rId14"/>
    <p:sldId id="347" r:id="rId15"/>
    <p:sldId id="348" r:id="rId16"/>
    <p:sldId id="388" r:id="rId17"/>
    <p:sldId id="389" r:id="rId18"/>
    <p:sldId id="390" r:id="rId19"/>
    <p:sldId id="352" r:id="rId20"/>
    <p:sldId id="353" r:id="rId21"/>
    <p:sldId id="354" r:id="rId22"/>
    <p:sldId id="355" r:id="rId23"/>
    <p:sldId id="356" r:id="rId24"/>
    <p:sldId id="357" r:id="rId25"/>
    <p:sldId id="358" r:id="rId26"/>
    <p:sldId id="359" r:id="rId27"/>
    <p:sldId id="288" r:id="rId28"/>
    <p:sldId id="333" r:id="rId29"/>
    <p:sldId id="364" r:id="rId30"/>
    <p:sldId id="289" r:id="rId31"/>
    <p:sldId id="360" r:id="rId32"/>
    <p:sldId id="361" r:id="rId33"/>
    <p:sldId id="362" r:id="rId34"/>
    <p:sldId id="363" r:id="rId35"/>
    <p:sldId id="365" r:id="rId36"/>
    <p:sldId id="366" r:id="rId37"/>
    <p:sldId id="374" r:id="rId38"/>
    <p:sldId id="375" r:id="rId39"/>
    <p:sldId id="376" r:id="rId40"/>
    <p:sldId id="294" r:id="rId41"/>
    <p:sldId id="295" r:id="rId42"/>
    <p:sldId id="276" r:id="rId43"/>
    <p:sldId id="277" r:id="rId44"/>
    <p:sldId id="278" r:id="rId45"/>
    <p:sldId id="280" r:id="rId46"/>
    <p:sldId id="282" r:id="rId47"/>
    <p:sldId id="283" r:id="rId48"/>
    <p:sldId id="340" r:id="rId49"/>
    <p:sldId id="341" r:id="rId50"/>
    <p:sldId id="336" r:id="rId51"/>
    <p:sldId id="337" r:id="rId52"/>
    <p:sldId id="338" r:id="rId53"/>
    <p:sldId id="367" r:id="rId54"/>
    <p:sldId id="368" r:id="rId55"/>
    <p:sldId id="369" r:id="rId56"/>
    <p:sldId id="370" r:id="rId57"/>
    <p:sldId id="371" r:id="rId58"/>
    <p:sldId id="386" r:id="rId59"/>
    <p:sldId id="382" r:id="rId60"/>
    <p:sldId id="384" r:id="rId61"/>
    <p:sldId id="383" r:id="rId62"/>
    <p:sldId id="290" r:id="rId63"/>
    <p:sldId id="373" r:id="rId64"/>
    <p:sldId id="372" r:id="rId65"/>
    <p:sldId id="339" r:id="rId66"/>
    <p:sldId id="377" r:id="rId67"/>
    <p:sldId id="378" r:id="rId68"/>
    <p:sldId id="379" r:id="rId69"/>
    <p:sldId id="380" r:id="rId70"/>
    <p:sldId id="381" r:id="rId71"/>
    <p:sldId id="286" r:id="rId72"/>
    <p:sldId id="298" r:id="rId73"/>
    <p:sldId id="299" r:id="rId74"/>
    <p:sldId id="300" r:id="rId75"/>
    <p:sldId id="301" r:id="rId76"/>
    <p:sldId id="291" r:id="rId77"/>
    <p:sldId id="284" r:id="rId78"/>
    <p:sldId id="307" r:id="rId79"/>
    <p:sldId id="308" r:id="rId80"/>
    <p:sldId id="309" r:id="rId81"/>
    <p:sldId id="310" r:id="rId82"/>
    <p:sldId id="311" r:id="rId83"/>
    <p:sldId id="312" r:id="rId84"/>
    <p:sldId id="313" r:id="rId85"/>
    <p:sldId id="314" r:id="rId86"/>
    <p:sldId id="315" r:id="rId87"/>
    <p:sldId id="385" r:id="rId88"/>
    <p:sldId id="329" r:id="rId89"/>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B47431A-AC08-4D0B-A6B7-4326752FD58E}">
          <p14:sldIdLst>
            <p14:sldId id="332"/>
            <p14:sldId id="343"/>
            <p14:sldId id="275"/>
            <p14:sldId id="344"/>
            <p14:sldId id="387"/>
            <p14:sldId id="346"/>
            <p14:sldId id="347"/>
            <p14:sldId id="348"/>
            <p14:sldId id="388"/>
            <p14:sldId id="389"/>
            <p14:sldId id="390"/>
            <p14:sldId id="352"/>
            <p14:sldId id="353"/>
            <p14:sldId id="354"/>
            <p14:sldId id="355"/>
            <p14:sldId id="356"/>
            <p14:sldId id="357"/>
            <p14:sldId id="358"/>
            <p14:sldId id="359"/>
            <p14:sldId id="288"/>
            <p14:sldId id="333"/>
            <p14:sldId id="364"/>
            <p14:sldId id="289"/>
            <p14:sldId id="360"/>
            <p14:sldId id="361"/>
            <p14:sldId id="362"/>
            <p14:sldId id="363"/>
            <p14:sldId id="365"/>
            <p14:sldId id="366"/>
            <p14:sldId id="374"/>
            <p14:sldId id="375"/>
            <p14:sldId id="376"/>
            <p14:sldId id="294"/>
            <p14:sldId id="295"/>
            <p14:sldId id="276"/>
            <p14:sldId id="277"/>
            <p14:sldId id="278"/>
            <p14:sldId id="280"/>
            <p14:sldId id="282"/>
            <p14:sldId id="283"/>
            <p14:sldId id="340"/>
            <p14:sldId id="341"/>
            <p14:sldId id="336"/>
            <p14:sldId id="337"/>
            <p14:sldId id="338"/>
            <p14:sldId id="367"/>
            <p14:sldId id="368"/>
            <p14:sldId id="369"/>
            <p14:sldId id="370"/>
            <p14:sldId id="371"/>
            <p14:sldId id="386"/>
            <p14:sldId id="382"/>
            <p14:sldId id="384"/>
            <p14:sldId id="383"/>
            <p14:sldId id="290"/>
            <p14:sldId id="373"/>
            <p14:sldId id="372"/>
            <p14:sldId id="339"/>
            <p14:sldId id="377"/>
            <p14:sldId id="378"/>
            <p14:sldId id="379"/>
            <p14:sldId id="380"/>
            <p14:sldId id="381"/>
            <p14:sldId id="286"/>
            <p14:sldId id="298"/>
            <p14:sldId id="299"/>
            <p14:sldId id="300"/>
            <p14:sldId id="301"/>
            <p14:sldId id="291"/>
            <p14:sldId id="284"/>
            <p14:sldId id="307"/>
            <p14:sldId id="308"/>
            <p14:sldId id="309"/>
            <p14:sldId id="310"/>
            <p14:sldId id="311"/>
            <p14:sldId id="312"/>
            <p14:sldId id="313"/>
            <p14:sldId id="314"/>
            <p14:sldId id="315"/>
            <p14:sldId id="385"/>
            <p14:sldId id="329"/>
          </p14:sldIdLst>
        </p14:section>
        <p14:section name="Inndeling uten navn" id="{D42D5013-E4B5-4F11-AFED-47250164366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A09"/>
    <a:srgbClr val="C23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9" autoAdjust="0"/>
    <p:restoredTop sz="94615"/>
  </p:normalViewPr>
  <p:slideViewPr>
    <p:cSldViewPr snapToGrid="0" snapToObjects="1">
      <p:cViewPr varScale="1">
        <p:scale>
          <a:sx n="62" d="100"/>
          <a:sy n="62" d="100"/>
        </p:scale>
        <p:origin x="6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2E7AF57-DBAE-4D7B-81D4-1DD0930D5963}" type="datetimeFigureOut">
              <a:rPr lang="nb-NO" smtClean="0"/>
              <a:t>12.05.2020</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BDFE84A-C528-448F-B730-E864C2BCF5FA}" type="slidenum">
              <a:rPr lang="nb-NO" smtClean="0"/>
              <a:t>‹#›</a:t>
            </a:fld>
            <a:endParaRPr lang="nb-NO"/>
          </a:p>
        </p:txBody>
      </p:sp>
    </p:spTree>
    <p:extLst>
      <p:ext uri="{BB962C8B-B14F-4D97-AF65-F5344CB8AC3E}">
        <p14:creationId xmlns:p14="http://schemas.microsoft.com/office/powerpoint/2010/main" val="411565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723564-F271-4DBF-831E-6E1D7CB57E32}" type="datetimeFigureOut">
              <a:rPr lang="nb-NO" smtClean="0"/>
              <a:t>12.05.2020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05AE22-E867-4F25-9838-7D4A328E4D3D}" type="slidenum">
              <a:rPr lang="nb-NO" smtClean="0"/>
              <a:t>‹#›</a:t>
            </a:fld>
            <a:endParaRPr lang="nb-NO"/>
          </a:p>
        </p:txBody>
      </p:sp>
    </p:spTree>
    <p:extLst>
      <p:ext uri="{BB962C8B-B14F-4D97-AF65-F5344CB8AC3E}">
        <p14:creationId xmlns:p14="http://schemas.microsoft.com/office/powerpoint/2010/main" val="129230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5E226595-0405-4C51-90AE-8933E3817E96}" type="slidenum">
              <a:rPr lang="nb-NO" altLang="nb-NO" sz="1400">
                <a:solidFill>
                  <a:srgbClr val="000000"/>
                </a:solidFill>
                <a:latin typeface="Times New Roman" panose="02020603050405020304" pitchFamily="18" charset="0"/>
              </a:rPr>
              <a:pPr>
                <a:buClrTx/>
                <a:buFontTx/>
                <a:buNone/>
              </a:pPr>
              <a:t>1</a:t>
            </a:fld>
            <a:endParaRPr lang="nb-NO" altLang="nb-NO" sz="1400">
              <a:solidFill>
                <a:srgbClr val="000000"/>
              </a:solidFill>
              <a:latin typeface="Times New Roman" panose="02020603050405020304" pitchFamily="18" charset="0"/>
            </a:endParaRPr>
          </a:p>
        </p:txBody>
      </p:sp>
      <p:sp>
        <p:nvSpPr>
          <p:cNvPr id="1843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481321B5-FFE2-441B-B6EA-0FD747982E03}" type="slidenum">
              <a:rPr lang="nb-NO" altLang="nb-NO" sz="1400">
                <a:solidFill>
                  <a:srgbClr val="000000"/>
                </a:solidFill>
                <a:latin typeface="Times New Roman" panose="02020603050405020304" pitchFamily="18" charset="0"/>
              </a:rPr>
              <a:pPr algn="r" eaLnBrk="1">
                <a:lnSpc>
                  <a:spcPct val="95000"/>
                </a:lnSpc>
                <a:buClrTx/>
                <a:buFontTx/>
                <a:buNone/>
              </a:pPr>
              <a:t>1</a:t>
            </a:fld>
            <a:endParaRPr lang="nb-NO" altLang="nb-NO" sz="1400">
              <a:solidFill>
                <a:srgbClr val="000000"/>
              </a:solidFill>
              <a:latin typeface="Times New Roman" panose="02020603050405020304" pitchFamily="18" charset="0"/>
            </a:endParaRPr>
          </a:p>
        </p:txBody>
      </p:sp>
      <p:sp>
        <p:nvSpPr>
          <p:cNvPr id="1843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BAFE438B-F53E-4F5E-8F5F-A11B5E07218B}" type="slidenum">
              <a:rPr lang="nb-NO" altLang="nb-NO" sz="1400">
                <a:solidFill>
                  <a:srgbClr val="000000"/>
                </a:solidFill>
                <a:latin typeface="Times New Roman" panose="02020603050405020304" pitchFamily="18" charset="0"/>
              </a:rPr>
              <a:pPr algn="r" eaLnBrk="1">
                <a:lnSpc>
                  <a:spcPct val="95000"/>
                </a:lnSpc>
                <a:buClrTx/>
                <a:buFontTx/>
                <a:buNone/>
              </a:pPr>
              <a:t>1</a:t>
            </a:fld>
            <a:endParaRPr lang="nb-NO" altLang="nb-NO" sz="1400">
              <a:solidFill>
                <a:srgbClr val="000000"/>
              </a:solidFill>
              <a:latin typeface="Times New Roman" panose="02020603050405020304" pitchFamily="18" charset="0"/>
            </a:endParaRPr>
          </a:p>
        </p:txBody>
      </p:sp>
      <p:sp>
        <p:nvSpPr>
          <p:cNvPr id="1843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eaLnBrk="1" hangingPunct="1">
              <a:buClrTx/>
              <a:buFontTx/>
              <a:buNone/>
            </a:pPr>
            <a:fld id="{1A4FBC48-166A-41AD-A54B-5A7CF326DE1C}" type="slidenum">
              <a:rPr lang="nb-NO" altLang="nb-NO" sz="1200">
                <a:solidFill>
                  <a:srgbClr val="000000"/>
                </a:solidFill>
              </a:rPr>
              <a:pPr eaLnBrk="1" hangingPunct="1">
                <a:buClrTx/>
                <a:buFontTx/>
                <a:buNone/>
              </a:pPr>
              <a:t>1</a:t>
            </a:fld>
            <a:endParaRPr lang="nb-NO" altLang="nb-NO" sz="1200">
              <a:solidFill>
                <a:srgbClr val="000000"/>
              </a:solidFill>
            </a:endParaRPr>
          </a:p>
        </p:txBody>
      </p:sp>
      <p:sp>
        <p:nvSpPr>
          <p:cNvPr id="18438" name="Rectangle 4"/>
          <p:cNvSpPr>
            <a:spLocks noChangeArrowheads="1"/>
          </p:cNvSpPr>
          <p:nvPr/>
        </p:nvSpPr>
        <p:spPr bwMode="auto">
          <a:xfrm>
            <a:off x="1143000" y="685800"/>
            <a:ext cx="4568825" cy="3427413"/>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nb-NO" altLang="nb-NO"/>
          </a:p>
        </p:txBody>
      </p:sp>
      <p:sp>
        <p:nvSpPr>
          <p:cNvPr id="41989" name="Text Box 5"/>
          <p:cNvSpPr>
            <a:spLocks noGrp="1" noChangeArrowheads="1"/>
          </p:cNvSpPr>
          <p:nvPr>
            <p:ph type="body"/>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a:spcBef>
                <a:spcPct val="0"/>
              </a:spcBef>
              <a:buClrTx/>
              <a:buFontTx/>
              <a:buNone/>
              <a:defRPr/>
            </a:pPr>
            <a:endParaRPr lang="nb-NO" sz="2000">
              <a:latin typeface="Arial" charset="0"/>
              <a:cs typeface="Microsoft YaHei" charset="0"/>
            </a:endParaRPr>
          </a:p>
        </p:txBody>
      </p:sp>
    </p:spTree>
    <p:extLst>
      <p:ext uri="{BB962C8B-B14F-4D97-AF65-F5344CB8AC3E}">
        <p14:creationId xmlns:p14="http://schemas.microsoft.com/office/powerpoint/2010/main" val="203694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3424EB8-B14D-4C30-9B2A-1164DBCE829F}" type="slidenum">
              <a:rPr lang="nb-NO" altLang="nb-NO" sz="1400">
                <a:solidFill>
                  <a:srgbClr val="000000"/>
                </a:solidFill>
                <a:latin typeface="Times New Roman" panose="02020603050405020304" pitchFamily="18" charset="0"/>
              </a:rPr>
              <a:pPr>
                <a:buClrTx/>
                <a:buFontTx/>
                <a:buNone/>
              </a:pPr>
              <a:t>12</a:t>
            </a:fld>
            <a:endParaRPr lang="nb-NO" altLang="nb-NO" sz="1400">
              <a:solidFill>
                <a:srgbClr val="000000"/>
              </a:solidFill>
              <a:latin typeface="Times New Roman" panose="02020603050405020304" pitchFamily="18" charset="0"/>
            </a:endParaRPr>
          </a:p>
        </p:txBody>
      </p:sp>
      <p:sp>
        <p:nvSpPr>
          <p:cNvPr id="3891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C292CD3F-DC27-48D0-A833-963B40413C99}" type="slidenum">
              <a:rPr lang="nb-NO" altLang="nb-NO" sz="1400">
                <a:solidFill>
                  <a:srgbClr val="000000"/>
                </a:solidFill>
                <a:latin typeface="Times New Roman" panose="02020603050405020304" pitchFamily="18" charset="0"/>
              </a:rPr>
              <a:pPr algn="r">
                <a:lnSpc>
                  <a:spcPct val="95000"/>
                </a:lnSpc>
                <a:buClrTx/>
                <a:buFontTx/>
                <a:buNone/>
              </a:pPr>
              <a:t>12</a:t>
            </a:fld>
            <a:endParaRPr lang="nb-NO" altLang="nb-NO" sz="1400">
              <a:solidFill>
                <a:srgbClr val="000000"/>
              </a:solidFill>
              <a:latin typeface="Times New Roman" panose="02020603050405020304" pitchFamily="18" charset="0"/>
            </a:endParaRPr>
          </a:p>
        </p:txBody>
      </p:sp>
      <p:sp>
        <p:nvSpPr>
          <p:cNvPr id="3891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407F8C88-745E-4ED1-8F09-6871AABF43E8}" type="slidenum">
              <a:rPr lang="nb-NO" altLang="nb-NO" sz="1400">
                <a:solidFill>
                  <a:srgbClr val="000000"/>
                </a:solidFill>
                <a:latin typeface="Times New Roman" panose="02020603050405020304" pitchFamily="18" charset="0"/>
              </a:rPr>
              <a:pPr algn="r">
                <a:lnSpc>
                  <a:spcPct val="95000"/>
                </a:lnSpc>
                <a:buClrTx/>
                <a:buFontTx/>
                <a:buNone/>
              </a:pPr>
              <a:t>12</a:t>
            </a:fld>
            <a:endParaRPr lang="nb-NO" altLang="nb-NO" sz="1400">
              <a:solidFill>
                <a:srgbClr val="000000"/>
              </a:solidFill>
              <a:latin typeface="Times New Roman" panose="02020603050405020304" pitchFamily="18" charset="0"/>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742155B2-0233-4CE4-A6E7-CEFE71DD9377}" type="slidenum">
              <a:rPr lang="nb-NO" altLang="nb-NO" sz="1200">
                <a:solidFill>
                  <a:srgbClr val="000000"/>
                </a:solidFill>
              </a:rPr>
              <a:pPr>
                <a:buClrTx/>
                <a:buFontTx/>
                <a:buNone/>
              </a:pPr>
              <a:t>12</a:t>
            </a:fld>
            <a:endParaRPr lang="nb-NO" altLang="nb-NO" sz="1200">
              <a:solidFill>
                <a:srgbClr val="000000"/>
              </a:solidFill>
            </a:endParaRPr>
          </a:p>
        </p:txBody>
      </p:sp>
      <p:sp>
        <p:nvSpPr>
          <p:cNvPr id="50180" name="Text Box 4"/>
          <p:cNvSpPr>
            <a:spLocks noGrp="1" noRot="1" noChangeAspect="1" noChangeArrowheads="1" noTextEdit="1"/>
          </p:cNvSpPr>
          <p:nvPr>
            <p:ph type="sldImg"/>
          </p:nvPr>
        </p:nvSpPr>
        <p:spPr>
          <a:xfrm>
            <a:off x="379413"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1" name="Text Box 5"/>
          <p:cNvSpPr>
            <a:spLocks noGrp="1" noChangeArrowheads="1"/>
          </p:cNvSpPr>
          <p:nvPr>
            <p:ph type="body" idx="1"/>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a:spcBef>
                <a:spcPct val="0"/>
              </a:spcBef>
              <a:buClrTx/>
              <a:buFontTx/>
              <a:buNone/>
              <a:defRPr/>
            </a:pPr>
            <a:r>
              <a:rPr lang="nb-NO" sz="2000" dirty="0">
                <a:latin typeface="Arial" charset="0"/>
                <a:cs typeface="Microsoft YaHei" charset="0"/>
              </a:rPr>
              <a:t>LOK side 16. Disse</a:t>
            </a:r>
            <a:r>
              <a:rPr lang="nb-NO" sz="2000" baseline="0" dirty="0">
                <a:latin typeface="Arial" charset="0"/>
                <a:cs typeface="Microsoft YaHei" charset="0"/>
              </a:rPr>
              <a:t> punktene ble innkalkulert under tarifforhandlingene i 2006. Det er viktig at kursdeltakerne blar opp i LOK selv.</a:t>
            </a:r>
            <a:endParaRPr lang="nb-NO" sz="2000" dirty="0">
              <a:latin typeface="Arial" charset="0"/>
              <a:cs typeface="Microsoft YaHei" charset="0"/>
            </a:endParaRPr>
          </a:p>
        </p:txBody>
      </p:sp>
    </p:spTree>
    <p:extLst>
      <p:ext uri="{BB962C8B-B14F-4D97-AF65-F5344CB8AC3E}">
        <p14:creationId xmlns:p14="http://schemas.microsoft.com/office/powerpoint/2010/main" val="254398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3424EB8-B14D-4C30-9B2A-1164DBCE829F}" type="slidenum">
              <a:rPr lang="nb-NO" altLang="nb-NO" sz="1400">
                <a:solidFill>
                  <a:srgbClr val="000000"/>
                </a:solidFill>
                <a:latin typeface="Times New Roman" panose="02020603050405020304" pitchFamily="18" charset="0"/>
              </a:rPr>
              <a:pPr>
                <a:buClrTx/>
                <a:buFontTx/>
                <a:buNone/>
              </a:pPr>
              <a:t>13</a:t>
            </a:fld>
            <a:endParaRPr lang="nb-NO" altLang="nb-NO" sz="1400">
              <a:solidFill>
                <a:srgbClr val="000000"/>
              </a:solidFill>
              <a:latin typeface="Times New Roman" panose="02020603050405020304" pitchFamily="18" charset="0"/>
            </a:endParaRPr>
          </a:p>
        </p:txBody>
      </p:sp>
      <p:sp>
        <p:nvSpPr>
          <p:cNvPr id="3891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C292CD3F-DC27-48D0-A833-963B40413C99}" type="slidenum">
              <a:rPr lang="nb-NO" altLang="nb-NO" sz="1400">
                <a:solidFill>
                  <a:srgbClr val="000000"/>
                </a:solidFill>
                <a:latin typeface="Times New Roman" panose="02020603050405020304" pitchFamily="18" charset="0"/>
              </a:rPr>
              <a:pPr algn="r">
                <a:lnSpc>
                  <a:spcPct val="95000"/>
                </a:lnSpc>
                <a:buClrTx/>
                <a:buFontTx/>
                <a:buNone/>
              </a:pPr>
              <a:t>13</a:t>
            </a:fld>
            <a:endParaRPr lang="nb-NO" altLang="nb-NO" sz="1400">
              <a:solidFill>
                <a:srgbClr val="000000"/>
              </a:solidFill>
              <a:latin typeface="Times New Roman" panose="02020603050405020304" pitchFamily="18" charset="0"/>
            </a:endParaRPr>
          </a:p>
        </p:txBody>
      </p:sp>
      <p:sp>
        <p:nvSpPr>
          <p:cNvPr id="3891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407F8C88-745E-4ED1-8F09-6871AABF43E8}" type="slidenum">
              <a:rPr lang="nb-NO" altLang="nb-NO" sz="1400">
                <a:solidFill>
                  <a:srgbClr val="000000"/>
                </a:solidFill>
                <a:latin typeface="Times New Roman" panose="02020603050405020304" pitchFamily="18" charset="0"/>
              </a:rPr>
              <a:pPr algn="r">
                <a:lnSpc>
                  <a:spcPct val="95000"/>
                </a:lnSpc>
                <a:buClrTx/>
                <a:buFontTx/>
                <a:buNone/>
              </a:pPr>
              <a:t>13</a:t>
            </a:fld>
            <a:endParaRPr lang="nb-NO" altLang="nb-NO" sz="1400">
              <a:solidFill>
                <a:srgbClr val="000000"/>
              </a:solidFill>
              <a:latin typeface="Times New Roman" panose="02020603050405020304" pitchFamily="18" charset="0"/>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742155B2-0233-4CE4-A6E7-CEFE71DD9377}" type="slidenum">
              <a:rPr lang="nb-NO" altLang="nb-NO" sz="1200">
                <a:solidFill>
                  <a:srgbClr val="000000"/>
                </a:solidFill>
              </a:rPr>
              <a:pPr>
                <a:buClrTx/>
                <a:buFontTx/>
                <a:buNone/>
              </a:pPr>
              <a:t>13</a:t>
            </a:fld>
            <a:endParaRPr lang="nb-NO" altLang="nb-NO" sz="1200">
              <a:solidFill>
                <a:srgbClr val="000000"/>
              </a:solidFill>
            </a:endParaRPr>
          </a:p>
        </p:txBody>
      </p:sp>
      <p:sp>
        <p:nvSpPr>
          <p:cNvPr id="50180" name="Text Box 4"/>
          <p:cNvSpPr>
            <a:spLocks noGrp="1" noRot="1" noChangeAspect="1" noChangeArrowheads="1" noTextEdit="1"/>
          </p:cNvSpPr>
          <p:nvPr>
            <p:ph type="sldImg"/>
          </p:nvPr>
        </p:nvSpPr>
        <p:spPr>
          <a:xfrm>
            <a:off x="379413"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1" name="Text Box 5"/>
          <p:cNvSpPr>
            <a:spLocks noGrp="1" noChangeArrowheads="1"/>
          </p:cNvSpPr>
          <p:nvPr>
            <p:ph type="body" idx="1"/>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a:spcBef>
                <a:spcPct val="0"/>
              </a:spcBef>
              <a:buClrTx/>
              <a:buFontTx/>
              <a:buNone/>
              <a:defRPr/>
            </a:pPr>
            <a:r>
              <a:rPr lang="nb-NO" sz="2000" dirty="0">
                <a:latin typeface="Arial" charset="0"/>
                <a:cs typeface="Microsoft YaHei" charset="0"/>
              </a:rPr>
              <a:t>LOK side 16</a:t>
            </a:r>
          </a:p>
        </p:txBody>
      </p:sp>
    </p:spTree>
    <p:extLst>
      <p:ext uri="{BB962C8B-B14F-4D97-AF65-F5344CB8AC3E}">
        <p14:creationId xmlns:p14="http://schemas.microsoft.com/office/powerpoint/2010/main" val="18472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3424EB8-B14D-4C30-9B2A-1164DBCE829F}" type="slidenum">
              <a:rPr lang="nb-NO" altLang="nb-NO" sz="1400">
                <a:solidFill>
                  <a:srgbClr val="000000"/>
                </a:solidFill>
                <a:latin typeface="Times New Roman" panose="02020603050405020304" pitchFamily="18" charset="0"/>
              </a:rPr>
              <a:pPr>
                <a:buClrTx/>
                <a:buFontTx/>
                <a:buNone/>
              </a:pPr>
              <a:t>14</a:t>
            </a:fld>
            <a:endParaRPr lang="nb-NO" altLang="nb-NO" sz="1400">
              <a:solidFill>
                <a:srgbClr val="000000"/>
              </a:solidFill>
              <a:latin typeface="Times New Roman" panose="02020603050405020304" pitchFamily="18" charset="0"/>
            </a:endParaRPr>
          </a:p>
        </p:txBody>
      </p:sp>
      <p:sp>
        <p:nvSpPr>
          <p:cNvPr id="3891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C292CD3F-DC27-48D0-A833-963B40413C99}" type="slidenum">
              <a:rPr lang="nb-NO" altLang="nb-NO" sz="1400">
                <a:solidFill>
                  <a:srgbClr val="000000"/>
                </a:solidFill>
                <a:latin typeface="Times New Roman" panose="02020603050405020304" pitchFamily="18" charset="0"/>
              </a:rPr>
              <a:pPr algn="r">
                <a:lnSpc>
                  <a:spcPct val="95000"/>
                </a:lnSpc>
                <a:buClrTx/>
                <a:buFontTx/>
                <a:buNone/>
              </a:pPr>
              <a:t>14</a:t>
            </a:fld>
            <a:endParaRPr lang="nb-NO" altLang="nb-NO" sz="1400">
              <a:solidFill>
                <a:srgbClr val="000000"/>
              </a:solidFill>
              <a:latin typeface="Times New Roman" panose="02020603050405020304" pitchFamily="18" charset="0"/>
            </a:endParaRPr>
          </a:p>
        </p:txBody>
      </p:sp>
      <p:sp>
        <p:nvSpPr>
          <p:cNvPr id="3891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407F8C88-745E-4ED1-8F09-6871AABF43E8}" type="slidenum">
              <a:rPr lang="nb-NO" altLang="nb-NO" sz="1400">
                <a:solidFill>
                  <a:srgbClr val="000000"/>
                </a:solidFill>
                <a:latin typeface="Times New Roman" panose="02020603050405020304" pitchFamily="18" charset="0"/>
              </a:rPr>
              <a:pPr algn="r">
                <a:lnSpc>
                  <a:spcPct val="95000"/>
                </a:lnSpc>
                <a:buClrTx/>
                <a:buFontTx/>
                <a:buNone/>
              </a:pPr>
              <a:t>14</a:t>
            </a:fld>
            <a:endParaRPr lang="nb-NO" altLang="nb-NO" sz="1400">
              <a:solidFill>
                <a:srgbClr val="000000"/>
              </a:solidFill>
              <a:latin typeface="Times New Roman" panose="02020603050405020304" pitchFamily="18" charset="0"/>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742155B2-0233-4CE4-A6E7-CEFE71DD9377}" type="slidenum">
              <a:rPr lang="nb-NO" altLang="nb-NO" sz="1200">
                <a:solidFill>
                  <a:srgbClr val="000000"/>
                </a:solidFill>
              </a:rPr>
              <a:pPr>
                <a:buClrTx/>
                <a:buFontTx/>
                <a:buNone/>
              </a:pPr>
              <a:t>14</a:t>
            </a:fld>
            <a:endParaRPr lang="nb-NO" altLang="nb-NO" sz="1200">
              <a:solidFill>
                <a:srgbClr val="000000"/>
              </a:solidFill>
            </a:endParaRPr>
          </a:p>
        </p:txBody>
      </p:sp>
      <p:sp>
        <p:nvSpPr>
          <p:cNvPr id="50180" name="Text Box 4"/>
          <p:cNvSpPr>
            <a:spLocks noGrp="1" noRot="1" noChangeAspect="1" noChangeArrowheads="1" noTextEdit="1"/>
          </p:cNvSpPr>
          <p:nvPr>
            <p:ph type="sldImg"/>
          </p:nvPr>
        </p:nvSpPr>
        <p:spPr>
          <a:xfrm>
            <a:off x="379413"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1" name="Text Box 5"/>
          <p:cNvSpPr>
            <a:spLocks noGrp="1" noChangeArrowheads="1"/>
          </p:cNvSpPr>
          <p:nvPr>
            <p:ph type="body" idx="1"/>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b-NO" sz="2000" dirty="0">
                <a:latin typeface="Arial" charset="0"/>
                <a:cs typeface="Microsoft YaHei" charset="0"/>
              </a:rPr>
              <a:t>LOK side 16</a:t>
            </a:r>
          </a:p>
          <a:p>
            <a:pPr eaLnBrk="1">
              <a:spcBef>
                <a:spcPct val="0"/>
              </a:spcBef>
              <a:buClrTx/>
              <a:buFontTx/>
              <a:buNone/>
              <a:defRPr/>
            </a:pPr>
            <a:endParaRPr lang="nb-NO" sz="2000" dirty="0">
              <a:latin typeface="Arial" charset="0"/>
              <a:cs typeface="Microsoft YaHei" charset="0"/>
            </a:endParaRPr>
          </a:p>
        </p:txBody>
      </p:sp>
    </p:spTree>
    <p:extLst>
      <p:ext uri="{BB962C8B-B14F-4D97-AF65-F5344CB8AC3E}">
        <p14:creationId xmlns:p14="http://schemas.microsoft.com/office/powerpoint/2010/main" val="10198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3424EB8-B14D-4C30-9B2A-1164DBCE829F}" type="slidenum">
              <a:rPr lang="nb-NO" altLang="nb-NO" sz="1400">
                <a:solidFill>
                  <a:srgbClr val="000000"/>
                </a:solidFill>
                <a:latin typeface="Times New Roman" panose="02020603050405020304" pitchFamily="18" charset="0"/>
              </a:rPr>
              <a:pPr>
                <a:buClrTx/>
                <a:buFontTx/>
                <a:buNone/>
              </a:pPr>
              <a:t>15</a:t>
            </a:fld>
            <a:endParaRPr lang="nb-NO" altLang="nb-NO" sz="1400">
              <a:solidFill>
                <a:srgbClr val="000000"/>
              </a:solidFill>
              <a:latin typeface="Times New Roman" panose="02020603050405020304" pitchFamily="18" charset="0"/>
            </a:endParaRPr>
          </a:p>
        </p:txBody>
      </p:sp>
      <p:sp>
        <p:nvSpPr>
          <p:cNvPr id="3891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C292CD3F-DC27-48D0-A833-963B40413C99}" type="slidenum">
              <a:rPr lang="nb-NO" altLang="nb-NO" sz="1400">
                <a:solidFill>
                  <a:srgbClr val="000000"/>
                </a:solidFill>
                <a:latin typeface="Times New Roman" panose="02020603050405020304" pitchFamily="18" charset="0"/>
              </a:rPr>
              <a:pPr algn="r">
                <a:lnSpc>
                  <a:spcPct val="95000"/>
                </a:lnSpc>
                <a:buClrTx/>
                <a:buFontTx/>
                <a:buNone/>
              </a:pPr>
              <a:t>15</a:t>
            </a:fld>
            <a:endParaRPr lang="nb-NO" altLang="nb-NO" sz="1400">
              <a:solidFill>
                <a:srgbClr val="000000"/>
              </a:solidFill>
              <a:latin typeface="Times New Roman" panose="02020603050405020304" pitchFamily="18" charset="0"/>
            </a:endParaRPr>
          </a:p>
        </p:txBody>
      </p:sp>
      <p:sp>
        <p:nvSpPr>
          <p:cNvPr id="3891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a:lnSpc>
                <a:spcPct val="95000"/>
              </a:lnSpc>
              <a:buClrTx/>
              <a:buFontTx/>
              <a:buNone/>
            </a:pPr>
            <a:fld id="{407F8C88-745E-4ED1-8F09-6871AABF43E8}" type="slidenum">
              <a:rPr lang="nb-NO" altLang="nb-NO" sz="1400">
                <a:solidFill>
                  <a:srgbClr val="000000"/>
                </a:solidFill>
                <a:latin typeface="Times New Roman" panose="02020603050405020304" pitchFamily="18" charset="0"/>
              </a:rPr>
              <a:pPr algn="r">
                <a:lnSpc>
                  <a:spcPct val="95000"/>
                </a:lnSpc>
                <a:buClrTx/>
                <a:buFontTx/>
                <a:buNone/>
              </a:pPr>
              <a:t>15</a:t>
            </a:fld>
            <a:endParaRPr lang="nb-NO" altLang="nb-NO" sz="1400">
              <a:solidFill>
                <a:srgbClr val="000000"/>
              </a:solidFill>
              <a:latin typeface="Times New Roman" panose="02020603050405020304" pitchFamily="18" charset="0"/>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742155B2-0233-4CE4-A6E7-CEFE71DD9377}" type="slidenum">
              <a:rPr lang="nb-NO" altLang="nb-NO" sz="1200">
                <a:solidFill>
                  <a:srgbClr val="000000"/>
                </a:solidFill>
              </a:rPr>
              <a:pPr>
                <a:buClrTx/>
                <a:buFontTx/>
                <a:buNone/>
              </a:pPr>
              <a:t>15</a:t>
            </a:fld>
            <a:endParaRPr lang="nb-NO" altLang="nb-NO" sz="1200">
              <a:solidFill>
                <a:srgbClr val="000000"/>
              </a:solidFill>
            </a:endParaRPr>
          </a:p>
        </p:txBody>
      </p:sp>
      <p:sp>
        <p:nvSpPr>
          <p:cNvPr id="50180" name="Text Box 4"/>
          <p:cNvSpPr>
            <a:spLocks noGrp="1" noRot="1" noChangeAspect="1" noChangeArrowheads="1" noTextEdit="1"/>
          </p:cNvSpPr>
          <p:nvPr>
            <p:ph type="sldImg"/>
          </p:nvPr>
        </p:nvSpPr>
        <p:spPr>
          <a:xfrm>
            <a:off x="379413"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1" name="Text Box 5"/>
          <p:cNvSpPr>
            <a:spLocks noGrp="1" noChangeArrowheads="1"/>
          </p:cNvSpPr>
          <p:nvPr>
            <p:ph type="body" idx="1"/>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b-NO" sz="2000" dirty="0">
                <a:latin typeface="Arial" charset="0"/>
                <a:cs typeface="Microsoft YaHei" charset="0"/>
              </a:rPr>
              <a:t>LOK side 16</a:t>
            </a:r>
          </a:p>
          <a:p>
            <a:pPr eaLnBrk="1">
              <a:spcBef>
                <a:spcPct val="0"/>
              </a:spcBef>
              <a:buClrTx/>
              <a:buFontTx/>
              <a:buNone/>
              <a:defRPr/>
            </a:pPr>
            <a:endParaRPr lang="nb-NO" sz="2000" dirty="0">
              <a:latin typeface="Arial" charset="0"/>
              <a:cs typeface="Microsoft YaHei" charset="0"/>
            </a:endParaRPr>
          </a:p>
        </p:txBody>
      </p:sp>
    </p:spTree>
    <p:extLst>
      <p:ext uri="{BB962C8B-B14F-4D97-AF65-F5344CB8AC3E}">
        <p14:creationId xmlns:p14="http://schemas.microsoft.com/office/powerpoint/2010/main" val="279355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CF3A6CBB-98F1-493F-AEBF-90EA95322F33}" type="slidenum">
              <a:rPr lang="en-GB" altLang="nb-NO" sz="1200">
                <a:solidFill>
                  <a:srgbClr val="000000"/>
                </a:solidFill>
              </a:rPr>
              <a:pPr>
                <a:buClrTx/>
                <a:buFontTx/>
                <a:buNone/>
              </a:pPr>
              <a:t>16</a:t>
            </a:fld>
            <a:endParaRPr lang="en-GB" altLang="nb-NO" sz="1200">
              <a:solidFill>
                <a:srgbClr val="000000"/>
              </a:solidFill>
            </a:endParaRPr>
          </a:p>
        </p:txBody>
      </p:sp>
      <p:sp>
        <p:nvSpPr>
          <p:cNvPr id="22531" name="Rectangle 1"/>
          <p:cNvSpPr>
            <a:spLocks noGrp="1" noRot="1" noChangeAspect="1" noChangeArrowheads="1" noTextEdit="1"/>
          </p:cNvSpPr>
          <p:nvPr>
            <p:ph type="sldImg"/>
          </p:nvPr>
        </p:nvSpPr>
        <p:spPr>
          <a:xfrm>
            <a:off x="379413" y="685800"/>
            <a:ext cx="6096000" cy="3429000"/>
          </a:xfrm>
          <a:ln/>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sp>
      <p:sp>
        <p:nvSpPr>
          <p:cNvPr id="2253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charset="0"/>
                <a:cs typeface="Microsoft YaHei" charset="0"/>
              </a:rPr>
              <a:t>LOK side 16-17</a:t>
            </a:r>
          </a:p>
          <a:p>
            <a:endParaRPr lang="nb-NO" altLang="nb-NO" dirty="0">
              <a:latin typeface="Times New Roman" panose="02020603050405020304" pitchFamily="18" charset="0"/>
            </a:endParaRPr>
          </a:p>
        </p:txBody>
      </p:sp>
    </p:spTree>
    <p:extLst>
      <p:ext uri="{BB962C8B-B14F-4D97-AF65-F5344CB8AC3E}">
        <p14:creationId xmlns:p14="http://schemas.microsoft.com/office/powerpoint/2010/main" val="145979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CF3A6CBB-98F1-493F-AEBF-90EA95322F33}" type="slidenum">
              <a:rPr lang="en-GB" altLang="nb-NO" sz="1200">
                <a:solidFill>
                  <a:srgbClr val="000000"/>
                </a:solidFill>
              </a:rPr>
              <a:pPr>
                <a:buClrTx/>
                <a:buFontTx/>
                <a:buNone/>
              </a:pPr>
              <a:t>17</a:t>
            </a:fld>
            <a:endParaRPr lang="en-GB" altLang="nb-NO" sz="1200">
              <a:solidFill>
                <a:srgbClr val="000000"/>
              </a:solidFill>
            </a:endParaRPr>
          </a:p>
        </p:txBody>
      </p:sp>
      <p:sp>
        <p:nvSpPr>
          <p:cNvPr id="22531" name="Rectangle 1"/>
          <p:cNvSpPr>
            <a:spLocks noGrp="1" noRot="1" noChangeAspect="1" noChangeArrowheads="1" noTextEdit="1"/>
          </p:cNvSpPr>
          <p:nvPr>
            <p:ph type="sldImg"/>
          </p:nvPr>
        </p:nvSpPr>
        <p:spPr>
          <a:xfrm>
            <a:off x="379413" y="685800"/>
            <a:ext cx="6096000" cy="3429000"/>
          </a:xfrm>
          <a:ln/>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sp>
      <p:sp>
        <p:nvSpPr>
          <p:cNvPr id="2253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charset="0"/>
                <a:cs typeface="Microsoft YaHei" charset="0"/>
              </a:rPr>
              <a:t>LOK side 17</a:t>
            </a:r>
          </a:p>
          <a:p>
            <a:endParaRPr lang="nb-NO" altLang="nb-NO" dirty="0">
              <a:latin typeface="Times New Roman" panose="02020603050405020304" pitchFamily="18" charset="0"/>
            </a:endParaRPr>
          </a:p>
        </p:txBody>
      </p:sp>
    </p:spTree>
    <p:extLst>
      <p:ext uri="{BB962C8B-B14F-4D97-AF65-F5344CB8AC3E}">
        <p14:creationId xmlns:p14="http://schemas.microsoft.com/office/powerpoint/2010/main" val="307324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CB6B92CB-5E5E-465B-A622-B241F8E536F2}" type="slidenum">
              <a:rPr lang="en-GB" altLang="nb-NO">
                <a:latin typeface="Arial" panose="020B0604020202020204" pitchFamily="34" charset="0"/>
              </a:rPr>
              <a:pPr>
                <a:spcBef>
                  <a:spcPct val="0"/>
                </a:spcBef>
                <a:buFont typeface="Arial" panose="020B0604020202020204" pitchFamily="34" charset="0"/>
                <a:buNone/>
              </a:pPr>
              <a:t>18</a:t>
            </a:fld>
            <a:endParaRPr lang="en-GB" altLang="nb-NO">
              <a:latin typeface="Arial" panose="020B0604020202020204" pitchFamily="34" charset="0"/>
            </a:endParaRPr>
          </a:p>
        </p:txBody>
      </p:sp>
      <p:sp>
        <p:nvSpPr>
          <p:cNvPr id="64515" name="Rectangle 1"/>
          <p:cNvSpPr>
            <a:spLocks noGrp="1" noRot="1" noChangeAspect="1" noChangeArrowheads="1" noTextEdit="1"/>
          </p:cNvSpPr>
          <p:nvPr>
            <p:ph type="sldImg"/>
          </p:nvPr>
        </p:nvSpPr>
        <p:spPr>
          <a:xfrm>
            <a:off x="379413" y="685800"/>
            <a:ext cx="6096000" cy="3429000"/>
          </a:xfrm>
          <a:ln/>
        </p:spPr>
      </p:sp>
      <p:sp>
        <p:nvSpPr>
          <p:cNvPr id="6451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30777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CB6B92CB-5E5E-465B-A622-B241F8E536F2}" type="slidenum">
              <a:rPr lang="en-GB" altLang="nb-NO">
                <a:latin typeface="Arial" panose="020B0604020202020204" pitchFamily="34" charset="0"/>
              </a:rPr>
              <a:pPr>
                <a:spcBef>
                  <a:spcPct val="0"/>
                </a:spcBef>
                <a:buFont typeface="Arial" panose="020B0604020202020204" pitchFamily="34" charset="0"/>
                <a:buNone/>
              </a:pPr>
              <a:t>19</a:t>
            </a:fld>
            <a:endParaRPr lang="en-GB" altLang="nb-NO">
              <a:latin typeface="Arial" panose="020B0604020202020204" pitchFamily="34" charset="0"/>
            </a:endParaRPr>
          </a:p>
        </p:txBody>
      </p:sp>
      <p:sp>
        <p:nvSpPr>
          <p:cNvPr id="64515" name="Rectangle 1"/>
          <p:cNvSpPr>
            <a:spLocks noGrp="1" noRot="1" noChangeAspect="1" noChangeArrowheads="1" noTextEdit="1"/>
          </p:cNvSpPr>
          <p:nvPr>
            <p:ph type="sldImg"/>
          </p:nvPr>
        </p:nvSpPr>
        <p:spPr>
          <a:xfrm>
            <a:off x="379413" y="685800"/>
            <a:ext cx="6096000" cy="3429000"/>
          </a:xfrm>
          <a:ln/>
        </p:spPr>
      </p:sp>
      <p:sp>
        <p:nvSpPr>
          <p:cNvPr id="6451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63176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4D7BE30C-EEAA-4C17-9553-0DD1FBBF795F}" type="slidenum">
              <a:rPr lang="en-GB" altLang="nb-NO">
                <a:latin typeface="Arial" panose="020B0604020202020204" pitchFamily="34" charset="0"/>
              </a:rPr>
              <a:pPr>
                <a:spcBef>
                  <a:spcPct val="0"/>
                </a:spcBef>
                <a:buFont typeface="Arial" panose="020B0604020202020204" pitchFamily="34" charset="0"/>
                <a:buNone/>
              </a:pPr>
              <a:t>20</a:t>
            </a:fld>
            <a:endParaRPr lang="en-GB" altLang="nb-NO">
              <a:latin typeface="Arial" panose="020B0604020202020204" pitchFamily="34" charset="0"/>
            </a:endParaRPr>
          </a:p>
        </p:txBody>
      </p:sp>
      <p:sp>
        <p:nvSpPr>
          <p:cNvPr id="47107"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47108"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9976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A88E06CF-3012-40C7-8939-AA78476F1021}" type="slidenum">
              <a:rPr lang="nb-NO" altLang="nb-NO" sz="1400">
                <a:solidFill>
                  <a:srgbClr val="000000"/>
                </a:solidFill>
                <a:latin typeface="Times New Roman" panose="02020603050405020304" pitchFamily="18" charset="0"/>
              </a:rPr>
              <a:pPr>
                <a:buClrTx/>
                <a:buFontTx/>
                <a:buNone/>
              </a:pPr>
              <a:t>21</a:t>
            </a:fld>
            <a:endParaRPr lang="nb-NO" altLang="nb-NO" sz="1400">
              <a:solidFill>
                <a:srgbClr val="000000"/>
              </a:solidFill>
              <a:latin typeface="Times New Roman" panose="02020603050405020304" pitchFamily="18" charset="0"/>
            </a:endParaRPr>
          </a:p>
        </p:txBody>
      </p:sp>
      <p:sp>
        <p:nvSpPr>
          <p:cNvPr id="30723"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24E58AE6-230C-46D8-BD60-3DB85CC2AA19}" type="slidenum">
              <a:rPr lang="nb-NO" altLang="nb-NO" sz="1400">
                <a:solidFill>
                  <a:srgbClr val="000000"/>
                </a:solidFill>
                <a:latin typeface="Times New Roman" panose="02020603050405020304" pitchFamily="18" charset="0"/>
              </a:rPr>
              <a:pPr algn="r" eaLnBrk="1">
                <a:lnSpc>
                  <a:spcPct val="95000"/>
                </a:lnSpc>
                <a:buClrTx/>
                <a:buFontTx/>
                <a:buNone/>
              </a:pPr>
              <a:t>21</a:t>
            </a:fld>
            <a:endParaRPr lang="nb-NO" altLang="nb-NO" sz="1400">
              <a:solidFill>
                <a:srgbClr val="000000"/>
              </a:solidFill>
              <a:latin typeface="Times New Roman" panose="02020603050405020304" pitchFamily="18" charset="0"/>
            </a:endParaRPr>
          </a:p>
        </p:txBody>
      </p:sp>
      <p:sp>
        <p:nvSpPr>
          <p:cNvPr id="30724"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28E6F4B2-4734-45D1-9855-D67A9CBBFF9D}" type="slidenum">
              <a:rPr lang="nb-NO" altLang="nb-NO" sz="1400">
                <a:solidFill>
                  <a:srgbClr val="000000"/>
                </a:solidFill>
                <a:latin typeface="Times New Roman" panose="02020603050405020304" pitchFamily="18" charset="0"/>
              </a:rPr>
              <a:pPr algn="r" eaLnBrk="1">
                <a:lnSpc>
                  <a:spcPct val="95000"/>
                </a:lnSpc>
                <a:buClrTx/>
                <a:buFontTx/>
                <a:buNone/>
              </a:pPr>
              <a:t>21</a:t>
            </a:fld>
            <a:endParaRPr lang="nb-NO" altLang="nb-NO" sz="1400">
              <a:solidFill>
                <a:srgbClr val="000000"/>
              </a:solidFill>
              <a:latin typeface="Times New Roman" panose="02020603050405020304" pitchFamily="18" charset="0"/>
            </a:endParaRPr>
          </a:p>
        </p:txBody>
      </p:sp>
      <p:sp>
        <p:nvSpPr>
          <p:cNvPr id="30725"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eaLnBrk="1" hangingPunct="1">
              <a:buClrTx/>
              <a:buFontTx/>
              <a:buNone/>
            </a:pPr>
            <a:fld id="{CDBDE53E-9C41-4411-ABB4-D4F0D70ED0A4}" type="slidenum">
              <a:rPr lang="nb-NO" altLang="nb-NO" sz="1200">
                <a:solidFill>
                  <a:srgbClr val="000000"/>
                </a:solidFill>
              </a:rPr>
              <a:pPr eaLnBrk="1" hangingPunct="1">
                <a:buClrTx/>
                <a:buFontTx/>
                <a:buNone/>
              </a:pPr>
              <a:t>21</a:t>
            </a:fld>
            <a:endParaRPr lang="nb-NO" altLang="nb-NO" sz="1200">
              <a:solidFill>
                <a:srgbClr val="000000"/>
              </a:solidFill>
            </a:endParaRPr>
          </a:p>
        </p:txBody>
      </p:sp>
      <p:sp>
        <p:nvSpPr>
          <p:cNvPr id="30726" name="Rectangle 4"/>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nb-NO" altLang="nb-NO"/>
          </a:p>
        </p:txBody>
      </p:sp>
      <p:sp>
        <p:nvSpPr>
          <p:cNvPr id="47109" name="Text Box 5"/>
          <p:cNvSpPr>
            <a:spLocks noGrp="1" noChangeArrowheads="1"/>
          </p:cNvSpPr>
          <p:nvPr>
            <p:ph type="body"/>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a:spcBef>
                <a:spcPct val="0"/>
              </a:spcBef>
              <a:buClrTx/>
              <a:buFontTx/>
              <a:buNone/>
              <a:defRPr/>
            </a:pPr>
            <a:endParaRPr lang="nb-NO" sz="2000">
              <a:latin typeface="Arial" charset="0"/>
              <a:cs typeface="Microsoft YaHei" charset="0"/>
            </a:endParaRPr>
          </a:p>
        </p:txBody>
      </p:sp>
    </p:spTree>
    <p:extLst>
      <p:ext uri="{BB962C8B-B14F-4D97-AF65-F5344CB8AC3E}">
        <p14:creationId xmlns:p14="http://schemas.microsoft.com/office/powerpoint/2010/main" val="355667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Definisjonen på akkord fra</a:t>
            </a:r>
            <a:r>
              <a:rPr lang="nb-NO" baseline="0" dirty="0"/>
              <a:t> «Det store norske leksikon»</a:t>
            </a:r>
            <a:endParaRPr lang="nb-NO" dirty="0"/>
          </a:p>
        </p:txBody>
      </p:sp>
      <p:sp>
        <p:nvSpPr>
          <p:cNvPr id="4" name="Plassholder for lysbildenummer 3"/>
          <p:cNvSpPr>
            <a:spLocks noGrp="1"/>
          </p:cNvSpPr>
          <p:nvPr>
            <p:ph type="sldNum" sz="quarter" idx="10"/>
          </p:nvPr>
        </p:nvSpPr>
        <p:spPr/>
        <p:txBody>
          <a:bodyPr/>
          <a:lstStyle/>
          <a:p>
            <a:fld id="{B805AE22-E867-4F25-9838-7D4A328E4D3D}"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190755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E0651506-696E-4C6A-9F2F-762FE3485AFD}" type="slidenum">
              <a:rPr lang="en-GB" altLang="nb-NO">
                <a:latin typeface="Arial" panose="020B0604020202020204" pitchFamily="34" charset="0"/>
              </a:rPr>
              <a:pPr>
                <a:spcBef>
                  <a:spcPct val="0"/>
                </a:spcBef>
                <a:buFont typeface="Arial" panose="020B0604020202020204" pitchFamily="34" charset="0"/>
                <a:buNone/>
              </a:pPr>
              <a:t>23</a:t>
            </a:fld>
            <a:endParaRPr lang="en-GB" altLang="nb-NO">
              <a:latin typeface="Arial" panose="020B0604020202020204" pitchFamily="34" charset="0"/>
            </a:endParaRPr>
          </a:p>
        </p:txBody>
      </p:sp>
      <p:sp>
        <p:nvSpPr>
          <p:cNvPr id="491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49156"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Kurs deltakerne bes slå opp </a:t>
            </a:r>
            <a:r>
              <a:rPr lang="nb-NO" altLang="nb-NO"/>
              <a:t>i akkordtariffen</a:t>
            </a:r>
            <a:r>
              <a:rPr lang="nb-NO" altLang="nb-NO" baseline="0"/>
              <a:t> </a:t>
            </a:r>
            <a:r>
              <a:rPr lang="nb-NO" altLang="nb-NO" baseline="0" dirty="0"/>
              <a:t>side 81. </a:t>
            </a:r>
            <a:r>
              <a:rPr lang="nb-NO" altLang="nb-NO" baseline="0" dirty="0" err="1"/>
              <a:t>Nelfo</a:t>
            </a:r>
            <a:r>
              <a:rPr lang="nb-NO" altLang="nb-NO" baseline="0" dirty="0"/>
              <a:t> og EL og IT Forbundet felleskommentarer til akkordtariffen.</a:t>
            </a:r>
            <a:endParaRPr lang="nb-NO" altLang="nb-NO" dirty="0"/>
          </a:p>
        </p:txBody>
      </p:sp>
    </p:spTree>
    <p:extLst>
      <p:ext uri="{BB962C8B-B14F-4D97-AF65-F5344CB8AC3E}">
        <p14:creationId xmlns:p14="http://schemas.microsoft.com/office/powerpoint/2010/main" val="302211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24</a:t>
            </a:fld>
            <a:endParaRPr lang="en-GB" altLang="nb-NO">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Deltakerne</a:t>
            </a:r>
            <a:r>
              <a:rPr lang="nb-NO" altLang="nb-NO" baseline="0" dirty="0"/>
              <a:t> blar opp i akkordtariffen side 3.</a:t>
            </a:r>
            <a:endParaRPr lang="nb-NO" altLang="nb-NO" dirty="0"/>
          </a:p>
        </p:txBody>
      </p:sp>
    </p:spTree>
    <p:extLst>
      <p:ext uri="{BB962C8B-B14F-4D97-AF65-F5344CB8AC3E}">
        <p14:creationId xmlns:p14="http://schemas.microsoft.com/office/powerpoint/2010/main" val="124463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25</a:t>
            </a:fld>
            <a:endParaRPr lang="en-GB" altLang="nb-NO">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a:t>Akkordtariffen side 3.</a:t>
            </a:r>
            <a:endParaRPr lang="nb-NO" altLang="nb-NO" dirty="0"/>
          </a:p>
          <a:p>
            <a:endParaRPr lang="nb-NO" altLang="nb-NO" dirty="0"/>
          </a:p>
        </p:txBody>
      </p:sp>
    </p:spTree>
    <p:extLst>
      <p:ext uri="{BB962C8B-B14F-4D97-AF65-F5344CB8AC3E}">
        <p14:creationId xmlns:p14="http://schemas.microsoft.com/office/powerpoint/2010/main" val="368730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26</a:t>
            </a:fld>
            <a:endParaRPr lang="en-GB" altLang="nb-NO">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a:t>Akkordtariffen side 3.</a:t>
            </a:r>
            <a:endParaRPr lang="nb-NO" altLang="nb-NO" dirty="0"/>
          </a:p>
          <a:p>
            <a:endParaRPr lang="nb-NO" altLang="nb-NO" dirty="0"/>
          </a:p>
        </p:txBody>
      </p:sp>
    </p:spTree>
    <p:extLst>
      <p:ext uri="{BB962C8B-B14F-4D97-AF65-F5344CB8AC3E}">
        <p14:creationId xmlns:p14="http://schemas.microsoft.com/office/powerpoint/2010/main" val="2415046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27</a:t>
            </a:fld>
            <a:endParaRPr lang="en-GB" altLang="nb-NO" dirty="0">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a:t>Akkordtariffen side 3.</a:t>
            </a:r>
            <a:endParaRPr lang="nb-NO" altLang="nb-NO" dirty="0"/>
          </a:p>
          <a:p>
            <a:endParaRPr lang="nb-NO" altLang="nb-NO" dirty="0"/>
          </a:p>
        </p:txBody>
      </p:sp>
    </p:spTree>
    <p:extLst>
      <p:ext uri="{BB962C8B-B14F-4D97-AF65-F5344CB8AC3E}">
        <p14:creationId xmlns:p14="http://schemas.microsoft.com/office/powerpoint/2010/main" val="876762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28</a:t>
            </a:fld>
            <a:endParaRPr lang="en-GB" altLang="nb-NO" dirty="0">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a:t>Akkordtariffen side 3.</a:t>
            </a:r>
            <a:endParaRPr lang="nb-NO" altLang="nb-NO" dirty="0"/>
          </a:p>
          <a:p>
            <a:endParaRPr lang="nb-NO" altLang="nb-NO" dirty="0"/>
          </a:p>
        </p:txBody>
      </p:sp>
    </p:spTree>
    <p:extLst>
      <p:ext uri="{BB962C8B-B14F-4D97-AF65-F5344CB8AC3E}">
        <p14:creationId xmlns:p14="http://schemas.microsoft.com/office/powerpoint/2010/main" val="3561438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7CDF292-2E3E-496A-B6D1-038C1B60E17A}" type="slidenum">
              <a:rPr lang="en-GB" altLang="nb-NO">
                <a:latin typeface="Arial" panose="020B0604020202020204" pitchFamily="34" charset="0"/>
              </a:rPr>
              <a:pPr>
                <a:spcBef>
                  <a:spcPct val="0"/>
                </a:spcBef>
                <a:buFont typeface="Arial" panose="020B0604020202020204" pitchFamily="34" charset="0"/>
                <a:buNone/>
              </a:pPr>
              <a:t>29</a:t>
            </a:fld>
            <a:endParaRPr lang="en-GB" altLang="nb-NO" dirty="0">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2713" y="746125"/>
            <a:ext cx="6629400" cy="3729038"/>
          </a:xfrm>
          <a:ln/>
        </p:spPr>
      </p:sp>
      <p:sp>
        <p:nvSpPr>
          <p:cNvPr id="3174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aseline="0" dirty="0"/>
              <a:t>Akkordtariffen side 4.</a:t>
            </a:r>
            <a:endParaRPr lang="nb-NO" altLang="nb-NO" dirty="0"/>
          </a:p>
          <a:p>
            <a:endParaRPr lang="nb-NO" altLang="nb-NO" dirty="0"/>
          </a:p>
        </p:txBody>
      </p:sp>
    </p:spTree>
    <p:extLst>
      <p:ext uri="{BB962C8B-B14F-4D97-AF65-F5344CB8AC3E}">
        <p14:creationId xmlns:p14="http://schemas.microsoft.com/office/powerpoint/2010/main" val="1034750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2E1BBD97-1872-4B54-927B-4B98FA778301}" type="slidenum">
              <a:rPr lang="en-GB" altLang="nb-NO">
                <a:latin typeface="Arial" panose="020B0604020202020204" pitchFamily="34" charset="0"/>
              </a:rPr>
              <a:pPr>
                <a:spcBef>
                  <a:spcPct val="0"/>
                </a:spcBef>
                <a:buFont typeface="Arial" panose="020B0604020202020204" pitchFamily="34" charset="0"/>
                <a:buNone/>
              </a:pPr>
              <a:t>30</a:t>
            </a:fld>
            <a:endParaRPr lang="en-GB" altLang="nb-NO">
              <a:latin typeface="Arial" panose="020B0604020202020204" pitchFamily="34" charset="0"/>
            </a:endParaRPr>
          </a:p>
        </p:txBody>
      </p:sp>
      <p:sp>
        <p:nvSpPr>
          <p:cNvPr id="54275" name="Rectangle 1"/>
          <p:cNvSpPr>
            <a:spLocks noGrp="1" noRot="1" noChangeAspect="1" noChangeArrowheads="1" noTextEdit="1"/>
          </p:cNvSpPr>
          <p:nvPr>
            <p:ph type="sldImg"/>
          </p:nvPr>
        </p:nvSpPr>
        <p:spPr>
          <a:xfrm>
            <a:off x="379413" y="685800"/>
            <a:ext cx="6096000" cy="3429000"/>
          </a:xfrm>
          <a:ln/>
        </p:spPr>
      </p:sp>
      <p:sp>
        <p:nvSpPr>
          <p:cNvPr id="5427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85916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30885124-77D1-4F2A-9AC2-496BE03A0F0C}" type="slidenum">
              <a:rPr lang="en-GB" altLang="nb-NO">
                <a:latin typeface="Arial" panose="020B0604020202020204" pitchFamily="34" charset="0"/>
              </a:rPr>
              <a:pPr>
                <a:spcBef>
                  <a:spcPct val="0"/>
                </a:spcBef>
                <a:buFont typeface="Arial" panose="020B0604020202020204" pitchFamily="34" charset="0"/>
                <a:buNone/>
              </a:pPr>
              <a:t>31</a:t>
            </a:fld>
            <a:endParaRPr lang="en-GB" altLang="nb-NO">
              <a:latin typeface="Arial" panose="020B0604020202020204" pitchFamily="34" charset="0"/>
            </a:endParaRPr>
          </a:p>
        </p:txBody>
      </p:sp>
      <p:sp>
        <p:nvSpPr>
          <p:cNvPr id="56323" name="Rectangle 1"/>
          <p:cNvSpPr>
            <a:spLocks noGrp="1" noRot="1" noChangeAspect="1" noChangeArrowheads="1" noTextEdit="1"/>
          </p:cNvSpPr>
          <p:nvPr>
            <p:ph type="sldImg"/>
          </p:nvPr>
        </p:nvSpPr>
        <p:spPr>
          <a:xfrm>
            <a:off x="379413" y="685800"/>
            <a:ext cx="6096000" cy="3429000"/>
          </a:xfrm>
          <a:ln/>
        </p:spPr>
      </p:sp>
      <p:sp>
        <p:nvSpPr>
          <p:cNvPr id="5632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776029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9A5FDF84-28FF-424E-9ECD-B32A1ADD810E}" type="slidenum">
              <a:rPr lang="en-GB" altLang="nb-NO">
                <a:latin typeface="Arial" panose="020B0604020202020204" pitchFamily="34" charset="0"/>
              </a:rPr>
              <a:pPr>
                <a:spcBef>
                  <a:spcPct val="0"/>
                </a:spcBef>
                <a:buFont typeface="Arial" panose="020B0604020202020204" pitchFamily="34" charset="0"/>
                <a:buNone/>
              </a:pPr>
              <a:t>32</a:t>
            </a:fld>
            <a:endParaRPr lang="en-GB" altLang="nb-NO">
              <a:latin typeface="Arial" panose="020B0604020202020204" pitchFamily="34" charset="0"/>
            </a:endParaRPr>
          </a:p>
        </p:txBody>
      </p:sp>
      <p:sp>
        <p:nvSpPr>
          <p:cNvPr id="33795" name="Rectangle 1"/>
          <p:cNvSpPr>
            <a:spLocks noGrp="1" noRot="1" noChangeAspect="1" noChangeArrowheads="1" noTextEdit="1"/>
          </p:cNvSpPr>
          <p:nvPr>
            <p:ph type="sldImg"/>
          </p:nvPr>
        </p:nvSpPr>
        <p:spPr>
          <a:xfrm>
            <a:off x="379413" y="685800"/>
            <a:ext cx="6096000" cy="3429000"/>
          </a:xfrm>
          <a:ln/>
        </p:spPr>
      </p:sp>
      <p:sp>
        <p:nvSpPr>
          <p:cNvPr id="3379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7673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AA7AA2A5-22CA-4CC4-8C3D-0A89018D4D27}" type="slidenum">
              <a:rPr lang="en-GB" altLang="nb-NO">
                <a:latin typeface="Arial" panose="020B0604020202020204" pitchFamily="34" charset="0"/>
              </a:rPr>
              <a:pPr>
                <a:spcBef>
                  <a:spcPct val="0"/>
                </a:spcBef>
                <a:buFont typeface="Arial" panose="020B0604020202020204" pitchFamily="34" charset="0"/>
                <a:buNone/>
              </a:pPr>
              <a:t>3</a:t>
            </a:fld>
            <a:endParaRPr lang="en-GB" altLang="nb-NO">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379413" y="685800"/>
            <a:ext cx="6096000" cy="3429000"/>
          </a:xfrm>
          <a:ln/>
        </p:spPr>
      </p:sp>
      <p:sp>
        <p:nvSpPr>
          <p:cNvPr id="2150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421464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E3A1AC2-C28D-441D-B0DE-CF32A12CE507}" type="slidenum">
              <a:rPr lang="en-GB" altLang="nb-NO">
                <a:latin typeface="Arial" panose="020B0604020202020204" pitchFamily="34" charset="0"/>
              </a:rPr>
              <a:pPr>
                <a:spcBef>
                  <a:spcPct val="0"/>
                </a:spcBef>
                <a:buFont typeface="Arial" panose="020B0604020202020204" pitchFamily="34" charset="0"/>
                <a:buNone/>
              </a:pPr>
              <a:t>33</a:t>
            </a:fld>
            <a:endParaRPr lang="en-GB" altLang="nb-NO">
              <a:latin typeface="Arial" panose="020B0604020202020204" pitchFamily="34" charset="0"/>
            </a:endParaRPr>
          </a:p>
        </p:txBody>
      </p:sp>
      <p:sp>
        <p:nvSpPr>
          <p:cNvPr id="58371" name="Rectangle 1"/>
          <p:cNvSpPr>
            <a:spLocks noGrp="1" noRot="1" noChangeAspect="1" noChangeArrowheads="1" noTextEdit="1"/>
          </p:cNvSpPr>
          <p:nvPr>
            <p:ph type="sldImg"/>
          </p:nvPr>
        </p:nvSpPr>
        <p:spPr>
          <a:xfrm>
            <a:off x="379413" y="685800"/>
            <a:ext cx="6096000" cy="3429000"/>
          </a:xfrm>
          <a:ln/>
        </p:spPr>
      </p:sp>
      <p:sp>
        <p:nvSpPr>
          <p:cNvPr id="5837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4106715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D73AE02-15B4-4479-BD03-8DFBC562D786}" type="slidenum">
              <a:rPr lang="en-GB" altLang="nb-NO">
                <a:latin typeface="Arial" panose="020B0604020202020204" pitchFamily="34" charset="0"/>
              </a:rPr>
              <a:pPr>
                <a:spcBef>
                  <a:spcPct val="0"/>
                </a:spcBef>
                <a:buFont typeface="Arial" panose="020B0604020202020204" pitchFamily="34" charset="0"/>
                <a:buNone/>
              </a:pPr>
              <a:t>34</a:t>
            </a:fld>
            <a:endParaRPr lang="en-GB" altLang="nb-NO">
              <a:latin typeface="Arial" panose="020B0604020202020204" pitchFamily="34" charset="0"/>
            </a:endParaRPr>
          </a:p>
        </p:txBody>
      </p:sp>
      <p:sp>
        <p:nvSpPr>
          <p:cNvPr id="60419"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60420"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51024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557AC9F-A3AC-4455-B311-18793B855AEF}" type="slidenum">
              <a:rPr lang="en-GB" altLang="nb-NO">
                <a:latin typeface="Arial" panose="020B0604020202020204" pitchFamily="34" charset="0"/>
              </a:rPr>
              <a:pPr>
                <a:spcBef>
                  <a:spcPct val="0"/>
                </a:spcBef>
                <a:buFont typeface="Arial" panose="020B0604020202020204" pitchFamily="34" charset="0"/>
                <a:buNone/>
              </a:pPr>
              <a:t>35</a:t>
            </a:fld>
            <a:endParaRPr lang="en-GB" altLang="nb-NO">
              <a:latin typeface="Arial" panose="020B0604020202020204" pitchFamily="34" charset="0"/>
            </a:endParaRPr>
          </a:p>
        </p:txBody>
      </p:sp>
      <p:sp>
        <p:nvSpPr>
          <p:cNvPr id="23555"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23556"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767174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99C9DA4F-90B9-4EA1-9906-F0A6816763DD}" type="slidenum">
              <a:rPr lang="en-GB" altLang="nb-NO">
                <a:latin typeface="Arial" panose="020B0604020202020204" pitchFamily="34" charset="0"/>
              </a:rPr>
              <a:pPr>
                <a:spcBef>
                  <a:spcPct val="0"/>
                </a:spcBef>
                <a:buFont typeface="Arial" panose="020B0604020202020204" pitchFamily="34" charset="0"/>
                <a:buNone/>
              </a:pPr>
              <a:t>36</a:t>
            </a:fld>
            <a:endParaRPr lang="en-GB" altLang="nb-NO">
              <a:latin typeface="Arial" panose="020B0604020202020204" pitchFamily="34"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25604"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77836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F14F389-05B2-4633-9882-2D464464A333}" type="slidenum">
              <a:rPr lang="en-GB" altLang="nb-NO">
                <a:latin typeface="Arial" panose="020B0604020202020204" pitchFamily="34" charset="0"/>
              </a:rPr>
              <a:pPr>
                <a:spcBef>
                  <a:spcPct val="0"/>
                </a:spcBef>
                <a:buFont typeface="Arial" panose="020B0604020202020204" pitchFamily="34" charset="0"/>
                <a:buNone/>
              </a:pPr>
              <a:t>37</a:t>
            </a:fld>
            <a:endParaRPr lang="en-GB" altLang="nb-NO">
              <a:latin typeface="Arial" panose="020B0604020202020204" pitchFamily="34" charset="0"/>
            </a:endParaRPr>
          </a:p>
        </p:txBody>
      </p:sp>
      <p:sp>
        <p:nvSpPr>
          <p:cNvPr id="27651"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27652"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349830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EE346A49-7537-4292-8C61-D653EBD4E268}" type="slidenum">
              <a:rPr lang="en-GB" altLang="nb-NO">
                <a:latin typeface="Arial" panose="020B0604020202020204" pitchFamily="34" charset="0"/>
              </a:rPr>
              <a:pPr>
                <a:spcBef>
                  <a:spcPct val="0"/>
                </a:spcBef>
                <a:buFont typeface="Arial" panose="020B0604020202020204" pitchFamily="34" charset="0"/>
                <a:buNone/>
              </a:pPr>
              <a:t>38</a:t>
            </a:fld>
            <a:endParaRPr lang="en-GB" altLang="nb-NO">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379413" y="685800"/>
            <a:ext cx="6096000" cy="3429000"/>
          </a:xfrm>
          <a:ln/>
        </p:spPr>
      </p:sp>
      <p:sp>
        <p:nvSpPr>
          <p:cNvPr id="3174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674687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7E4884F0-5D11-4AD9-8D4A-EF46EC3B0BF5}" type="slidenum">
              <a:rPr lang="en-GB" altLang="nb-NO">
                <a:latin typeface="Arial" panose="020B0604020202020204" pitchFamily="34" charset="0"/>
              </a:rPr>
              <a:pPr>
                <a:spcBef>
                  <a:spcPct val="0"/>
                </a:spcBef>
                <a:buFont typeface="Arial" panose="020B0604020202020204" pitchFamily="34" charset="0"/>
                <a:buNone/>
              </a:pPr>
              <a:t>39</a:t>
            </a:fld>
            <a:endParaRPr lang="en-GB" altLang="nb-NO">
              <a:latin typeface="Arial" panose="020B0604020202020204" pitchFamily="34" charset="0"/>
            </a:endParaRPr>
          </a:p>
        </p:txBody>
      </p:sp>
      <p:sp>
        <p:nvSpPr>
          <p:cNvPr id="35843"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35844"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94224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a:ln/>
        </p:spPr>
      </p:sp>
      <p:sp>
        <p:nvSpPr>
          <p:cNvPr id="3789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p>
        </p:txBody>
      </p:sp>
      <p:sp>
        <p:nvSpPr>
          <p:cNvPr id="37892" name="Plassholder for lysbildenumm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59911412-988B-411B-A83C-884743A3FDC8}" type="slidenum">
              <a:rPr lang="en-GB" altLang="nb-NO">
                <a:latin typeface="Arial" panose="020B0604020202020204" pitchFamily="34" charset="0"/>
              </a:rPr>
              <a:pPr>
                <a:spcBef>
                  <a:spcPct val="0"/>
                </a:spcBef>
                <a:buFont typeface="Arial" panose="020B0604020202020204" pitchFamily="34" charset="0"/>
                <a:buNone/>
              </a:pPr>
              <a:t>40</a:t>
            </a:fld>
            <a:endParaRPr lang="en-GB" altLang="nb-NO">
              <a:latin typeface="Arial" panose="020B0604020202020204" pitchFamily="34" charset="0"/>
            </a:endParaRPr>
          </a:p>
        </p:txBody>
      </p:sp>
    </p:spTree>
    <p:extLst>
      <p:ext uri="{BB962C8B-B14F-4D97-AF65-F5344CB8AC3E}">
        <p14:creationId xmlns:p14="http://schemas.microsoft.com/office/powerpoint/2010/main" val="2181056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a:ln/>
        </p:spPr>
      </p:sp>
      <p:sp>
        <p:nvSpPr>
          <p:cNvPr id="3789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p>
        </p:txBody>
      </p:sp>
      <p:sp>
        <p:nvSpPr>
          <p:cNvPr id="37892" name="Plassholder for lysbildenummer 3"/>
          <p:cNvSpPr>
            <a:spLocks noGrp="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618FB39-6D76-4D65-831C-45AF0D9F46A6}" type="slidenum">
              <a:rPr lang="en-GB" altLang="nb-NO">
                <a:latin typeface="Arial" panose="020B0604020202020204" pitchFamily="34" charset="0"/>
              </a:rPr>
              <a:pPr>
                <a:spcBef>
                  <a:spcPct val="0"/>
                </a:spcBef>
                <a:buFont typeface="Arial" panose="020B0604020202020204" pitchFamily="34" charset="0"/>
                <a:buNone/>
              </a:pPr>
              <a:t>41</a:t>
            </a:fld>
            <a:endParaRPr lang="en-GB" altLang="nb-NO">
              <a:latin typeface="Arial" panose="020B0604020202020204" pitchFamily="34" charset="0"/>
            </a:endParaRPr>
          </a:p>
        </p:txBody>
      </p:sp>
    </p:spTree>
    <p:extLst>
      <p:ext uri="{BB962C8B-B14F-4D97-AF65-F5344CB8AC3E}">
        <p14:creationId xmlns:p14="http://schemas.microsoft.com/office/powerpoint/2010/main" val="1426675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a:ln/>
        </p:spPr>
      </p:sp>
      <p:sp>
        <p:nvSpPr>
          <p:cNvPr id="3789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p>
        </p:txBody>
      </p:sp>
      <p:sp>
        <p:nvSpPr>
          <p:cNvPr id="37892" name="Plassholder for lysbildenummer 3"/>
          <p:cNvSpPr>
            <a:spLocks noGrp="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618FB39-6D76-4D65-831C-45AF0D9F46A6}" type="slidenum">
              <a:rPr lang="en-GB" altLang="nb-NO">
                <a:latin typeface="Arial" panose="020B0604020202020204" pitchFamily="34" charset="0"/>
              </a:rPr>
              <a:pPr>
                <a:spcBef>
                  <a:spcPct val="0"/>
                </a:spcBef>
                <a:buFont typeface="Arial" panose="020B0604020202020204" pitchFamily="34" charset="0"/>
                <a:buNone/>
              </a:pPr>
              <a:t>42</a:t>
            </a:fld>
            <a:endParaRPr lang="en-GB" altLang="nb-NO">
              <a:latin typeface="Arial" panose="020B0604020202020204" pitchFamily="34" charset="0"/>
            </a:endParaRPr>
          </a:p>
        </p:txBody>
      </p:sp>
    </p:spTree>
    <p:extLst>
      <p:ext uri="{BB962C8B-B14F-4D97-AF65-F5344CB8AC3E}">
        <p14:creationId xmlns:p14="http://schemas.microsoft.com/office/powerpoint/2010/main" val="242619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Akkordfilmen.</a:t>
            </a:r>
            <a:r>
              <a:rPr lang="nb-NO" baseline="0" dirty="0"/>
              <a:t> Må ha nettilgang. Varighet </a:t>
            </a:r>
            <a:r>
              <a:rPr lang="nb-NO" baseline="0" dirty="0" err="1"/>
              <a:t>ca</a:t>
            </a:r>
            <a:r>
              <a:rPr lang="nb-NO" baseline="0" dirty="0"/>
              <a:t> 7 min.</a:t>
            </a:r>
            <a:endParaRPr lang="nb-NO" dirty="0"/>
          </a:p>
        </p:txBody>
      </p:sp>
      <p:sp>
        <p:nvSpPr>
          <p:cNvPr id="4" name="Plassholder for lysbildenummer 3"/>
          <p:cNvSpPr>
            <a:spLocks noGrp="1"/>
          </p:cNvSpPr>
          <p:nvPr>
            <p:ph type="sldNum" sz="quarter" idx="10"/>
          </p:nvPr>
        </p:nvSpPr>
        <p:spPr/>
        <p:txBody>
          <a:bodyPr/>
          <a:lstStyle/>
          <a:p>
            <a:fld id="{B805AE22-E867-4F25-9838-7D4A328E4D3D}"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1822617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178E79E-D60F-40BC-B78E-224419600AF0}" type="slidenum">
              <a:rPr lang="en-GB" altLang="nb-NO">
                <a:latin typeface="Arial" panose="020B0604020202020204" pitchFamily="34" charset="0"/>
              </a:rPr>
              <a:pPr>
                <a:spcBef>
                  <a:spcPct val="0"/>
                </a:spcBef>
                <a:buFont typeface="Arial" panose="020B0604020202020204" pitchFamily="34" charset="0"/>
                <a:buNone/>
              </a:pPr>
              <a:t>43</a:t>
            </a:fld>
            <a:endParaRPr lang="en-GB" altLang="nb-NO">
              <a:latin typeface="Arial" panose="020B0604020202020204" pitchFamily="34" charset="0"/>
            </a:endParaRPr>
          </a:p>
        </p:txBody>
      </p:sp>
      <p:sp>
        <p:nvSpPr>
          <p:cNvPr id="107523"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107524"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933972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E29908E-83D5-4D53-A8B5-C70E9E51D025}" type="slidenum">
              <a:rPr lang="en-GB" altLang="nb-NO">
                <a:latin typeface="Arial" panose="020B0604020202020204" pitchFamily="34" charset="0"/>
              </a:rPr>
              <a:pPr>
                <a:spcBef>
                  <a:spcPct val="0"/>
                </a:spcBef>
                <a:buFont typeface="Arial" panose="020B0604020202020204" pitchFamily="34" charset="0"/>
                <a:buNone/>
              </a:pPr>
              <a:t>44</a:t>
            </a:fld>
            <a:endParaRPr lang="en-GB" altLang="nb-NO">
              <a:latin typeface="Arial" panose="020B0604020202020204" pitchFamily="34" charset="0"/>
            </a:endParaRPr>
          </a:p>
        </p:txBody>
      </p:sp>
      <p:sp>
        <p:nvSpPr>
          <p:cNvPr id="105475"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105476"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Eksempler på dette kan være</a:t>
            </a:r>
            <a:r>
              <a:rPr lang="nb-NO" altLang="nb-NO" baseline="0" dirty="0"/>
              <a:t> fremskaffelse av tegninger/montasjeunderlag.</a:t>
            </a:r>
          </a:p>
          <a:p>
            <a:r>
              <a:rPr lang="nb-NO" altLang="nb-NO" baseline="0" dirty="0"/>
              <a:t>Et annet eksempel, se akkordtariffen 1005.20 side 69. Dette kan skrives som adm. Tid eller 07 avtale.</a:t>
            </a:r>
          </a:p>
          <a:p>
            <a:endParaRPr lang="nb-NO" altLang="nb-NO" dirty="0"/>
          </a:p>
        </p:txBody>
      </p:sp>
    </p:spTree>
    <p:extLst>
      <p:ext uri="{BB962C8B-B14F-4D97-AF65-F5344CB8AC3E}">
        <p14:creationId xmlns:p14="http://schemas.microsoft.com/office/powerpoint/2010/main" val="236894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81B757B2-D491-4A7B-871C-919F62759787}" type="slidenum">
              <a:rPr lang="en-GB" altLang="nb-NO">
                <a:latin typeface="Arial" panose="020B0604020202020204" pitchFamily="34" charset="0"/>
              </a:rPr>
              <a:pPr>
                <a:spcBef>
                  <a:spcPct val="0"/>
                </a:spcBef>
                <a:buFont typeface="Arial" panose="020B0604020202020204" pitchFamily="34" charset="0"/>
                <a:buNone/>
              </a:pPr>
              <a:t>45</a:t>
            </a:fld>
            <a:endParaRPr lang="en-GB" altLang="nb-NO">
              <a:latin typeface="Arial" panose="020B0604020202020204" pitchFamily="34" charset="0"/>
            </a:endParaRPr>
          </a:p>
        </p:txBody>
      </p:sp>
      <p:sp>
        <p:nvSpPr>
          <p:cNvPr id="109571"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109572"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41636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40CD9110-0272-4D30-938D-E40F502F2D9B}" type="slidenum">
              <a:rPr lang="en-GB" altLang="nb-NO">
                <a:latin typeface="Arial" panose="020B0604020202020204" pitchFamily="34" charset="0"/>
              </a:rPr>
              <a:pPr>
                <a:spcBef>
                  <a:spcPct val="0"/>
                </a:spcBef>
                <a:buFont typeface="Arial" panose="020B0604020202020204" pitchFamily="34" charset="0"/>
                <a:buNone/>
              </a:pPr>
              <a:t>46</a:t>
            </a:fld>
            <a:endParaRPr lang="en-GB" altLang="nb-NO">
              <a:latin typeface="Arial" panose="020B0604020202020204" pitchFamily="34" charset="0"/>
            </a:endParaRPr>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prstClr val="white"/>
              </a:solidFill>
              <a:cs typeface="Lucida Sans Unicode" panose="020B0602030504020204" pitchFamily="34" charset="0"/>
            </a:endParaRPr>
          </a:p>
        </p:txBody>
      </p:sp>
      <p:sp>
        <p:nvSpPr>
          <p:cNvPr id="113668"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411194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A63A7E03-010C-47C2-AC85-4279B46E5A2C}" type="slidenum">
              <a:rPr lang="en-GB" altLang="nb-NO">
                <a:latin typeface="Arial" panose="020B0604020202020204" pitchFamily="34" charset="0"/>
              </a:rPr>
              <a:pPr>
                <a:spcBef>
                  <a:spcPct val="0"/>
                </a:spcBef>
                <a:buFont typeface="Arial" panose="020B0604020202020204" pitchFamily="34" charset="0"/>
                <a:buNone/>
              </a:pPr>
              <a:t>47</a:t>
            </a:fld>
            <a:endParaRPr lang="en-GB" altLang="nb-NO">
              <a:latin typeface="Arial" panose="020B0604020202020204" pitchFamily="34" charset="0"/>
            </a:endParaRPr>
          </a:p>
        </p:txBody>
      </p:sp>
      <p:sp>
        <p:nvSpPr>
          <p:cNvPr id="115715" name="Rectangle 1"/>
          <p:cNvSpPr>
            <a:spLocks noGrp="1" noRot="1" noChangeAspect="1" noChangeArrowheads="1" noTextEdit="1"/>
          </p:cNvSpPr>
          <p:nvPr>
            <p:ph type="sldImg"/>
          </p:nvPr>
        </p:nvSpPr>
        <p:spPr>
          <a:xfrm>
            <a:off x="379413" y="685800"/>
            <a:ext cx="6096000" cy="3429000"/>
          </a:xfrm>
          <a:ln/>
        </p:spPr>
      </p:sp>
      <p:sp>
        <p:nvSpPr>
          <p:cNvPr id="11571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976950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ABD0F066-DE33-4955-B828-20134E758DD2}" type="slidenum">
              <a:rPr lang="en-GB" altLang="nb-NO">
                <a:latin typeface="Arial" panose="020B0604020202020204" pitchFamily="34" charset="0"/>
              </a:rPr>
              <a:pPr>
                <a:spcBef>
                  <a:spcPct val="0"/>
                </a:spcBef>
                <a:buFont typeface="Arial" panose="020B0604020202020204" pitchFamily="34" charset="0"/>
                <a:buNone/>
              </a:pPr>
              <a:t>49</a:t>
            </a:fld>
            <a:endParaRPr lang="en-GB" altLang="nb-NO">
              <a:latin typeface="Arial" panose="020B0604020202020204" pitchFamily="34" charset="0"/>
            </a:endParaRPr>
          </a:p>
        </p:txBody>
      </p:sp>
      <p:sp>
        <p:nvSpPr>
          <p:cNvPr id="118787" name="Rectangle 1"/>
          <p:cNvSpPr>
            <a:spLocks noGrp="1" noRot="1" noChangeAspect="1" noChangeArrowheads="1" noTextEdit="1"/>
          </p:cNvSpPr>
          <p:nvPr>
            <p:ph type="sldImg"/>
          </p:nvPr>
        </p:nvSpPr>
        <p:spPr>
          <a:xfrm>
            <a:off x="379413" y="685800"/>
            <a:ext cx="6096000" cy="3429000"/>
          </a:xfrm>
          <a:ln/>
        </p:spPr>
      </p:sp>
      <p:sp>
        <p:nvSpPr>
          <p:cNvPr id="11878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271220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DD5A0FF-B50E-4B33-B625-21260FB5AED7}" type="slidenum">
              <a:rPr lang="en-GB" altLang="nb-NO">
                <a:latin typeface="Arial" panose="020B0604020202020204" pitchFamily="34" charset="0"/>
              </a:rPr>
              <a:pPr>
                <a:spcBef>
                  <a:spcPct val="0"/>
                </a:spcBef>
                <a:buFont typeface="Arial" panose="020B0604020202020204" pitchFamily="34" charset="0"/>
                <a:buNone/>
              </a:pPr>
              <a:t>50</a:t>
            </a:fld>
            <a:endParaRPr lang="en-GB" altLang="nb-NO">
              <a:latin typeface="Arial" panose="020B0604020202020204" pitchFamily="34" charset="0"/>
            </a:endParaRPr>
          </a:p>
        </p:txBody>
      </p:sp>
      <p:sp>
        <p:nvSpPr>
          <p:cNvPr id="120835" name="Rectangle 1"/>
          <p:cNvSpPr>
            <a:spLocks noGrp="1" noRot="1" noChangeAspect="1" noChangeArrowheads="1" noTextEdit="1"/>
          </p:cNvSpPr>
          <p:nvPr>
            <p:ph type="sldImg"/>
          </p:nvPr>
        </p:nvSpPr>
        <p:spPr>
          <a:xfrm>
            <a:off x="379413" y="685800"/>
            <a:ext cx="6096000" cy="3429000"/>
          </a:xfrm>
          <a:ln/>
        </p:spPr>
      </p:sp>
      <p:sp>
        <p:nvSpPr>
          <p:cNvPr id="12083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509433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ABD0F066-DE33-4955-B828-20134E758DD2}" type="slidenum">
              <a:rPr lang="en-GB" altLang="nb-NO">
                <a:latin typeface="Arial" panose="020B0604020202020204" pitchFamily="34" charset="0"/>
              </a:rPr>
              <a:pPr>
                <a:spcBef>
                  <a:spcPct val="0"/>
                </a:spcBef>
                <a:buFont typeface="Arial" panose="020B0604020202020204" pitchFamily="34" charset="0"/>
                <a:buNone/>
              </a:pPr>
              <a:t>51</a:t>
            </a:fld>
            <a:endParaRPr lang="en-GB" altLang="nb-NO">
              <a:latin typeface="Arial" panose="020B0604020202020204" pitchFamily="34" charset="0"/>
            </a:endParaRPr>
          </a:p>
        </p:txBody>
      </p:sp>
      <p:sp>
        <p:nvSpPr>
          <p:cNvPr id="118787" name="Rectangle 1"/>
          <p:cNvSpPr>
            <a:spLocks noGrp="1" noRot="1" noChangeAspect="1" noChangeArrowheads="1" noTextEdit="1"/>
          </p:cNvSpPr>
          <p:nvPr>
            <p:ph type="sldImg"/>
          </p:nvPr>
        </p:nvSpPr>
        <p:spPr>
          <a:xfrm>
            <a:off x="379413" y="685800"/>
            <a:ext cx="6096000" cy="3429000"/>
          </a:xfrm>
          <a:ln/>
        </p:spPr>
      </p:sp>
      <p:sp>
        <p:nvSpPr>
          <p:cNvPr id="11878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971367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2A65E50-E6AB-4882-9C62-E13E5349E656}" type="slidenum">
              <a:rPr lang="en-GB" altLang="nb-NO">
                <a:latin typeface="Arial" panose="020B0604020202020204" pitchFamily="34" charset="0"/>
              </a:rPr>
              <a:pPr>
                <a:spcBef>
                  <a:spcPct val="0"/>
                </a:spcBef>
                <a:buFont typeface="Arial" panose="020B0604020202020204" pitchFamily="34" charset="0"/>
                <a:buNone/>
              </a:pPr>
              <a:t>52</a:t>
            </a:fld>
            <a:endParaRPr lang="en-GB" altLang="nb-NO">
              <a:latin typeface="Arial" panose="020B0604020202020204" pitchFamily="34" charset="0"/>
            </a:endParaRPr>
          </a:p>
        </p:txBody>
      </p:sp>
      <p:sp>
        <p:nvSpPr>
          <p:cNvPr id="102403" name="Rectangle 1"/>
          <p:cNvSpPr>
            <a:spLocks noGrp="1" noRot="1" noChangeAspect="1" noChangeArrowheads="1" noTextEdit="1"/>
          </p:cNvSpPr>
          <p:nvPr>
            <p:ph type="sldImg"/>
          </p:nvPr>
        </p:nvSpPr>
        <p:spPr>
          <a:xfrm>
            <a:off x="379413" y="685800"/>
            <a:ext cx="6096000" cy="3429000"/>
          </a:xfrm>
          <a:ln/>
        </p:spPr>
      </p:sp>
      <p:sp>
        <p:nvSpPr>
          <p:cNvPr id="10240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81823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D73AE02-15B4-4479-BD03-8DFBC562D786}" type="slidenum">
              <a:rPr lang="en-GB" altLang="nb-NO">
                <a:latin typeface="Arial" panose="020B0604020202020204" pitchFamily="34" charset="0"/>
              </a:rPr>
              <a:pPr>
                <a:spcBef>
                  <a:spcPct val="0"/>
                </a:spcBef>
                <a:buFont typeface="Arial" panose="020B0604020202020204" pitchFamily="34" charset="0"/>
                <a:buNone/>
              </a:pPr>
              <a:t>53</a:t>
            </a:fld>
            <a:endParaRPr lang="en-GB" altLang="nb-NO">
              <a:latin typeface="Arial" panose="020B0604020202020204" pitchFamily="34" charset="0"/>
            </a:endParaRPr>
          </a:p>
        </p:txBody>
      </p:sp>
      <p:sp>
        <p:nvSpPr>
          <p:cNvPr id="60419"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60420"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76285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02DFC22-03D9-446B-974B-C22F679A2EE5}" type="slidenum">
              <a:rPr lang="en-GB" altLang="nb-NO">
                <a:latin typeface="Arial" panose="020B0604020202020204" pitchFamily="34" charset="0"/>
              </a:rPr>
              <a:pPr>
                <a:spcBef>
                  <a:spcPct val="0"/>
                </a:spcBef>
                <a:buFont typeface="Arial" panose="020B0604020202020204" pitchFamily="34" charset="0"/>
                <a:buNone/>
              </a:pPr>
              <a:t>7</a:t>
            </a:fld>
            <a:endParaRPr lang="en-GB" altLang="nb-NO">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112713" y="746125"/>
            <a:ext cx="6629400" cy="3729038"/>
          </a:xfrm>
          <a:ln/>
        </p:spPr>
      </p:sp>
      <p:sp>
        <p:nvSpPr>
          <p:cNvPr id="2150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657063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3EEC220-D14C-42F0-A378-131D1C4E9F29}" type="slidenum">
              <a:rPr lang="en-GB" altLang="nb-NO">
                <a:latin typeface="Arial" panose="020B0604020202020204" pitchFamily="34" charset="0"/>
              </a:rPr>
              <a:pPr>
                <a:spcBef>
                  <a:spcPct val="0"/>
                </a:spcBef>
                <a:buFont typeface="Arial" panose="020B0604020202020204" pitchFamily="34" charset="0"/>
                <a:buNone/>
              </a:pPr>
              <a:t>55</a:t>
            </a:fld>
            <a:endParaRPr lang="en-GB" altLang="nb-NO">
              <a:latin typeface="Arial" panose="020B0604020202020204" pitchFamily="34" charset="0"/>
            </a:endParaRPr>
          </a:p>
        </p:txBody>
      </p:sp>
      <p:sp>
        <p:nvSpPr>
          <p:cNvPr id="51203" name="Rectangle 1"/>
          <p:cNvSpPr>
            <a:spLocks noGrp="1" noRot="1" noChangeAspect="1" noChangeArrowheads="1" noTextEdit="1"/>
          </p:cNvSpPr>
          <p:nvPr>
            <p:ph type="sldImg"/>
          </p:nvPr>
        </p:nvSpPr>
        <p:spPr>
          <a:xfrm>
            <a:off x="379413" y="685800"/>
            <a:ext cx="6096000" cy="3429000"/>
          </a:xfrm>
          <a:ln/>
        </p:spPr>
      </p:sp>
      <p:sp>
        <p:nvSpPr>
          <p:cNvPr id="5120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672105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25FF0F52-8907-48CC-85B3-C4390D8550AF}" type="slidenum">
              <a:rPr lang="en-GB" altLang="nb-NO">
                <a:latin typeface="Arial" panose="020B0604020202020204" pitchFamily="34" charset="0"/>
              </a:rPr>
              <a:pPr>
                <a:spcBef>
                  <a:spcPct val="0"/>
                </a:spcBef>
                <a:buFont typeface="Arial" panose="020B0604020202020204" pitchFamily="34" charset="0"/>
                <a:buNone/>
              </a:pPr>
              <a:t>56</a:t>
            </a:fld>
            <a:endParaRPr lang="en-GB" altLang="nb-NO">
              <a:latin typeface="Arial" panose="020B0604020202020204" pitchFamily="34" charset="0"/>
            </a:endParaRPr>
          </a:p>
        </p:txBody>
      </p:sp>
      <p:sp>
        <p:nvSpPr>
          <p:cNvPr id="123907" name="Rectangle 1"/>
          <p:cNvSpPr>
            <a:spLocks noGrp="1" noRot="1" noChangeAspect="1" noChangeArrowheads="1" noTextEdit="1"/>
          </p:cNvSpPr>
          <p:nvPr>
            <p:ph type="sldImg"/>
          </p:nvPr>
        </p:nvSpPr>
        <p:spPr>
          <a:xfrm>
            <a:off x="379413" y="685800"/>
            <a:ext cx="6096000" cy="3429000"/>
          </a:xfrm>
          <a:ln/>
        </p:spPr>
      </p:sp>
      <p:sp>
        <p:nvSpPr>
          <p:cNvPr id="12390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552081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DF901D0-1370-4067-8481-D0EBF76CE7F5}" type="slidenum">
              <a:rPr lang="en-GB" altLang="nb-NO">
                <a:latin typeface="Arial" panose="020B0604020202020204" pitchFamily="34" charset="0"/>
              </a:rPr>
              <a:pPr>
                <a:spcBef>
                  <a:spcPct val="0"/>
                </a:spcBef>
                <a:buFont typeface="Arial" panose="020B0604020202020204" pitchFamily="34" charset="0"/>
                <a:buNone/>
              </a:pPr>
              <a:t>58</a:t>
            </a:fld>
            <a:endParaRPr lang="en-GB" altLang="nb-NO">
              <a:latin typeface="Arial" panose="020B0604020202020204" pitchFamily="34" charset="0"/>
            </a:endParaRPr>
          </a:p>
        </p:txBody>
      </p:sp>
      <p:sp>
        <p:nvSpPr>
          <p:cNvPr id="111619" name="Rectangle 1"/>
          <p:cNvSpPr>
            <a:spLocks noGrp="1" noRot="1" noChangeAspect="1" noChangeArrowheads="1" noTextEdit="1"/>
          </p:cNvSpPr>
          <p:nvPr>
            <p:ph type="sldImg"/>
          </p:nvPr>
        </p:nvSpPr>
        <p:spPr>
          <a:xfrm>
            <a:off x="379413" y="685800"/>
            <a:ext cx="6096000" cy="3429000"/>
          </a:xfrm>
          <a:ln/>
        </p:spPr>
      </p:sp>
      <p:sp>
        <p:nvSpPr>
          <p:cNvPr id="11162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161307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8D9271B-84F1-4A76-AE0B-9F95A647F38F}" type="slidenum">
              <a:rPr lang="en-GB" altLang="nb-NO">
                <a:latin typeface="Arial" panose="020B0604020202020204" pitchFamily="34" charset="0"/>
              </a:rPr>
              <a:pPr>
                <a:spcBef>
                  <a:spcPct val="0"/>
                </a:spcBef>
                <a:buFont typeface="Arial" panose="020B0604020202020204" pitchFamily="34" charset="0"/>
                <a:buNone/>
              </a:pPr>
              <a:t>59</a:t>
            </a:fld>
            <a:endParaRPr lang="en-GB" altLang="nb-NO">
              <a:latin typeface="Arial" panose="020B0604020202020204" pitchFamily="34" charset="0"/>
            </a:endParaRPr>
          </a:p>
        </p:txBody>
      </p:sp>
      <p:sp>
        <p:nvSpPr>
          <p:cNvPr id="73731" name="Rectangle 1"/>
          <p:cNvSpPr>
            <a:spLocks noGrp="1" noRot="1" noChangeAspect="1" noChangeArrowheads="1" noTextEdit="1"/>
          </p:cNvSpPr>
          <p:nvPr>
            <p:ph type="sldImg"/>
          </p:nvPr>
        </p:nvSpPr>
        <p:spPr>
          <a:xfrm>
            <a:off x="379413" y="685800"/>
            <a:ext cx="6096000" cy="3429000"/>
          </a:xfrm>
          <a:ln/>
        </p:spPr>
      </p:sp>
      <p:sp>
        <p:nvSpPr>
          <p:cNvPr id="7373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015954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F8E58FFB-3584-4BBF-98DA-4D729617E122}" type="slidenum">
              <a:rPr lang="en-GB" altLang="nb-NO">
                <a:latin typeface="Arial" panose="020B0604020202020204" pitchFamily="34" charset="0"/>
              </a:rPr>
              <a:pPr>
                <a:spcBef>
                  <a:spcPct val="0"/>
                </a:spcBef>
                <a:buFont typeface="Arial" panose="020B0604020202020204" pitchFamily="34" charset="0"/>
                <a:buNone/>
              </a:pPr>
              <a:t>60</a:t>
            </a:fld>
            <a:endParaRPr lang="en-GB" altLang="nb-NO">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Tree>
    <p:extLst>
      <p:ext uri="{BB962C8B-B14F-4D97-AF65-F5344CB8AC3E}">
        <p14:creationId xmlns:p14="http://schemas.microsoft.com/office/powerpoint/2010/main" val="22626463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555A57D0-44FE-4978-B791-E45695F34EC5}" type="slidenum">
              <a:rPr lang="en-GB" altLang="nb-NO">
                <a:latin typeface="Arial" panose="020B0604020202020204" pitchFamily="34" charset="0"/>
              </a:rPr>
              <a:pPr>
                <a:spcBef>
                  <a:spcPct val="0"/>
                </a:spcBef>
                <a:buFont typeface="Arial" panose="020B0604020202020204" pitchFamily="34" charset="0"/>
                <a:buNone/>
              </a:pPr>
              <a:t>61</a:t>
            </a:fld>
            <a:endParaRPr lang="en-GB" altLang="nb-NO">
              <a:latin typeface="Arial" panose="020B0604020202020204" pitchFamily="34" charset="0"/>
            </a:endParaRPr>
          </a:p>
        </p:txBody>
      </p:sp>
      <p:sp>
        <p:nvSpPr>
          <p:cNvPr id="77827" name="Rectangle 1"/>
          <p:cNvSpPr>
            <a:spLocks noGrp="1" noRot="1" noChangeAspect="1" noChangeArrowheads="1" noTextEdit="1"/>
          </p:cNvSpPr>
          <p:nvPr>
            <p:ph type="sldImg"/>
          </p:nvPr>
        </p:nvSpPr>
        <p:spPr>
          <a:xfrm>
            <a:off x="379413" y="685800"/>
            <a:ext cx="6096000" cy="3429000"/>
          </a:xfrm>
          <a:ln/>
        </p:spPr>
      </p:sp>
      <p:sp>
        <p:nvSpPr>
          <p:cNvPr id="7782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10466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98C17AB0-270A-4D0C-BD06-B4B48E1EABE3}" type="slidenum">
              <a:rPr lang="en-GB" altLang="nb-NO">
                <a:latin typeface="Arial" panose="020B0604020202020204" pitchFamily="34" charset="0"/>
              </a:rPr>
              <a:pPr>
                <a:spcBef>
                  <a:spcPct val="0"/>
                </a:spcBef>
                <a:buFont typeface="Arial" panose="020B0604020202020204" pitchFamily="34" charset="0"/>
                <a:buNone/>
              </a:pPr>
              <a:t>62</a:t>
            </a:fld>
            <a:endParaRPr lang="en-GB" altLang="nb-NO">
              <a:latin typeface="Arial" panose="020B0604020202020204" pitchFamily="34" charset="0"/>
            </a:endParaRPr>
          </a:p>
        </p:txBody>
      </p:sp>
      <p:sp>
        <p:nvSpPr>
          <p:cNvPr id="79875" name="Rectangle 1"/>
          <p:cNvSpPr>
            <a:spLocks noGrp="1" noRot="1" noChangeAspect="1" noChangeArrowheads="1" noTextEdit="1"/>
          </p:cNvSpPr>
          <p:nvPr>
            <p:ph type="sldImg"/>
          </p:nvPr>
        </p:nvSpPr>
        <p:spPr>
          <a:xfrm>
            <a:off x="379413" y="685800"/>
            <a:ext cx="6096000" cy="3429000"/>
          </a:xfrm>
          <a:ln/>
        </p:spPr>
      </p:sp>
      <p:sp>
        <p:nvSpPr>
          <p:cNvPr id="7987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870768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97C7C7F1-20DC-47C0-9FEA-0C8E28A3B043}" type="slidenum">
              <a:rPr lang="en-GB" altLang="nb-NO">
                <a:latin typeface="Arial" panose="020B0604020202020204" pitchFamily="34" charset="0"/>
              </a:rPr>
              <a:pPr>
                <a:spcBef>
                  <a:spcPct val="0"/>
                </a:spcBef>
                <a:buFont typeface="Arial" panose="020B0604020202020204" pitchFamily="34" charset="0"/>
                <a:buNone/>
              </a:pPr>
              <a:t>63</a:t>
            </a:fld>
            <a:endParaRPr lang="en-GB" altLang="nb-NO">
              <a:latin typeface="Arial" panose="020B0604020202020204" pitchFamily="34" charset="0"/>
            </a:endParaRPr>
          </a:p>
        </p:txBody>
      </p:sp>
      <p:sp>
        <p:nvSpPr>
          <p:cNvPr id="81923" name="Rectangle 1"/>
          <p:cNvSpPr>
            <a:spLocks noGrp="1" noRot="1" noChangeAspect="1" noChangeArrowheads="1" noTextEdit="1"/>
          </p:cNvSpPr>
          <p:nvPr>
            <p:ph type="sldImg"/>
          </p:nvPr>
        </p:nvSpPr>
        <p:spPr>
          <a:xfrm>
            <a:off x="379413" y="685800"/>
            <a:ext cx="6096000" cy="3429000"/>
          </a:xfrm>
          <a:ln/>
        </p:spPr>
      </p:sp>
      <p:sp>
        <p:nvSpPr>
          <p:cNvPr id="8192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dirty="0"/>
          </a:p>
        </p:txBody>
      </p:sp>
    </p:spTree>
    <p:extLst>
      <p:ext uri="{BB962C8B-B14F-4D97-AF65-F5344CB8AC3E}">
        <p14:creationId xmlns:p14="http://schemas.microsoft.com/office/powerpoint/2010/main" val="736854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3B776AFE-3BF9-46DD-8B2B-4E4CD628314F}" type="slidenum">
              <a:rPr lang="en-GB" altLang="nb-NO">
                <a:latin typeface="Arial" panose="020B0604020202020204" pitchFamily="34" charset="0"/>
              </a:rPr>
              <a:pPr>
                <a:spcBef>
                  <a:spcPct val="0"/>
                </a:spcBef>
                <a:buFont typeface="Arial" panose="020B0604020202020204" pitchFamily="34" charset="0"/>
                <a:buNone/>
              </a:pPr>
              <a:t>64</a:t>
            </a:fld>
            <a:endParaRPr lang="en-GB" altLang="nb-NO">
              <a:latin typeface="Arial" panose="020B0604020202020204" pitchFamily="34" charset="0"/>
            </a:endParaRPr>
          </a:p>
        </p:txBody>
      </p:sp>
      <p:sp>
        <p:nvSpPr>
          <p:cNvPr id="44035" name="Text Box 1"/>
          <p:cNvSpPr txBox="1">
            <a:spLocks noChangeArrowheads="1"/>
          </p:cNvSpPr>
          <p:nvPr/>
        </p:nvSpPr>
        <p:spPr bwMode="auto">
          <a:xfrm>
            <a:off x="1143000" y="685800"/>
            <a:ext cx="4568825" cy="3427413"/>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ct val="86000"/>
              </a:lnSpc>
              <a:spcBef>
                <a:spcPct val="0"/>
              </a:spcBef>
            </a:pPr>
            <a:endParaRPr lang="en-US" altLang="nb-NO" sz="2400">
              <a:solidFill>
                <a:schemeClr val="bg1"/>
              </a:solidFill>
              <a:cs typeface="Lucida Sans Unicode" panose="020B0602030504020204" pitchFamily="34" charset="0"/>
            </a:endParaRPr>
          </a:p>
        </p:txBody>
      </p:sp>
      <p:sp>
        <p:nvSpPr>
          <p:cNvPr id="44036" name="Rectangle 2"/>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dirty="0"/>
          </a:p>
        </p:txBody>
      </p:sp>
    </p:spTree>
    <p:extLst>
      <p:ext uri="{BB962C8B-B14F-4D97-AF65-F5344CB8AC3E}">
        <p14:creationId xmlns:p14="http://schemas.microsoft.com/office/powerpoint/2010/main" val="584335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629D7821-215A-4516-B7A0-C3FC660FB78A}" type="slidenum">
              <a:rPr lang="en-GB" altLang="nb-NO">
                <a:latin typeface="Arial" panose="020B0604020202020204" pitchFamily="34" charset="0"/>
              </a:rPr>
              <a:pPr>
                <a:spcBef>
                  <a:spcPct val="0"/>
                </a:spcBef>
                <a:buFont typeface="Arial" panose="020B0604020202020204" pitchFamily="34" charset="0"/>
                <a:buNone/>
              </a:pPr>
              <a:t>65</a:t>
            </a:fld>
            <a:endParaRPr lang="en-GB" altLang="nb-NO">
              <a:latin typeface="Arial" panose="020B0604020202020204" pitchFamily="34" charset="0"/>
            </a:endParaRPr>
          </a:p>
        </p:txBody>
      </p:sp>
      <p:sp>
        <p:nvSpPr>
          <p:cNvPr id="66563" name="Rectangle 1"/>
          <p:cNvSpPr>
            <a:spLocks noGrp="1" noRot="1" noChangeAspect="1" noChangeArrowheads="1" noTextEdit="1"/>
          </p:cNvSpPr>
          <p:nvPr>
            <p:ph type="sldImg"/>
          </p:nvPr>
        </p:nvSpPr>
        <p:spPr>
          <a:xfrm>
            <a:off x="379413" y="685800"/>
            <a:ext cx="6096000" cy="3429000"/>
          </a:xfrm>
          <a:ln/>
        </p:spPr>
      </p:sp>
      <p:sp>
        <p:nvSpPr>
          <p:cNvPr id="6656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0699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02DFC22-03D9-446B-974B-C22F679A2EE5}" type="slidenum">
              <a:rPr lang="en-GB" altLang="nb-NO">
                <a:latin typeface="Arial" panose="020B0604020202020204" pitchFamily="34" charset="0"/>
              </a:rPr>
              <a:pPr>
                <a:spcBef>
                  <a:spcPct val="0"/>
                </a:spcBef>
                <a:buFont typeface="Arial" panose="020B0604020202020204" pitchFamily="34" charset="0"/>
                <a:buNone/>
              </a:pPr>
              <a:t>8</a:t>
            </a:fld>
            <a:endParaRPr lang="en-GB" altLang="nb-NO">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112713" y="746125"/>
            <a:ext cx="6629400" cy="3729038"/>
          </a:xfrm>
          <a:ln/>
        </p:spPr>
      </p:sp>
      <p:sp>
        <p:nvSpPr>
          <p:cNvPr id="2150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795497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1AE06041-274F-421E-BBE5-D8A09FFAA942}" type="slidenum">
              <a:rPr lang="en-GB" altLang="nb-NO">
                <a:latin typeface="Arial" panose="020B0604020202020204" pitchFamily="34" charset="0"/>
              </a:rPr>
              <a:pPr>
                <a:spcBef>
                  <a:spcPct val="0"/>
                </a:spcBef>
                <a:buFont typeface="Arial" panose="020B0604020202020204" pitchFamily="34" charset="0"/>
                <a:buNone/>
              </a:pPr>
              <a:t>66</a:t>
            </a:fld>
            <a:endParaRPr lang="en-GB" altLang="nb-NO">
              <a:latin typeface="Arial" panose="020B0604020202020204" pitchFamily="34" charset="0"/>
            </a:endParaRPr>
          </a:p>
        </p:txBody>
      </p:sp>
      <p:sp>
        <p:nvSpPr>
          <p:cNvPr id="68611" name="Rectangle 1"/>
          <p:cNvSpPr>
            <a:spLocks noGrp="1" noRot="1" noChangeAspect="1" noChangeArrowheads="1" noTextEdit="1"/>
          </p:cNvSpPr>
          <p:nvPr>
            <p:ph type="sldImg"/>
          </p:nvPr>
        </p:nvSpPr>
        <p:spPr>
          <a:xfrm>
            <a:off x="379413" y="685800"/>
            <a:ext cx="6096000" cy="3429000"/>
          </a:xfrm>
          <a:ln/>
        </p:spPr>
      </p:sp>
      <p:sp>
        <p:nvSpPr>
          <p:cNvPr id="6861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977574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9600D66-1382-424E-B3E3-3CC36CE42820}" type="slidenum">
              <a:rPr lang="en-GB" altLang="nb-NO">
                <a:latin typeface="Arial" panose="020B0604020202020204" pitchFamily="34" charset="0"/>
              </a:rPr>
              <a:pPr>
                <a:spcBef>
                  <a:spcPct val="0"/>
                </a:spcBef>
                <a:buFont typeface="Arial" panose="020B0604020202020204" pitchFamily="34" charset="0"/>
                <a:buNone/>
              </a:pPr>
              <a:t>67</a:t>
            </a:fld>
            <a:endParaRPr lang="en-GB" altLang="nb-NO">
              <a:latin typeface="Arial" panose="020B0604020202020204" pitchFamily="34" charset="0"/>
            </a:endParaRPr>
          </a:p>
        </p:txBody>
      </p:sp>
      <p:sp>
        <p:nvSpPr>
          <p:cNvPr id="70659" name="Rectangle 1"/>
          <p:cNvSpPr>
            <a:spLocks noGrp="1" noRot="1" noChangeAspect="1" noChangeArrowheads="1" noTextEdit="1"/>
          </p:cNvSpPr>
          <p:nvPr>
            <p:ph type="sldImg"/>
          </p:nvPr>
        </p:nvSpPr>
        <p:spPr>
          <a:xfrm>
            <a:off x="379413" y="685800"/>
            <a:ext cx="6096000" cy="3429000"/>
          </a:xfrm>
          <a:ln/>
        </p:spPr>
      </p:sp>
      <p:sp>
        <p:nvSpPr>
          <p:cNvPr id="7066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508213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90E44F7-C586-472E-8113-9B8E079A11A5}" type="slidenum">
              <a:rPr lang="en-GB" altLang="nb-NO">
                <a:latin typeface="Arial" panose="020B0604020202020204" pitchFamily="34" charset="0"/>
              </a:rPr>
              <a:pPr>
                <a:spcBef>
                  <a:spcPct val="0"/>
                </a:spcBef>
                <a:buFont typeface="Arial" panose="020B0604020202020204" pitchFamily="34" charset="0"/>
                <a:buNone/>
              </a:pPr>
              <a:t>70</a:t>
            </a:fld>
            <a:endParaRPr lang="en-GB" altLang="nb-NO">
              <a:latin typeface="Arial" panose="020B0604020202020204" pitchFamily="34" charset="0"/>
            </a:endParaRPr>
          </a:p>
        </p:txBody>
      </p:sp>
      <p:sp>
        <p:nvSpPr>
          <p:cNvPr id="39939" name="Rectangle 1"/>
          <p:cNvSpPr>
            <a:spLocks noGrp="1" noRot="1" noChangeAspect="1" noChangeArrowheads="1" noTextEdit="1"/>
          </p:cNvSpPr>
          <p:nvPr>
            <p:ph type="sldImg"/>
          </p:nvPr>
        </p:nvSpPr>
        <p:spPr>
          <a:xfrm>
            <a:off x="379413" y="685800"/>
            <a:ext cx="6096000" cy="3429000"/>
          </a:xfrm>
          <a:ln/>
        </p:spPr>
      </p:sp>
      <p:sp>
        <p:nvSpPr>
          <p:cNvPr id="3994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nb-NO" altLang="nb-NO" dirty="0"/>
              <a:t>Merknad: Dette er et eksempel</a:t>
            </a:r>
            <a:r>
              <a:rPr lang="nb-NO" altLang="nb-NO" baseline="0" dirty="0"/>
              <a:t> på at endringer i akkordtariffen ikke kan gjøres lokalt på bedriften men sentralt </a:t>
            </a:r>
            <a:r>
              <a:rPr lang="nb-NO" altLang="nb-NO" baseline="0"/>
              <a:t>mellom partene.</a:t>
            </a:r>
            <a:endParaRPr lang="nb-NO" altLang="nb-NO" dirty="0"/>
          </a:p>
        </p:txBody>
      </p:sp>
    </p:spTree>
    <p:extLst>
      <p:ext uri="{BB962C8B-B14F-4D97-AF65-F5344CB8AC3E}">
        <p14:creationId xmlns:p14="http://schemas.microsoft.com/office/powerpoint/2010/main" val="21330440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201D878B-BCDF-4AC5-9C2F-FAC182123417}" type="slidenum">
              <a:rPr lang="en-GB" altLang="nb-NO">
                <a:latin typeface="Arial" panose="020B0604020202020204" pitchFamily="34" charset="0"/>
              </a:rPr>
              <a:pPr>
                <a:spcBef>
                  <a:spcPct val="0"/>
                </a:spcBef>
                <a:buFont typeface="Arial" panose="020B0604020202020204" pitchFamily="34" charset="0"/>
                <a:buNone/>
              </a:pPr>
              <a:t>71</a:t>
            </a:fld>
            <a:endParaRPr lang="en-GB" altLang="nb-NO">
              <a:latin typeface="Arial" panose="020B0604020202020204" pitchFamily="34" charset="0"/>
            </a:endParaRPr>
          </a:p>
        </p:txBody>
      </p:sp>
      <p:sp>
        <p:nvSpPr>
          <p:cNvPr id="83971" name="Rectangle 1"/>
          <p:cNvSpPr>
            <a:spLocks noGrp="1" noRot="1" noChangeAspect="1" noChangeArrowheads="1" noTextEdit="1"/>
          </p:cNvSpPr>
          <p:nvPr>
            <p:ph type="sldImg"/>
          </p:nvPr>
        </p:nvSpPr>
        <p:spPr>
          <a:xfrm>
            <a:off x="379413" y="685800"/>
            <a:ext cx="6096000" cy="3429000"/>
          </a:xfrm>
          <a:ln/>
        </p:spPr>
      </p:sp>
      <p:sp>
        <p:nvSpPr>
          <p:cNvPr id="8397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955682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BB6A9D4F-3676-4E6E-922A-F80033A7F678}" type="slidenum">
              <a:rPr lang="en-GB" altLang="nb-NO">
                <a:latin typeface="Arial" panose="020B0604020202020204" pitchFamily="34" charset="0"/>
              </a:rPr>
              <a:pPr>
                <a:spcBef>
                  <a:spcPct val="0"/>
                </a:spcBef>
                <a:buFont typeface="Arial" panose="020B0604020202020204" pitchFamily="34" charset="0"/>
                <a:buNone/>
              </a:pPr>
              <a:t>72</a:t>
            </a:fld>
            <a:endParaRPr lang="en-GB" altLang="nb-NO">
              <a:latin typeface="Arial" panose="020B0604020202020204" pitchFamily="34" charset="0"/>
            </a:endParaRPr>
          </a:p>
        </p:txBody>
      </p:sp>
      <p:sp>
        <p:nvSpPr>
          <p:cNvPr id="86019" name="Rectangle 1"/>
          <p:cNvSpPr>
            <a:spLocks noGrp="1" noRot="1" noChangeAspect="1" noChangeArrowheads="1" noTextEdit="1"/>
          </p:cNvSpPr>
          <p:nvPr>
            <p:ph type="sldImg"/>
          </p:nvPr>
        </p:nvSpPr>
        <p:spPr>
          <a:xfrm>
            <a:off x="379413" y="685800"/>
            <a:ext cx="6096000" cy="3429000"/>
          </a:xfrm>
          <a:ln/>
        </p:spPr>
      </p:sp>
      <p:sp>
        <p:nvSpPr>
          <p:cNvPr id="8602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013535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B2ECF07B-36D1-441F-ABA4-F46FDC355481}" type="slidenum">
              <a:rPr lang="en-GB" altLang="nb-NO">
                <a:latin typeface="Arial" panose="020B0604020202020204" pitchFamily="34" charset="0"/>
              </a:rPr>
              <a:pPr>
                <a:spcBef>
                  <a:spcPct val="0"/>
                </a:spcBef>
                <a:buFont typeface="Arial" panose="020B0604020202020204" pitchFamily="34" charset="0"/>
                <a:buNone/>
              </a:pPr>
              <a:t>73</a:t>
            </a:fld>
            <a:endParaRPr lang="en-GB" altLang="nb-NO">
              <a:latin typeface="Arial" panose="020B0604020202020204" pitchFamily="34" charset="0"/>
            </a:endParaRPr>
          </a:p>
        </p:txBody>
      </p:sp>
      <p:sp>
        <p:nvSpPr>
          <p:cNvPr id="88067" name="Rectangle 1"/>
          <p:cNvSpPr>
            <a:spLocks noGrp="1" noRot="1" noChangeAspect="1" noChangeArrowheads="1" noTextEdit="1"/>
          </p:cNvSpPr>
          <p:nvPr>
            <p:ph type="sldImg"/>
          </p:nvPr>
        </p:nvSpPr>
        <p:spPr>
          <a:xfrm>
            <a:off x="379413" y="685800"/>
            <a:ext cx="6096000" cy="3429000"/>
          </a:xfrm>
          <a:ln/>
        </p:spPr>
      </p:sp>
      <p:sp>
        <p:nvSpPr>
          <p:cNvPr id="8806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7392053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994C61AB-CB9D-47C9-A014-D5263AED3C1A}" type="slidenum">
              <a:rPr lang="en-GB" altLang="nb-NO">
                <a:latin typeface="Arial" panose="020B0604020202020204" pitchFamily="34" charset="0"/>
              </a:rPr>
              <a:pPr>
                <a:spcBef>
                  <a:spcPct val="0"/>
                </a:spcBef>
                <a:buFont typeface="Arial" panose="020B0604020202020204" pitchFamily="34" charset="0"/>
                <a:buNone/>
              </a:pPr>
              <a:t>74</a:t>
            </a:fld>
            <a:endParaRPr lang="en-GB" altLang="nb-NO">
              <a:latin typeface="Arial" panose="020B0604020202020204" pitchFamily="34" charset="0"/>
            </a:endParaRPr>
          </a:p>
        </p:txBody>
      </p:sp>
      <p:sp>
        <p:nvSpPr>
          <p:cNvPr id="90115" name="Rectangle 1"/>
          <p:cNvSpPr>
            <a:spLocks noGrp="1" noRot="1" noChangeAspect="1" noChangeArrowheads="1" noTextEdit="1"/>
          </p:cNvSpPr>
          <p:nvPr>
            <p:ph type="sldImg"/>
          </p:nvPr>
        </p:nvSpPr>
        <p:spPr>
          <a:xfrm>
            <a:off x="379413" y="685800"/>
            <a:ext cx="6096000" cy="3429000"/>
          </a:xfrm>
          <a:ln/>
        </p:spPr>
      </p:sp>
      <p:sp>
        <p:nvSpPr>
          <p:cNvPr id="9011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13500735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146E27B0-FF27-46A5-826C-A8BA2DB9A8F3}" type="slidenum">
              <a:rPr lang="en-GB" altLang="nb-NO">
                <a:latin typeface="Arial" panose="020B0604020202020204" pitchFamily="34" charset="0"/>
              </a:rPr>
              <a:pPr>
                <a:spcBef>
                  <a:spcPct val="0"/>
                </a:spcBef>
                <a:buFont typeface="Arial" panose="020B0604020202020204" pitchFamily="34" charset="0"/>
                <a:buNone/>
              </a:pPr>
              <a:t>75</a:t>
            </a:fld>
            <a:endParaRPr lang="en-GB" altLang="nb-NO">
              <a:latin typeface="Arial" panose="020B0604020202020204" pitchFamily="34" charset="0"/>
            </a:endParaRPr>
          </a:p>
        </p:txBody>
      </p:sp>
      <p:sp>
        <p:nvSpPr>
          <p:cNvPr id="92163" name="Rectangle 1"/>
          <p:cNvSpPr>
            <a:spLocks noGrp="1" noRot="1" noChangeAspect="1" noChangeArrowheads="1" noTextEdit="1"/>
          </p:cNvSpPr>
          <p:nvPr>
            <p:ph type="sldImg"/>
          </p:nvPr>
        </p:nvSpPr>
        <p:spPr>
          <a:xfrm>
            <a:off x="379413" y="685800"/>
            <a:ext cx="6096000" cy="3429000"/>
          </a:xfrm>
          <a:ln/>
        </p:spPr>
      </p:sp>
      <p:sp>
        <p:nvSpPr>
          <p:cNvPr id="92164"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577297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3F9E4E2D-BF01-4CE2-87DE-DFA919483554}" type="slidenum">
              <a:rPr lang="en-GB" altLang="nb-NO">
                <a:latin typeface="Arial" panose="020B0604020202020204" pitchFamily="34" charset="0"/>
              </a:rPr>
              <a:pPr>
                <a:spcBef>
                  <a:spcPct val="0"/>
                </a:spcBef>
                <a:buFont typeface="Arial" panose="020B0604020202020204" pitchFamily="34" charset="0"/>
                <a:buNone/>
              </a:pPr>
              <a:t>76</a:t>
            </a:fld>
            <a:endParaRPr lang="en-GB" altLang="nb-NO">
              <a:latin typeface="Arial" panose="020B0604020202020204" pitchFamily="34" charset="0"/>
            </a:endParaRPr>
          </a:p>
        </p:txBody>
      </p:sp>
      <p:sp>
        <p:nvSpPr>
          <p:cNvPr id="94211" name="Rectangle 1"/>
          <p:cNvSpPr>
            <a:spLocks noGrp="1" noRot="1" noChangeAspect="1" noChangeArrowheads="1" noTextEdit="1"/>
          </p:cNvSpPr>
          <p:nvPr>
            <p:ph type="sldImg"/>
          </p:nvPr>
        </p:nvSpPr>
        <p:spPr>
          <a:xfrm>
            <a:off x="379413" y="685800"/>
            <a:ext cx="6096000" cy="3429000"/>
          </a:xfrm>
          <a:ln/>
        </p:spPr>
      </p:sp>
      <p:sp>
        <p:nvSpPr>
          <p:cNvPr id="94212"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196638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A5629352-651E-4794-887C-08C8A29826C8}" type="slidenum">
              <a:rPr lang="en-GB" altLang="nb-NO">
                <a:latin typeface="Arial" panose="020B0604020202020204" pitchFamily="34" charset="0"/>
              </a:rPr>
              <a:pPr>
                <a:spcBef>
                  <a:spcPct val="0"/>
                </a:spcBef>
                <a:buFont typeface="Arial" panose="020B0604020202020204" pitchFamily="34" charset="0"/>
                <a:buNone/>
              </a:pPr>
              <a:t>77</a:t>
            </a:fld>
            <a:endParaRPr lang="en-GB" altLang="nb-NO">
              <a:latin typeface="Arial" panose="020B0604020202020204" pitchFamily="34" charset="0"/>
            </a:endParaRPr>
          </a:p>
        </p:txBody>
      </p:sp>
      <p:sp>
        <p:nvSpPr>
          <p:cNvPr id="96259" name="Rectangle 1"/>
          <p:cNvSpPr>
            <a:spLocks noGrp="1" noRot="1" noChangeAspect="1" noChangeArrowheads="1" noTextEdit="1"/>
          </p:cNvSpPr>
          <p:nvPr>
            <p:ph type="sldImg"/>
          </p:nvPr>
        </p:nvSpPr>
        <p:spPr>
          <a:xfrm>
            <a:off x="379413" y="685800"/>
            <a:ext cx="6096000" cy="3429000"/>
          </a:xfrm>
          <a:ln/>
        </p:spPr>
      </p:sp>
      <p:sp>
        <p:nvSpPr>
          <p:cNvPr id="96260"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255682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xfrm>
            <a:off x="3886200" y="9448404"/>
            <a:ext cx="2967038" cy="495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002DFC22-03D9-446B-974B-C22F679A2EE5}" type="slidenum">
              <a:rPr lang="en-GB" altLang="nb-NO">
                <a:latin typeface="Arial" panose="020B0604020202020204" pitchFamily="34" charset="0"/>
              </a:rPr>
              <a:pPr>
                <a:spcBef>
                  <a:spcPct val="0"/>
                </a:spcBef>
                <a:buFont typeface="Arial" panose="020B0604020202020204" pitchFamily="34" charset="0"/>
                <a:buNone/>
              </a:pPr>
              <a:t>9</a:t>
            </a:fld>
            <a:endParaRPr lang="en-GB" altLang="nb-NO">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112713" y="746125"/>
            <a:ext cx="6629400" cy="3729038"/>
          </a:xfrm>
          <a:ln/>
        </p:spPr>
      </p:sp>
      <p:sp>
        <p:nvSpPr>
          <p:cNvPr id="21508" name="Rectangle 2"/>
          <p:cNvSpPr>
            <a:spLocks noGrp="1" noChangeArrowheads="1"/>
          </p:cNvSpPr>
          <p:nvPr>
            <p:ph type="body" idx="1"/>
          </p:nvPr>
        </p:nvSpPr>
        <p:spPr>
          <a:xfrm>
            <a:off x="914401" y="4724202"/>
            <a:ext cx="5026025" cy="4475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dirty="0"/>
          </a:p>
        </p:txBody>
      </p:sp>
    </p:spTree>
    <p:extLst>
      <p:ext uri="{BB962C8B-B14F-4D97-AF65-F5344CB8AC3E}">
        <p14:creationId xmlns:p14="http://schemas.microsoft.com/office/powerpoint/2010/main" val="3620264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DE34027D-6C11-463D-B786-D93E46847A7F}" type="slidenum">
              <a:rPr lang="en-GB" altLang="nb-NO">
                <a:latin typeface="Arial" panose="020B0604020202020204" pitchFamily="34" charset="0"/>
              </a:rPr>
              <a:pPr>
                <a:spcBef>
                  <a:spcPct val="0"/>
                </a:spcBef>
                <a:buFont typeface="Arial" panose="020B0604020202020204" pitchFamily="34" charset="0"/>
                <a:buNone/>
              </a:pPr>
              <a:t>78</a:t>
            </a:fld>
            <a:endParaRPr lang="en-GB" altLang="nb-NO">
              <a:latin typeface="Arial" panose="020B0604020202020204" pitchFamily="34" charset="0"/>
            </a:endParaRPr>
          </a:p>
        </p:txBody>
      </p:sp>
      <p:sp>
        <p:nvSpPr>
          <p:cNvPr id="98307" name="Rectangle 1"/>
          <p:cNvSpPr>
            <a:spLocks noGrp="1" noRot="1" noChangeAspect="1" noChangeArrowheads="1" noTextEdit="1"/>
          </p:cNvSpPr>
          <p:nvPr>
            <p:ph type="sldImg"/>
          </p:nvPr>
        </p:nvSpPr>
        <p:spPr>
          <a:xfrm>
            <a:off x="379413" y="685800"/>
            <a:ext cx="6096000" cy="3429000"/>
          </a:xfrm>
          <a:ln/>
        </p:spPr>
      </p:sp>
      <p:sp>
        <p:nvSpPr>
          <p:cNvPr id="98308"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spTree>
    <p:extLst>
      <p:ext uri="{BB962C8B-B14F-4D97-AF65-F5344CB8AC3E}">
        <p14:creationId xmlns:p14="http://schemas.microsoft.com/office/powerpoint/2010/main" val="37358582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Font typeface="Arial" panose="020B0604020202020204" pitchFamily="34" charset="0"/>
              <a:buNone/>
            </a:pPr>
            <a:fld id="{621A5B36-A992-43FE-BFDD-19EA393D64B7}" type="slidenum">
              <a:rPr lang="en-GB" altLang="nb-NO">
                <a:latin typeface="Arial" panose="020B0604020202020204" pitchFamily="34" charset="0"/>
              </a:rPr>
              <a:pPr>
                <a:spcBef>
                  <a:spcPct val="0"/>
                </a:spcBef>
                <a:buFont typeface="Arial" panose="020B0604020202020204" pitchFamily="34" charset="0"/>
                <a:buNone/>
              </a:pPr>
              <a:t>79</a:t>
            </a:fld>
            <a:endParaRPr lang="en-GB" altLang="nb-NO">
              <a:latin typeface="Arial" panose="020B0604020202020204" pitchFamily="34" charset="0"/>
            </a:endParaRPr>
          </a:p>
        </p:txBody>
      </p:sp>
      <p:sp>
        <p:nvSpPr>
          <p:cNvPr id="100355" name="Rectangle 1"/>
          <p:cNvSpPr>
            <a:spLocks noGrp="1" noRot="1" noChangeAspect="1" noChangeArrowheads="1" noTextEdit="1"/>
          </p:cNvSpPr>
          <p:nvPr>
            <p:ph type="sldImg"/>
          </p:nvPr>
        </p:nvSpPr>
        <p:spPr>
          <a:xfrm>
            <a:off x="379413" y="685800"/>
            <a:ext cx="6096000" cy="3429000"/>
          </a:xfrm>
          <a:ln/>
        </p:spPr>
      </p:sp>
      <p:sp>
        <p:nvSpPr>
          <p:cNvPr id="100356" name="Rectangle 2"/>
          <p:cNvSpPr>
            <a:spLocks noGrp="1" noChangeArrowheads="1"/>
          </p:cNvSpPr>
          <p:nvPr>
            <p:ph type="body" idx="1"/>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dirty="0"/>
          </a:p>
        </p:txBody>
      </p:sp>
    </p:spTree>
    <p:extLst>
      <p:ext uri="{BB962C8B-B14F-4D97-AF65-F5344CB8AC3E}">
        <p14:creationId xmlns:p14="http://schemas.microsoft.com/office/powerpoint/2010/main" val="33405731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Akkordfilmen.</a:t>
            </a:r>
            <a:r>
              <a:rPr lang="nb-NO" baseline="0" dirty="0"/>
              <a:t> Må ha nettilgang. Varighet </a:t>
            </a:r>
            <a:r>
              <a:rPr lang="nb-NO" baseline="0" dirty="0" err="1"/>
              <a:t>ca</a:t>
            </a:r>
            <a:r>
              <a:rPr lang="nb-NO" baseline="0" dirty="0"/>
              <a:t> 7 min.</a:t>
            </a:r>
            <a:endParaRPr lang="nb-NO" dirty="0"/>
          </a:p>
        </p:txBody>
      </p:sp>
      <p:sp>
        <p:nvSpPr>
          <p:cNvPr id="4" name="Plassholder for lysbildenummer 3"/>
          <p:cNvSpPr>
            <a:spLocks noGrp="1"/>
          </p:cNvSpPr>
          <p:nvPr>
            <p:ph type="sldNum" sz="quarter" idx="10"/>
          </p:nvPr>
        </p:nvSpPr>
        <p:spPr/>
        <p:txBody>
          <a:bodyPr/>
          <a:lstStyle/>
          <a:p>
            <a:fld id="{B805AE22-E867-4F25-9838-7D4A328E4D3D}" type="slidenum">
              <a:rPr lang="nb-NO" smtClean="0">
                <a:solidFill>
                  <a:prstClr val="black"/>
                </a:solidFill>
              </a:rPr>
              <a:pPr/>
              <a:t>80</a:t>
            </a:fld>
            <a:endParaRPr lang="nb-NO">
              <a:solidFill>
                <a:prstClr val="black"/>
              </a:solidFill>
            </a:endParaRPr>
          </a:p>
        </p:txBody>
      </p:sp>
    </p:spTree>
    <p:extLst>
      <p:ext uri="{BB962C8B-B14F-4D97-AF65-F5344CB8AC3E}">
        <p14:creationId xmlns:p14="http://schemas.microsoft.com/office/powerpoint/2010/main" val="314953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xfrm>
            <a:off x="4278313" y="10155238"/>
            <a:ext cx="3271837" cy="525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0AC0C48-E14A-44A2-8C9A-031FBC3DBAF5}" type="slidenum">
              <a:rPr lang="nb-NO" altLang="nb-NO" sz="1400">
                <a:solidFill>
                  <a:srgbClr val="000000"/>
                </a:solidFill>
                <a:latin typeface="Times New Roman" panose="02020603050405020304" pitchFamily="18" charset="0"/>
              </a:rPr>
              <a:pPr>
                <a:buClrTx/>
                <a:buFontTx/>
                <a:buNone/>
              </a:pPr>
              <a:t>10</a:t>
            </a:fld>
            <a:endParaRPr lang="nb-NO" altLang="nb-NO" sz="1400">
              <a:solidFill>
                <a:srgbClr val="000000"/>
              </a:solidFill>
              <a:latin typeface="Times New Roman" panose="02020603050405020304" pitchFamily="18" charset="0"/>
            </a:endParaRPr>
          </a:p>
        </p:txBody>
      </p:sp>
      <p:sp>
        <p:nvSpPr>
          <p:cNvPr id="45059"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5BEDC90D-1ED4-48A6-81F0-F0F4BA8C859A}" type="slidenum">
              <a:rPr lang="nb-NO" altLang="nb-NO" sz="1400">
                <a:solidFill>
                  <a:srgbClr val="000000"/>
                </a:solidFill>
                <a:latin typeface="Times New Roman" panose="02020603050405020304" pitchFamily="18" charset="0"/>
              </a:rPr>
              <a:pPr algn="r" eaLnBrk="1">
                <a:lnSpc>
                  <a:spcPct val="95000"/>
                </a:lnSpc>
                <a:buClrTx/>
                <a:buFontTx/>
                <a:buNone/>
              </a:pPr>
              <a:t>10</a:t>
            </a:fld>
            <a:endParaRPr lang="nb-NO" altLang="nb-NO" sz="1400">
              <a:solidFill>
                <a:srgbClr val="000000"/>
              </a:solidFill>
              <a:latin typeface="Times New Roman" panose="02020603050405020304" pitchFamily="18" charset="0"/>
            </a:endParaRPr>
          </a:p>
        </p:txBody>
      </p:sp>
      <p:sp>
        <p:nvSpPr>
          <p:cNvPr id="45060"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D31C2640-42B4-4D58-BC7E-E6F4BF92BA41}" type="slidenum">
              <a:rPr lang="nb-NO" altLang="nb-NO" sz="1400">
                <a:solidFill>
                  <a:srgbClr val="000000"/>
                </a:solidFill>
                <a:latin typeface="Times New Roman" panose="02020603050405020304" pitchFamily="18" charset="0"/>
              </a:rPr>
              <a:pPr algn="r" eaLnBrk="1">
                <a:lnSpc>
                  <a:spcPct val="95000"/>
                </a:lnSpc>
                <a:buClrTx/>
                <a:buFontTx/>
                <a:buNone/>
              </a:pPr>
              <a:t>10</a:t>
            </a:fld>
            <a:endParaRPr lang="nb-NO" altLang="nb-NO" sz="1400">
              <a:solidFill>
                <a:srgbClr val="000000"/>
              </a:solidFill>
              <a:latin typeface="Times New Roman" panose="02020603050405020304" pitchFamily="18" charset="0"/>
            </a:endParaRPr>
          </a:p>
        </p:txBody>
      </p:sp>
      <p:sp>
        <p:nvSpPr>
          <p:cNvPr id="53251" name="Text Box 3"/>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2" name="Text Box 4"/>
          <p:cNvSpPr>
            <a:spLocks noGrp="1" noChangeArrowheads="1"/>
          </p:cNvSpPr>
          <p:nvPr>
            <p:ph type="body" idx="1"/>
          </p:nvPr>
        </p:nvSpPr>
        <p:spPr>
          <a:xfrm>
            <a:off x="755650" y="5078413"/>
            <a:ext cx="6046788" cy="4810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nb-NO">
              <a:ea typeface="ＭＳ Ｐゴシック" charset="0"/>
              <a:cs typeface="+mn-cs"/>
            </a:endParaRPr>
          </a:p>
        </p:txBody>
      </p:sp>
    </p:spTree>
    <p:extLst>
      <p:ext uri="{BB962C8B-B14F-4D97-AF65-F5344CB8AC3E}">
        <p14:creationId xmlns:p14="http://schemas.microsoft.com/office/powerpoint/2010/main" val="4048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MS PGothic" panose="020B0600070205080204" pitchFamily="34" charset="-128"/>
              </a:defRPr>
            </a:lvl9pPr>
          </a:lstStyle>
          <a:p>
            <a:pPr>
              <a:buClrTx/>
              <a:buFontTx/>
              <a:buNone/>
            </a:pPr>
            <a:fld id="{23424EB8-B14D-4C30-9B2A-1164DBCE829F}" type="slidenum">
              <a:rPr lang="nb-NO" altLang="nb-NO" sz="1400">
                <a:solidFill>
                  <a:srgbClr val="000000"/>
                </a:solidFill>
                <a:latin typeface="Times New Roman" panose="02020603050405020304" pitchFamily="18" charset="0"/>
              </a:rPr>
              <a:pPr>
                <a:buClrTx/>
                <a:buFontTx/>
                <a:buNone/>
              </a:pPr>
              <a:t>11</a:t>
            </a:fld>
            <a:endParaRPr lang="nb-NO" altLang="nb-NO" sz="1400">
              <a:solidFill>
                <a:srgbClr val="000000"/>
              </a:solidFill>
              <a:latin typeface="Times New Roman" panose="02020603050405020304" pitchFamily="18" charset="0"/>
            </a:endParaRPr>
          </a:p>
        </p:txBody>
      </p:sp>
      <p:sp>
        <p:nvSpPr>
          <p:cNvPr id="38915" name="Text Box 1"/>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C292CD3F-DC27-48D0-A833-963B40413C99}" type="slidenum">
              <a:rPr lang="nb-NO" altLang="nb-NO" sz="1400">
                <a:solidFill>
                  <a:srgbClr val="000000"/>
                </a:solidFill>
                <a:latin typeface="Times New Roman" panose="02020603050405020304" pitchFamily="18" charset="0"/>
              </a:rPr>
              <a:pPr algn="r" eaLnBrk="1">
                <a:lnSpc>
                  <a:spcPct val="95000"/>
                </a:lnSpc>
                <a:buClrTx/>
                <a:buFontTx/>
                <a:buNone/>
              </a:pPr>
              <a:t>11</a:t>
            </a:fld>
            <a:endParaRPr lang="nb-NO" altLang="nb-NO" sz="1400">
              <a:solidFill>
                <a:srgbClr val="000000"/>
              </a:solidFill>
              <a:latin typeface="Times New Roman" panose="02020603050405020304" pitchFamily="18" charset="0"/>
            </a:endParaRPr>
          </a:p>
        </p:txBody>
      </p:sp>
      <p:sp>
        <p:nvSpPr>
          <p:cNvPr id="38916" name="Text Box 2"/>
          <p:cNvSpPr txBox="1">
            <a:spLocks noChangeArrowheads="1"/>
          </p:cNvSpPr>
          <p:nvPr/>
        </p:nvSpPr>
        <p:spPr bwMode="auto">
          <a:xfrm>
            <a:off x="4278313" y="10155238"/>
            <a:ext cx="32750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gn="r" eaLnBrk="1">
              <a:lnSpc>
                <a:spcPct val="95000"/>
              </a:lnSpc>
              <a:buClrTx/>
              <a:buFontTx/>
              <a:buNone/>
            </a:pPr>
            <a:fld id="{407F8C88-745E-4ED1-8F09-6871AABF43E8}" type="slidenum">
              <a:rPr lang="nb-NO" altLang="nb-NO" sz="1400">
                <a:solidFill>
                  <a:srgbClr val="000000"/>
                </a:solidFill>
                <a:latin typeface="Times New Roman" panose="02020603050405020304" pitchFamily="18" charset="0"/>
              </a:rPr>
              <a:pPr algn="r" eaLnBrk="1">
                <a:lnSpc>
                  <a:spcPct val="95000"/>
                </a:lnSpc>
                <a:buClrTx/>
                <a:buFontTx/>
                <a:buNone/>
              </a:pPr>
              <a:t>11</a:t>
            </a:fld>
            <a:endParaRPr lang="nb-NO" altLang="nb-NO" sz="1400">
              <a:solidFill>
                <a:srgbClr val="000000"/>
              </a:solidFill>
              <a:latin typeface="Times New Roman" panose="02020603050405020304" pitchFamily="18" charset="0"/>
            </a:endParaRPr>
          </a:p>
        </p:txBody>
      </p:sp>
      <p:sp>
        <p:nvSpPr>
          <p:cNvPr id="38917" name="Text Box 3"/>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eaLnBrk="1" hangingPunct="1">
              <a:buClrTx/>
              <a:buFontTx/>
              <a:buNone/>
            </a:pPr>
            <a:fld id="{742155B2-0233-4CE4-A6E7-CEFE71DD9377}" type="slidenum">
              <a:rPr lang="nb-NO" altLang="nb-NO" sz="1200">
                <a:solidFill>
                  <a:srgbClr val="000000"/>
                </a:solidFill>
              </a:rPr>
              <a:pPr eaLnBrk="1" hangingPunct="1">
                <a:buClrTx/>
                <a:buFontTx/>
                <a:buNone/>
              </a:pPr>
              <a:t>11</a:t>
            </a:fld>
            <a:endParaRPr lang="nb-NO" altLang="nb-NO" sz="1200">
              <a:solidFill>
                <a:srgbClr val="000000"/>
              </a:solidFill>
            </a:endParaRPr>
          </a:p>
        </p:txBody>
      </p:sp>
      <p:sp>
        <p:nvSpPr>
          <p:cNvPr id="50180" name="Text Box 4"/>
          <p:cNvSpPr>
            <a:spLocks noGrp="1" noRot="1" noChangeAspect="1" noChangeArrowheads="1" noTextEdit="1"/>
          </p:cNvSpPr>
          <p:nvPr>
            <p:ph type="sldImg"/>
          </p:nvPr>
        </p:nvSpPr>
        <p:spPr>
          <a:xfrm>
            <a:off x="379413"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1" name="Text Box 5"/>
          <p:cNvSpPr>
            <a:spLocks noGrp="1" noChangeArrowheads="1"/>
          </p:cNvSpPr>
          <p:nvPr>
            <p:ph type="body" idx="1"/>
          </p:nvPr>
        </p:nvSpPr>
        <p:spPr>
          <a:xfrm>
            <a:off x="914400" y="4343400"/>
            <a:ext cx="50260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eaLnBrk="1">
              <a:spcBef>
                <a:spcPct val="0"/>
              </a:spcBef>
              <a:buClrTx/>
              <a:buFontTx/>
              <a:buNone/>
              <a:defRPr/>
            </a:pPr>
            <a:r>
              <a:rPr lang="nb-NO" sz="2000" dirty="0">
                <a:latin typeface="Arial" charset="0"/>
                <a:cs typeface="Microsoft YaHei" charset="0"/>
              </a:rPr>
              <a:t>Kurs deltakerne slår opp på side 16 i Landsoverenskomsten. Her må kursholder forklare hva akkordmultiplikator</a:t>
            </a:r>
            <a:r>
              <a:rPr lang="nb-NO" sz="2000" baseline="0" dirty="0">
                <a:latin typeface="Arial" charset="0"/>
                <a:cs typeface="Microsoft YaHei" charset="0"/>
              </a:rPr>
              <a:t> er. Akkordmultiplikator endres ved hvert hovedoppgjør/mellomoppgjør. Dette for å slippe å trykke ny akkordtariff hvert år med nye priser. </a:t>
            </a:r>
            <a:endParaRPr lang="nb-NO" sz="2000" dirty="0">
              <a:latin typeface="Arial" charset="0"/>
              <a:cs typeface="Microsoft YaHei" charset="0"/>
            </a:endParaRPr>
          </a:p>
        </p:txBody>
      </p:sp>
    </p:spTree>
    <p:extLst>
      <p:ext uri="{BB962C8B-B14F-4D97-AF65-F5344CB8AC3E}">
        <p14:creationId xmlns:p14="http://schemas.microsoft.com/office/powerpoint/2010/main" val="86192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814361"/>
            <a:ext cx="9144000" cy="2387600"/>
          </a:xfrm>
        </p:spPr>
        <p:txBody>
          <a:bodyPr anchor="b">
            <a:normAutofit/>
          </a:bodyPr>
          <a:lstStyle>
            <a:lvl1pPr algn="ctr">
              <a:defRPr sz="50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1524000" y="3294036"/>
            <a:ext cx="9144000" cy="1655762"/>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532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5445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3394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458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4867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a:xfrm>
            <a:off x="4038600" y="6317850"/>
            <a:ext cx="4114800" cy="365125"/>
          </a:xfrm>
        </p:spPr>
        <p:txBody>
          <a:bodyPr/>
          <a:lstStyle/>
          <a:p>
            <a:endParaRPr lang="nb-NO" dirty="0"/>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45057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9952" y="-31750"/>
            <a:ext cx="10356849" cy="1366838"/>
          </a:xfrm>
        </p:spPr>
        <p:txBody>
          <a:bodyPr/>
          <a:lstStyle/>
          <a:p>
            <a:r>
              <a:rPr lang="en-US"/>
              <a:t>Click to edit Master title style</a:t>
            </a:r>
          </a:p>
        </p:txBody>
      </p:sp>
      <p:sp>
        <p:nvSpPr>
          <p:cNvPr id="3" name="Rectangle 6"/>
          <p:cNvSpPr>
            <a:spLocks noGrp="1" noChangeArrowheads="1"/>
          </p:cNvSpPr>
          <p:nvPr>
            <p:ph type="dt" idx="10"/>
          </p:nvPr>
        </p:nvSpPr>
        <p:spPr/>
        <p:txBody>
          <a:bodyPr/>
          <a:lstStyle>
            <a:lvl1pPr>
              <a:defRPr sz="600" smtClean="0"/>
            </a:lvl1pPr>
          </a:lstStyle>
          <a:p>
            <a:pPr>
              <a:defRPr/>
            </a:pPr>
            <a:fld id="{C83243BE-A752-4421-9999-1B43C1A6A5C5}" type="datetime1">
              <a:rPr lang="nb-NO" altLang="nb-NO"/>
              <a:pPr>
                <a:defRPr/>
              </a:pPr>
              <a:t>12.05.2020</a:t>
            </a:fld>
            <a:endParaRPr lang="en-GB" altLang="nb-NO"/>
          </a:p>
        </p:txBody>
      </p:sp>
    </p:spTree>
    <p:extLst>
      <p:ext uri="{BB962C8B-B14F-4D97-AF65-F5344CB8AC3E}">
        <p14:creationId xmlns:p14="http://schemas.microsoft.com/office/powerpoint/2010/main" val="315969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612227"/>
            <a:ext cx="9144000" cy="2387600"/>
          </a:xfrm>
        </p:spPr>
        <p:txBody>
          <a:bodyPr anchor="b">
            <a:normAutofit/>
          </a:bodyPr>
          <a:lstStyle>
            <a:lvl1pPr algn="ctr">
              <a:defRPr sz="3400">
                <a:solidFill>
                  <a:schemeClr val="bg1"/>
                </a:solidFill>
              </a:defRPr>
            </a:lvl1pPr>
          </a:lstStyle>
          <a:p>
            <a:r>
              <a:rPr lang="nb-NO" dirty="0"/>
              <a:t>Takk for oss!</a:t>
            </a:r>
          </a:p>
        </p:txBody>
      </p:sp>
      <p:sp>
        <p:nvSpPr>
          <p:cNvPr id="3" name="Undertittel 2"/>
          <p:cNvSpPr>
            <a:spLocks noGrp="1"/>
          </p:cNvSpPr>
          <p:nvPr>
            <p:ph type="subTitle" idx="1"/>
          </p:nvPr>
        </p:nvSpPr>
        <p:spPr>
          <a:xfrm>
            <a:off x="1524000" y="3091902"/>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5" name="Plassholder for bunntekst 4"/>
          <p:cNvSpPr>
            <a:spLocks noGrp="1"/>
          </p:cNvSpPr>
          <p:nvPr>
            <p:ph type="ftr" sz="quarter" idx="11"/>
          </p:nvPr>
        </p:nvSpPr>
        <p:spPr>
          <a:xfrm>
            <a:off x="4038600" y="6279350"/>
            <a:ext cx="4114800" cy="365125"/>
          </a:xfrm>
        </p:spPr>
        <p:txBody>
          <a:bodyPr/>
          <a:lstStyle/>
          <a:p>
            <a:endParaRPr lang="nb-NO"/>
          </a:p>
        </p:txBody>
      </p:sp>
      <p:sp>
        <p:nvSpPr>
          <p:cNvPr id="6" name="Plassholder for lysbildenummer 5"/>
          <p:cNvSpPr>
            <a:spLocks noGrp="1"/>
          </p:cNvSpPr>
          <p:nvPr>
            <p:ph type="sldNum" sz="quarter" idx="12"/>
          </p:nvPr>
        </p:nvSpPr>
        <p:spPr>
          <a:xfrm>
            <a:off x="8610600" y="6279350"/>
            <a:ext cx="2743200" cy="365125"/>
          </a:xfrm>
        </p:spPr>
        <p:txBody>
          <a:bodyPr/>
          <a:lstStyle/>
          <a:p>
            <a:fld id="{2E289593-2127-5347-8A1C-41282015DE32}" type="slidenum">
              <a:rPr lang="nb-NO" smtClean="0"/>
              <a:t>‹#›</a:t>
            </a:fld>
            <a:endParaRPr lang="nb-NO"/>
          </a:p>
        </p:txBody>
      </p:sp>
    </p:spTree>
    <p:extLst>
      <p:ext uri="{BB962C8B-B14F-4D97-AF65-F5344CB8AC3E}">
        <p14:creationId xmlns:p14="http://schemas.microsoft.com/office/powerpoint/2010/main" val="212610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7629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7248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70346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0339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nb-N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3405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b-N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8059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nb-NO"/>
              <a:t>29.10.13</a:t>
            </a:r>
          </a:p>
        </p:txBody>
      </p:sp>
      <p:sp>
        <p:nvSpPr>
          <p:cNvPr id="3" name="Rectangle 3"/>
          <p:cNvSpPr>
            <a:spLocks noGrp="1" noChangeArrowheads="1"/>
          </p:cNvSpPr>
          <p:nvPr>
            <p:ph type="sldNum" idx="11"/>
          </p:nvPr>
        </p:nvSpPr>
        <p:spPr>
          <a:ln/>
        </p:spPr>
        <p:txBody>
          <a:bodyPr/>
          <a:lstStyle>
            <a:lvl1pPr>
              <a:defRPr/>
            </a:lvl1pPr>
          </a:lstStyle>
          <a:p>
            <a:pPr>
              <a:defRPr/>
            </a:pPr>
            <a:fld id="{E4FCCCC8-D6B0-4AB0-9EBD-0C46FAF2EED3}" type="slidenum">
              <a:rPr lang="nb-NO" altLang="nb-NO"/>
              <a:pPr>
                <a:defRPr/>
              </a:pPr>
              <a:t>‹#›</a:t>
            </a:fld>
            <a:endParaRPr lang="nb-NO" altLang="nb-NO"/>
          </a:p>
        </p:txBody>
      </p:sp>
    </p:spTree>
    <p:extLst>
      <p:ext uri="{BB962C8B-B14F-4D97-AF65-F5344CB8AC3E}">
        <p14:creationId xmlns:p14="http://schemas.microsoft.com/office/powerpoint/2010/main" val="219195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nb-N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89466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6754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5943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418178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601228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8176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7066319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654984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0905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21922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853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84239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nb-N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39520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b-N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9554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nb-N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151869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60016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52174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50452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109929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78703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382510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767283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74327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30715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538232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43816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nb-N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58728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b-N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67531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nb-N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59144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81141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33732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33711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180349"/>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060074"/>
            <a:ext cx="10515600" cy="10509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93206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397262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43632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5956585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347277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02956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72177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10736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nb-N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02168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b-N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62869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nb-N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81791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376665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a:xfrm>
            <a:off x="4038600" y="6317850"/>
            <a:ext cx="4114800" cy="365125"/>
          </a:xfrm>
        </p:spPr>
        <p:txBody>
          <a:bodyPr/>
          <a:lstStyle/>
          <a:p>
            <a:endParaRPr lang="nb-NO"/>
          </a:p>
        </p:txBody>
      </p:sp>
      <p:sp>
        <p:nvSpPr>
          <p:cNvPr id="7" name="Plassholder for lysbildenummer 6"/>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013344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84091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71260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604033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609386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59900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7806304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4036306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78577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941574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6125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0872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a:xfrm>
            <a:off x="4038600" y="6317850"/>
            <a:ext cx="4114800" cy="365125"/>
          </a:xfrm>
        </p:spPr>
        <p:txBody>
          <a:bodyPr/>
          <a:lstStyle/>
          <a:p>
            <a:endParaRPr lang="nb-NO" dirty="0"/>
          </a:p>
        </p:txBody>
      </p:sp>
      <p:sp>
        <p:nvSpPr>
          <p:cNvPr id="9" name="Plassholder for lysbildenummer 8"/>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731791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nb-N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73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b-N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8331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nb-N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634254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22917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nb-N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98445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941684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nb-N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53416-48ED-3B46-B74D-24F2E448777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010581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524000" y="2083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5" name="Plassholder for bunntekst 4"/>
          <p:cNvSpPr>
            <a:spLocks noGrp="1"/>
          </p:cNvSpPr>
          <p:nvPr>
            <p:ph type="ftr" sz="quarter" idx="11"/>
          </p:nvPr>
        </p:nvSpPr>
        <p:spPr>
          <a:xfrm>
            <a:off x="4038600" y="6317850"/>
            <a:ext cx="4114800" cy="365125"/>
          </a:xfrm>
        </p:spPr>
        <p:txBody>
          <a:body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a:xfrm>
            <a:off x="8610600" y="6317850"/>
            <a:ext cx="2743200" cy="365125"/>
          </a:xfrm>
        </p:spPr>
        <p:txBody>
          <a:bodyPr/>
          <a:lstStyle/>
          <a:p>
            <a:fld id="{A1653416-48ED-3B46-B74D-24F2E448777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25398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5483786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9952" y="-31750"/>
            <a:ext cx="10356849" cy="1366838"/>
          </a:xfrm>
        </p:spPr>
        <p:txBody>
          <a:bodyPr/>
          <a:lstStyle/>
          <a:p>
            <a:r>
              <a:rPr lang="en-US"/>
              <a:t>Click to edit Master title style</a:t>
            </a:r>
          </a:p>
        </p:txBody>
      </p:sp>
      <p:sp>
        <p:nvSpPr>
          <p:cNvPr id="3" name="Rectangle 6"/>
          <p:cNvSpPr>
            <a:spLocks noGrp="1" noChangeArrowheads="1"/>
          </p:cNvSpPr>
          <p:nvPr>
            <p:ph type="dt" idx="10"/>
          </p:nvPr>
        </p:nvSpPr>
        <p:spPr/>
        <p:txBody>
          <a:bodyPr/>
          <a:lstStyle>
            <a:lvl1pPr>
              <a:defRPr sz="600" smtClean="0"/>
            </a:lvl1pPr>
          </a:lstStyle>
          <a:p>
            <a:pPr>
              <a:defRPr/>
            </a:pPr>
            <a:fld id="{C83243BE-A752-4421-9999-1B43C1A6A5C5}" type="datetime1">
              <a:rPr lang="nb-NO" altLang="nb-NO"/>
              <a:pPr>
                <a:defRPr/>
              </a:pPr>
              <a:t>12.05.2020</a:t>
            </a:fld>
            <a:endParaRPr lang="en-GB" altLang="nb-NO"/>
          </a:p>
        </p:txBody>
      </p:sp>
    </p:spTree>
    <p:extLst>
      <p:ext uri="{BB962C8B-B14F-4D97-AF65-F5344CB8AC3E}">
        <p14:creationId xmlns:p14="http://schemas.microsoft.com/office/powerpoint/2010/main" val="81034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a:xfrm>
            <a:off x="4038600" y="6317850"/>
            <a:ext cx="4114800" cy="365125"/>
          </a:xfrm>
        </p:spPr>
        <p:txBody>
          <a:bodyPr/>
          <a:lstStyle/>
          <a:p>
            <a:endParaRPr lang="nb-NO" dirty="0"/>
          </a:p>
        </p:txBody>
      </p:sp>
      <p:sp>
        <p:nvSpPr>
          <p:cNvPr id="5" name="Plassholder for lysbildenummer 4"/>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137498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4038600" y="6317850"/>
            <a:ext cx="4114800" cy="365125"/>
          </a:xfrm>
        </p:spPr>
        <p:txBody>
          <a:bodyPr/>
          <a:lstStyle/>
          <a:p>
            <a:endParaRPr lang="nb-NO" dirty="0"/>
          </a:p>
        </p:txBody>
      </p:sp>
      <p:sp>
        <p:nvSpPr>
          <p:cNvPr id="4" name="Plassholder for lysbildenummer 3"/>
          <p:cNvSpPr>
            <a:spLocks noGrp="1"/>
          </p:cNvSpPr>
          <p:nvPr>
            <p:ph type="sldNum" sz="quarter" idx="12"/>
          </p:nvPr>
        </p:nvSpPr>
        <p:spPr>
          <a:xfrm>
            <a:off x="8610600" y="6317850"/>
            <a:ext cx="2743200" cy="365125"/>
          </a:xfrm>
        </p:spPr>
        <p:txBody>
          <a:bodyPr/>
          <a:lstStyle/>
          <a:p>
            <a:fld id="{A1653416-48ED-3B46-B74D-24F2E4487776}" type="slidenum">
              <a:rPr lang="nb-NO" smtClean="0"/>
              <a:t>‹#›</a:t>
            </a:fld>
            <a:endParaRPr lang="nb-NO"/>
          </a:p>
        </p:txBody>
      </p:sp>
    </p:spTree>
    <p:extLst>
      <p:ext uri="{BB962C8B-B14F-4D97-AF65-F5344CB8AC3E}">
        <p14:creationId xmlns:p14="http://schemas.microsoft.com/office/powerpoint/2010/main" val="250461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jp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jp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2.jp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8.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12.05.2020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206355" cy="6858000"/>
          </a:xfrm>
          <a:prstGeom prst="rect">
            <a:avLst/>
          </a:prstGeom>
        </p:spPr>
      </p:pic>
    </p:spTree>
    <p:extLst>
      <p:ext uri="{BB962C8B-B14F-4D97-AF65-F5344CB8AC3E}">
        <p14:creationId xmlns:p14="http://schemas.microsoft.com/office/powerpoint/2010/main" val="1722439434"/>
      </p:ext>
    </p:extLst>
  </p:cSld>
  <p:clrMap bg1="lt1" tx1="dk1" bg2="lt2" tx2="dk2" accent1="accent1" accent2="accent2" accent3="accent3" accent4="accent4" accent5="accent5" accent6="accent6" hlink="hlink" folHlink="folHlink"/>
  <p:sldLayoutIdLst>
    <p:sldLayoutId id="2147483663"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380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4038600" y="6279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nb-NO" dirty="0"/>
          </a:p>
        </p:txBody>
      </p:sp>
      <p:sp>
        <p:nvSpPr>
          <p:cNvPr id="6" name="Plassholder for lysbildenummer 5"/>
          <p:cNvSpPr>
            <a:spLocks noGrp="1"/>
          </p:cNvSpPr>
          <p:nvPr>
            <p:ph type="sldNum" sz="quarter" idx="4"/>
          </p:nvPr>
        </p:nvSpPr>
        <p:spPr>
          <a:xfrm>
            <a:off x="8610600" y="6279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A1653416-48ED-3B46-B74D-24F2E4487776}" type="slidenum">
              <a:rPr lang="nb-NO" smtClean="0"/>
              <a:pPr/>
              <a:t>‹#›</a:t>
            </a:fld>
            <a:endParaRPr lang="nb-NO" dirty="0"/>
          </a:p>
        </p:txBody>
      </p:sp>
      <p:pic>
        <p:nvPicPr>
          <p:cNvPr id="4" name="Bild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19512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alibri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alibri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alibri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t>12.05.2020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t>‹#›</a:t>
            </a:fld>
            <a:endParaRPr lang="nb-NO"/>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06355" cy="6858000"/>
          </a:xfrm>
          <a:prstGeom prst="rect">
            <a:avLst/>
          </a:prstGeom>
        </p:spPr>
      </p:pic>
    </p:spTree>
    <p:extLst>
      <p:ext uri="{BB962C8B-B14F-4D97-AF65-F5344CB8AC3E}">
        <p14:creationId xmlns:p14="http://schemas.microsoft.com/office/powerpoint/2010/main" val="139949824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solidFill>
                  <a:prstClr val="black">
                    <a:tint val="75000"/>
                  </a:prstClr>
                </a:solidFill>
              </a:rPr>
              <a:pPr/>
              <a:t>12.05.2020</a:t>
            </a:fld>
            <a:endParaRPr lang="nb-N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solidFill>
                  <a:prstClr val="black">
                    <a:tint val="75000"/>
                  </a:prstClr>
                </a:solidFill>
              </a:rPr>
              <a:pPr/>
              <a:t>‹#›</a:t>
            </a:fld>
            <a:endParaRPr lang="nb-NO">
              <a:solidFill>
                <a:prstClr val="black">
                  <a:tint val="75000"/>
                </a:prstClr>
              </a:solidFill>
            </a:endParaRPr>
          </a:p>
        </p:txBody>
      </p:sp>
      <p:pic>
        <p:nvPicPr>
          <p:cNvPr id="7" name="Bild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31751547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solidFill>
                  <a:prstClr val="black">
                    <a:tint val="75000"/>
                  </a:prstClr>
                </a:solidFill>
              </a:rPr>
              <a:pPr/>
              <a:t>12.05.2020</a:t>
            </a:fld>
            <a:endParaRPr lang="nb-N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solidFill>
                  <a:prstClr val="black">
                    <a:tint val="75000"/>
                  </a:prstClr>
                </a:solidFill>
              </a:rPr>
              <a:pPr/>
              <a:t>‹#›</a:t>
            </a:fld>
            <a:endParaRPr lang="nb-NO">
              <a:solidFill>
                <a:prstClr val="black">
                  <a:tint val="75000"/>
                </a:prstClr>
              </a:solidFill>
            </a:endParaRPr>
          </a:p>
        </p:txBody>
      </p:sp>
      <p:pic>
        <p:nvPicPr>
          <p:cNvPr id="7" name="Bild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7861428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solidFill>
                  <a:prstClr val="black">
                    <a:tint val="75000"/>
                  </a:prstClr>
                </a:solidFill>
              </a:rPr>
              <a:pPr/>
              <a:t>12.05.2020</a:t>
            </a:fld>
            <a:endParaRPr lang="nb-N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solidFill>
                  <a:prstClr val="black">
                    <a:tint val="75000"/>
                  </a:prstClr>
                </a:solidFill>
              </a:rPr>
              <a:pPr/>
              <a:t>‹#›</a:t>
            </a:fld>
            <a:endParaRPr lang="nb-NO">
              <a:solidFill>
                <a:prstClr val="black">
                  <a:tint val="75000"/>
                </a:prstClr>
              </a:solidFill>
            </a:endParaRPr>
          </a:p>
        </p:txBody>
      </p:sp>
      <p:pic>
        <p:nvPicPr>
          <p:cNvPr id="7" name="Bild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37776947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solidFill>
                  <a:prstClr val="black">
                    <a:tint val="75000"/>
                  </a:prstClr>
                </a:solidFill>
              </a:rPr>
              <a:pPr/>
              <a:t>12.05.2020</a:t>
            </a:fld>
            <a:endParaRPr lang="nb-N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solidFill>
                  <a:prstClr val="black">
                    <a:tint val="75000"/>
                  </a:prstClr>
                </a:solidFill>
              </a:rPr>
              <a:pPr/>
              <a:t>‹#›</a:t>
            </a:fld>
            <a:endParaRPr lang="nb-NO">
              <a:solidFill>
                <a:prstClr val="black">
                  <a:tint val="75000"/>
                </a:prstClr>
              </a:solidFill>
            </a:endParaRPr>
          </a:p>
        </p:txBody>
      </p:sp>
      <p:pic>
        <p:nvPicPr>
          <p:cNvPr id="7" name="Bild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12127880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8A0-DC3C-1147-9CA1-72AA59D09439}" type="datetimeFigureOut">
              <a:rPr lang="nb-NO" smtClean="0">
                <a:solidFill>
                  <a:prstClr val="black">
                    <a:tint val="75000"/>
                  </a:prstClr>
                </a:solidFill>
              </a:rPr>
              <a:pPr/>
              <a:t>12.05.2020</a:t>
            </a:fld>
            <a:endParaRPr lang="nb-N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89593-2127-5347-8A1C-41282015DE32}" type="slidenum">
              <a:rPr lang="nb-NO" smtClean="0">
                <a:solidFill>
                  <a:prstClr val="black">
                    <a:tint val="75000"/>
                  </a:prstClr>
                </a:solidFill>
              </a:rPr>
              <a:pPr/>
              <a:t>‹#›</a:t>
            </a:fld>
            <a:endParaRPr lang="nb-NO">
              <a:solidFill>
                <a:prstClr val="black">
                  <a:tint val="75000"/>
                </a:prstClr>
              </a:solidFill>
            </a:endParaRPr>
          </a:p>
        </p:txBody>
      </p:sp>
      <p:pic>
        <p:nvPicPr>
          <p:cNvPr id="7" name="Bild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938118"/>
            <a:ext cx="12201963" cy="919882"/>
          </a:xfrm>
          <a:prstGeom prst="rect">
            <a:avLst/>
          </a:prstGeom>
        </p:spPr>
      </p:pic>
    </p:spTree>
    <p:extLst>
      <p:ext uri="{BB962C8B-B14F-4D97-AF65-F5344CB8AC3E}">
        <p14:creationId xmlns:p14="http://schemas.microsoft.com/office/powerpoint/2010/main" val="3172922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JOY0cLTaz0"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jJOY0cLTaz0" TargetMode="External"/><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10306" y="806791"/>
            <a:ext cx="7771388" cy="39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09" tIns="43554" rIns="87109" bIns="43554"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eaLnBrk="1" hangingPunct="1">
              <a:lnSpc>
                <a:spcPct val="87000"/>
              </a:lnSpc>
              <a:buClrTx/>
              <a:buFontTx/>
              <a:buNone/>
            </a:pPr>
            <a:br>
              <a:rPr lang="nb-NO" altLang="nb-NO" sz="4800" b="1" dirty="0">
                <a:solidFill>
                  <a:srgbClr val="FF3300"/>
                </a:solidFill>
                <a:ea typeface="Microsoft YaHei" panose="020B0503020204020204" pitchFamily="34" charset="-122"/>
              </a:rPr>
            </a:br>
            <a:endParaRPr lang="nb-NO" altLang="nb-NO" sz="4800" b="1" dirty="0">
              <a:solidFill>
                <a:srgbClr val="FF3300"/>
              </a:solidFill>
              <a:ea typeface="Microsoft YaHei" panose="020B0503020204020204" pitchFamily="34" charset="-122"/>
            </a:endParaRPr>
          </a:p>
        </p:txBody>
      </p:sp>
      <p:sp>
        <p:nvSpPr>
          <p:cNvPr id="2" name="Rektangel 1"/>
          <p:cNvSpPr/>
          <p:nvPr/>
        </p:nvSpPr>
        <p:spPr>
          <a:xfrm>
            <a:off x="1634690" y="1035159"/>
            <a:ext cx="8922619" cy="1377557"/>
          </a:xfrm>
          <a:prstGeom prst="rect">
            <a:avLst/>
          </a:prstGeom>
        </p:spPr>
        <p:txBody>
          <a:bodyPr wrap="square">
            <a:spAutoFit/>
          </a:bodyPr>
          <a:lstStyle/>
          <a:p>
            <a:pPr lvl="0">
              <a:lnSpc>
                <a:spcPct val="87000"/>
              </a:lnSpc>
            </a:pPr>
            <a:r>
              <a:rPr lang="nb-NO"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Akkordkurs </a:t>
            </a:r>
          </a:p>
          <a:p>
            <a:pPr lvl="0">
              <a:lnSpc>
                <a:spcPct val="87000"/>
              </a:lnSpc>
            </a:pPr>
            <a:r>
              <a:rPr lang="nb-NO"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Fordypning i akkordtariffen</a:t>
            </a:r>
          </a:p>
        </p:txBody>
      </p:sp>
    </p:spTree>
    <p:extLst>
      <p:ext uri="{BB962C8B-B14F-4D97-AF65-F5344CB8AC3E}">
        <p14:creationId xmlns:p14="http://schemas.microsoft.com/office/powerpoint/2010/main" val="51671319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7410"/>
                                        </p:tgtEl>
                                        <p:attrNameLst>
                                          <p:attrName>style.visibility</p:attrName>
                                        </p:attrNameLst>
                                      </p:cBhvr>
                                      <p:to>
                                        <p:strVal val="visible"/>
                                      </p:to>
                                    </p:set>
                                    <p:anim calcmode="lin" valueType="num">
                                      <p:cBhvr additive="repl">
                                        <p:cTn id="7" dur="500" fill="hold"/>
                                        <p:tgtEl>
                                          <p:spTgt spid="17410"/>
                                        </p:tgtEl>
                                        <p:attrNameLst>
                                          <p:attrName>ppt_x</p:attrName>
                                        </p:attrNameLst>
                                      </p:cBhvr>
                                      <p:tavLst>
                                        <p:tav>
                                          <p:val>
                                            <p:strVal val="#ppt_x"/>
                                          </p:val>
                                        </p:tav>
                                        <p:tav>
                                          <p:val>
                                            <p:strVal val="#ppt_x"/>
                                          </p:val>
                                        </p:tav>
                                      </p:tavLst>
                                    </p:anim>
                                    <p:anim calcmode="lin" valueType="num">
                                      <p:cBhvr additive="repl">
                                        <p:cTn id="8" dur="500" fill="hold"/>
                                        <p:tgtEl>
                                          <p:spTgt spid="17410"/>
                                        </p:tgtEl>
                                        <p:attrNameLst>
                                          <p:attrName>ppt_y</p:attrName>
                                        </p:attrNameLst>
                                      </p:cBhvr>
                                      <p:tavLst>
                                        <p:tav>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430216" y="956395"/>
            <a:ext cx="4806462" cy="84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92" tIns="33746" rIns="67492" bIns="33746"/>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panose="020B0604020202020204" pitchFamily="34" charset="0"/>
                <a:ea typeface="MS PGothic" panose="020B0600070205080204" pitchFamily="34" charset="-128"/>
              </a:defRPr>
            </a:lvl9pPr>
          </a:lstStyle>
          <a:p>
            <a:pPr algn="ctr" eaLnBrk="1">
              <a:lnSpc>
                <a:spcPct val="81000"/>
              </a:lnSpc>
              <a:buClrTx/>
              <a:buFontTx/>
              <a:buNone/>
            </a:pPr>
            <a:r>
              <a:rPr lang="nb-NO" altLang="nb-NO" sz="3149" b="1" dirty="0">
                <a:solidFill>
                  <a:srgbClr val="FF3300"/>
                </a:solidFill>
              </a:rPr>
              <a:t>Noen andre eksempler:</a:t>
            </a:r>
          </a:p>
        </p:txBody>
      </p:sp>
      <p:sp>
        <p:nvSpPr>
          <p:cNvPr id="44036" name="Text Box 3"/>
          <p:cNvSpPr txBox="1">
            <a:spLocks noChangeArrowheads="1"/>
          </p:cNvSpPr>
          <p:nvPr/>
        </p:nvSpPr>
        <p:spPr bwMode="auto">
          <a:xfrm>
            <a:off x="3540369" y="2342101"/>
            <a:ext cx="6142893" cy="28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92" tIns="33746" rIns="67492" bIns="33746"/>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marL="321457" indent="-321457">
              <a:lnSpc>
                <a:spcPct val="81000"/>
              </a:lnSpc>
              <a:spcBef>
                <a:spcPts val="562"/>
              </a:spcBef>
              <a:buClrTx/>
              <a:buFont typeface="Arial" panose="020B0604020202020204" pitchFamily="34" charset="0"/>
              <a:buChar char="•"/>
            </a:pPr>
            <a:r>
              <a:rPr lang="nb-NO" altLang="nb-NO" sz="2000" dirty="0">
                <a:solidFill>
                  <a:schemeClr val="tx1"/>
                </a:solidFill>
                <a:latin typeface="Calibri" panose="020F0502020204030204" pitchFamily="34" charset="0"/>
              </a:rPr>
              <a:t>525,10: 25 m PFXP 3G2,5 på bru = 	348 kr/time</a:t>
            </a:r>
            <a:br>
              <a:rPr lang="nb-NO" altLang="nb-NO" sz="2000" dirty="0">
                <a:solidFill>
                  <a:schemeClr val="tx1"/>
                </a:solidFill>
                <a:latin typeface="Calibri" panose="020F0502020204030204" pitchFamily="34" charset="0"/>
              </a:rPr>
            </a:br>
            <a:endParaRPr lang="nb-NO" altLang="nb-NO" sz="2000" dirty="0">
              <a:solidFill>
                <a:schemeClr val="tx1"/>
              </a:solidFill>
              <a:latin typeface="Calibri" panose="020F0502020204030204" pitchFamily="34" charset="0"/>
            </a:endParaRPr>
          </a:p>
          <a:p>
            <a:pPr marL="321457" indent="-321457">
              <a:lnSpc>
                <a:spcPct val="81000"/>
              </a:lnSpc>
              <a:spcBef>
                <a:spcPts val="562"/>
              </a:spcBef>
              <a:buClrTx/>
              <a:buFont typeface="Arial" panose="020B0604020202020204" pitchFamily="34" charset="0"/>
              <a:buChar char="•"/>
            </a:pPr>
            <a:r>
              <a:rPr lang="nb-NO" altLang="nb-NO" sz="2000" dirty="0">
                <a:solidFill>
                  <a:schemeClr val="tx1"/>
                </a:solidFill>
                <a:latin typeface="Calibri" panose="020F0502020204030204" pitchFamily="34" charset="0"/>
              </a:rPr>
              <a:t>410,11: 25 m Skjult røranlegg = 		305 kr/time</a:t>
            </a:r>
            <a:br>
              <a:rPr lang="nb-NO" altLang="nb-NO" sz="2000" dirty="0">
                <a:solidFill>
                  <a:schemeClr val="tx1"/>
                </a:solidFill>
                <a:latin typeface="Calibri" panose="020F0502020204030204" pitchFamily="34" charset="0"/>
              </a:rPr>
            </a:br>
            <a:endParaRPr lang="nb-NO" altLang="nb-NO" sz="2000" dirty="0">
              <a:solidFill>
                <a:schemeClr val="tx1"/>
              </a:solidFill>
              <a:latin typeface="Calibri" panose="020F0502020204030204" pitchFamily="34" charset="0"/>
            </a:endParaRPr>
          </a:p>
          <a:p>
            <a:pPr marL="321457" indent="-321457">
              <a:lnSpc>
                <a:spcPct val="81000"/>
              </a:lnSpc>
              <a:spcBef>
                <a:spcPts val="562"/>
              </a:spcBef>
              <a:buClrTx/>
              <a:buFont typeface="Arial" panose="020B0604020202020204" pitchFamily="34" charset="0"/>
              <a:buChar char="•"/>
            </a:pPr>
            <a:r>
              <a:rPr lang="nb-NO" altLang="nb-NO" sz="2000" dirty="0">
                <a:solidFill>
                  <a:schemeClr val="tx1"/>
                </a:solidFill>
                <a:latin typeface="Calibri" panose="020F0502020204030204" pitchFamily="34" charset="0"/>
              </a:rPr>
              <a:t>615,10: 3 stk. Lysarmatur = 	       	320 kr/time</a:t>
            </a:r>
            <a:br>
              <a:rPr lang="nb-NO" altLang="nb-NO" sz="2000" dirty="0">
                <a:solidFill>
                  <a:schemeClr val="tx1"/>
                </a:solidFill>
                <a:latin typeface="Calibri" panose="020F0502020204030204" pitchFamily="34" charset="0"/>
              </a:rPr>
            </a:br>
            <a:endParaRPr lang="nb-NO" altLang="nb-NO" sz="2000" dirty="0">
              <a:solidFill>
                <a:schemeClr val="tx1"/>
              </a:solidFill>
              <a:latin typeface="Calibri" panose="020F0502020204030204" pitchFamily="34" charset="0"/>
            </a:endParaRPr>
          </a:p>
          <a:p>
            <a:pPr marL="321457" indent="-321457">
              <a:lnSpc>
                <a:spcPct val="81000"/>
              </a:lnSpc>
              <a:spcBef>
                <a:spcPts val="562"/>
              </a:spcBef>
              <a:buClrTx/>
              <a:buFont typeface="Arial" panose="020B0604020202020204" pitchFamily="34" charset="0"/>
              <a:buChar char="•"/>
            </a:pPr>
            <a:r>
              <a:rPr lang="nb-NO" altLang="nb-NO" sz="2000" dirty="0">
                <a:solidFill>
                  <a:schemeClr val="tx1"/>
                </a:solidFill>
                <a:latin typeface="Calibri" panose="020F0502020204030204" pitchFamily="34" charset="0"/>
              </a:rPr>
              <a:t>1010,10: 3 stk. Brannmelder = 	  	346 kr/time</a:t>
            </a:r>
            <a:br>
              <a:rPr lang="nb-NO" altLang="nb-NO" sz="2000" dirty="0">
                <a:solidFill>
                  <a:schemeClr val="tx1"/>
                </a:solidFill>
                <a:latin typeface="Calibri" panose="020F0502020204030204" pitchFamily="34" charset="0"/>
              </a:rPr>
            </a:br>
            <a:endParaRPr lang="nb-NO" altLang="nb-NO" sz="2000" dirty="0">
              <a:solidFill>
                <a:schemeClr val="tx1"/>
              </a:solidFill>
              <a:latin typeface="Calibri" panose="020F0502020204030204" pitchFamily="34" charset="0"/>
            </a:endParaRPr>
          </a:p>
          <a:p>
            <a:pPr marL="321457" indent="-321457">
              <a:lnSpc>
                <a:spcPct val="81000"/>
              </a:lnSpc>
              <a:spcBef>
                <a:spcPts val="562"/>
              </a:spcBef>
              <a:buClrTx/>
              <a:buFont typeface="Arial" panose="020B0604020202020204" pitchFamily="34" charset="0"/>
              <a:buChar char="•"/>
            </a:pPr>
            <a:r>
              <a:rPr lang="nb-NO" altLang="nb-NO" sz="2000" dirty="0">
                <a:solidFill>
                  <a:schemeClr val="tx1"/>
                </a:solidFill>
                <a:latin typeface="Calibri" panose="020F0502020204030204" pitchFamily="34" charset="0"/>
              </a:rPr>
              <a:t>810,20: 4m Kanal TEK123 =        	        403 kr/time</a:t>
            </a:r>
          </a:p>
        </p:txBody>
      </p:sp>
      <p:pic>
        <p:nvPicPr>
          <p:cNvPr id="5" name="Bilde 4"/>
          <p:cNvPicPr/>
          <p:nvPr/>
        </p:nvPicPr>
        <p:blipFill>
          <a:blip r:embed="rId3" cstate="print">
            <a:extLst>
              <a:ext uri="{28A0092B-C50C-407E-A947-70E740481C1C}">
                <a14:useLocalDpi xmlns:a14="http://schemas.microsoft.com/office/drawing/2010/main" val="0"/>
              </a:ext>
            </a:extLst>
          </a:blip>
          <a:stretch>
            <a:fillRect/>
          </a:stretch>
        </p:blipFill>
        <p:spPr>
          <a:xfrm rot="5400000">
            <a:off x="823824" y="2584625"/>
            <a:ext cx="2861902" cy="2165843"/>
          </a:xfrm>
          <a:prstGeom prst="rect">
            <a:avLst/>
          </a:prstGeom>
        </p:spPr>
      </p:pic>
    </p:spTree>
    <p:extLst>
      <p:ext uri="{BB962C8B-B14F-4D97-AF65-F5344CB8AC3E}">
        <p14:creationId xmlns:p14="http://schemas.microsoft.com/office/powerpoint/2010/main" val="764906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137138" y="365125"/>
            <a:ext cx="10216662" cy="1325563"/>
          </a:xfrm>
        </p:spPr>
        <p:txBody>
          <a:bodyPr/>
          <a:lstStyle/>
          <a:p>
            <a:r>
              <a:rPr lang="nb-NO" altLang="nb-NO" b="1" dirty="0">
                <a:solidFill>
                  <a:srgbClr val="FF3300"/>
                </a:solidFill>
                <a:ea typeface="Microsoft YaHei" panose="020B0503020204020204" pitchFamily="34" charset="-122"/>
              </a:rPr>
              <a:t>LOK </a:t>
            </a:r>
            <a:r>
              <a:rPr lang="nb-NO" altLang="nb-NO" dirty="0">
                <a:solidFill>
                  <a:srgbClr val="FF3300"/>
                </a:solidFill>
                <a:ea typeface="Microsoft YaHei" panose="020B0503020204020204" pitchFamily="34" charset="-122"/>
              </a:rPr>
              <a:t>§</a:t>
            </a:r>
            <a:r>
              <a:rPr lang="nb-NO" altLang="nb-NO" b="1" dirty="0">
                <a:solidFill>
                  <a:srgbClr val="FF3300"/>
                </a:solidFill>
                <a:ea typeface="Microsoft YaHei" panose="020B0503020204020204" pitchFamily="34" charset="-122"/>
              </a:rPr>
              <a:t> 4 Produktivitetslønnssystemer</a:t>
            </a:r>
            <a:br>
              <a:rPr lang="nb-NO" altLang="nb-NO" b="1" dirty="0">
                <a:solidFill>
                  <a:srgbClr val="FF3300"/>
                </a:solidFill>
                <a:ea typeface="Microsoft YaHei" panose="020B0503020204020204" pitchFamily="34" charset="-122"/>
              </a:rPr>
            </a:br>
            <a:endParaRPr lang="nb-NO" dirty="0"/>
          </a:p>
        </p:txBody>
      </p:sp>
      <p:sp>
        <p:nvSpPr>
          <p:cNvPr id="5" name="Plassholder for innhold 4"/>
          <p:cNvSpPr>
            <a:spLocks noGrp="1"/>
          </p:cNvSpPr>
          <p:nvPr>
            <p:ph idx="1"/>
          </p:nvPr>
        </p:nvSpPr>
        <p:spPr>
          <a:xfrm>
            <a:off x="1137138" y="1512277"/>
            <a:ext cx="5945451" cy="3774831"/>
          </a:xfrm>
        </p:spPr>
        <p:txBody>
          <a:bodyPr/>
          <a:lstStyle/>
          <a:p>
            <a:pPr lvl="0"/>
            <a:r>
              <a:rPr lang="nb-NO" b="1" dirty="0">
                <a:latin typeface="Calibri" panose="020F0502020204030204" pitchFamily="34" charset="0"/>
              </a:rPr>
              <a:t>A. Akkordtariffen for land</a:t>
            </a:r>
          </a:p>
          <a:p>
            <a:pPr lvl="0"/>
            <a:r>
              <a:rPr lang="nb-NO" dirty="0">
                <a:latin typeface="Calibri" panose="020F0502020204030204" pitchFamily="34" charset="0"/>
              </a:rPr>
              <a:t>1. Akkordmultiplikator land: 2,307</a:t>
            </a:r>
          </a:p>
          <a:p>
            <a:pPr lvl="0"/>
            <a:r>
              <a:rPr lang="nb-NO" dirty="0">
                <a:latin typeface="Calibri" panose="020F0502020204030204" pitchFamily="34" charset="0"/>
              </a:rPr>
              <a:t>Justeres 1. mai hvert år</a:t>
            </a:r>
          </a:p>
          <a:p>
            <a:endParaRPr lang="nb-NO" dirty="0"/>
          </a:p>
        </p:txBody>
      </p:sp>
    </p:spTree>
    <p:extLst>
      <p:ext uri="{BB962C8B-B14F-4D97-AF65-F5344CB8AC3E}">
        <p14:creationId xmlns:p14="http://schemas.microsoft.com/office/powerpoint/2010/main" val="28014492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837678" y="365125"/>
            <a:ext cx="8309499" cy="1325563"/>
          </a:xfrm>
        </p:spPr>
        <p:txBody>
          <a:bodyPr/>
          <a:lstStyle/>
          <a:p>
            <a:r>
              <a:rPr lang="nb-NO" altLang="nb-NO" b="1" dirty="0">
                <a:solidFill>
                  <a:srgbClr val="FF3300"/>
                </a:solidFill>
                <a:ea typeface="Microsoft YaHei" panose="020B0503020204020204" pitchFamily="34" charset="-122"/>
              </a:rPr>
              <a:t>LOK </a:t>
            </a:r>
            <a:r>
              <a:rPr lang="nb-NO" altLang="nb-NO" dirty="0">
                <a:solidFill>
                  <a:srgbClr val="FF3300"/>
                </a:solidFill>
                <a:ea typeface="Microsoft YaHei" panose="020B0503020204020204" pitchFamily="34" charset="-122"/>
              </a:rPr>
              <a:t>§</a:t>
            </a:r>
            <a:r>
              <a:rPr lang="nb-NO" altLang="nb-NO" b="1" dirty="0">
                <a:solidFill>
                  <a:srgbClr val="FF3300"/>
                </a:solidFill>
                <a:ea typeface="Microsoft YaHei" panose="020B0503020204020204" pitchFamily="34" charset="-122"/>
              </a:rPr>
              <a:t> 4 Produktivitetslønnssystemer</a:t>
            </a:r>
            <a:br>
              <a:rPr lang="nb-NO" altLang="nb-NO" b="1" dirty="0">
                <a:solidFill>
                  <a:srgbClr val="FF3300"/>
                </a:solidFill>
                <a:ea typeface="Microsoft YaHei" panose="020B0503020204020204" pitchFamily="34" charset="-122"/>
              </a:rPr>
            </a:br>
            <a:endParaRPr lang="nb-NO" dirty="0"/>
          </a:p>
        </p:txBody>
      </p:sp>
      <p:sp>
        <p:nvSpPr>
          <p:cNvPr id="5" name="Plassholder for innhold 4"/>
          <p:cNvSpPr>
            <a:spLocks noGrp="1"/>
          </p:cNvSpPr>
          <p:nvPr>
            <p:ph idx="1"/>
          </p:nvPr>
        </p:nvSpPr>
        <p:spPr>
          <a:xfrm>
            <a:off x="1660123" y="1154098"/>
            <a:ext cx="7501631" cy="4481280"/>
          </a:xfrm>
        </p:spPr>
        <p:txBody>
          <a:bodyPr>
            <a:normAutofit/>
          </a:bodyPr>
          <a:lstStyle/>
          <a:p>
            <a:pPr lvl="0"/>
            <a:r>
              <a:rPr lang="nb-NO" dirty="0">
                <a:latin typeface="Calibri" panose="020F0502020204030204" pitchFamily="34" charset="0"/>
              </a:rPr>
              <a:t>2. Merknad:</a:t>
            </a:r>
          </a:p>
          <a:p>
            <a:pPr marL="0" lvl="0" indent="0">
              <a:buNone/>
            </a:pPr>
            <a:r>
              <a:rPr lang="nb-NO" dirty="0">
                <a:latin typeface="Calibri" panose="020F0502020204030204" pitchFamily="34" charset="0"/>
              </a:rPr>
              <a:t>Vedrørende akkordmultiplikator er følgende punkter innkalkulert:</a:t>
            </a:r>
          </a:p>
          <a:p>
            <a:r>
              <a:rPr lang="nb-NO" dirty="0">
                <a:latin typeface="Calibri" panose="020F0502020204030204" pitchFamily="34" charset="0"/>
              </a:rPr>
              <a:t>110-12 Tilrettelegging</a:t>
            </a:r>
          </a:p>
          <a:p>
            <a:r>
              <a:rPr lang="nb-NO" dirty="0">
                <a:latin typeface="Calibri" panose="020F0502020204030204" pitchFamily="34" charset="0"/>
              </a:rPr>
              <a:t>110-13 Tegninger</a:t>
            </a:r>
          </a:p>
          <a:p>
            <a:r>
              <a:rPr lang="nb-NO" dirty="0">
                <a:latin typeface="Calibri" panose="020F0502020204030204" pitchFamily="34" charset="0"/>
              </a:rPr>
              <a:t>110-14 Oppgave over materiell og utstyr</a:t>
            </a:r>
          </a:p>
          <a:p>
            <a:r>
              <a:rPr lang="nb-NO" dirty="0">
                <a:latin typeface="Calibri" panose="020F0502020204030204" pitchFamily="34" charset="0"/>
              </a:rPr>
              <a:t>110-27 Opprydding og fjerning av avfall</a:t>
            </a:r>
          </a:p>
          <a:p>
            <a:r>
              <a:rPr lang="nb-NO" dirty="0">
                <a:latin typeface="Calibri" panose="020F0502020204030204" pitchFamily="34" charset="0"/>
              </a:rPr>
              <a:t>120-10 Transporttillegg</a:t>
            </a:r>
          </a:p>
          <a:p>
            <a:r>
              <a:rPr lang="nb-NO" dirty="0">
                <a:latin typeface="Calibri" panose="020F0502020204030204" pitchFamily="34" charset="0"/>
              </a:rPr>
              <a:t>115-21 Konferanser av administrativ art</a:t>
            </a:r>
          </a:p>
        </p:txBody>
      </p:sp>
    </p:spTree>
    <p:extLst>
      <p:ext uri="{BB962C8B-B14F-4D97-AF65-F5344CB8AC3E}">
        <p14:creationId xmlns:p14="http://schemas.microsoft.com/office/powerpoint/2010/main" val="41667686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908698" y="365125"/>
            <a:ext cx="7785718" cy="1325563"/>
          </a:xfrm>
        </p:spPr>
        <p:txBody>
          <a:bodyPr>
            <a:normAutofit fontScale="90000"/>
          </a:bodyPr>
          <a:lstStyle/>
          <a:p>
            <a:r>
              <a:rPr lang="nb-NO" altLang="nb-NO" b="1" dirty="0">
                <a:solidFill>
                  <a:srgbClr val="FF3300"/>
                </a:solidFill>
                <a:ea typeface="Microsoft YaHei" panose="020B0503020204020204" pitchFamily="34" charset="-122"/>
              </a:rPr>
              <a:t>LOK </a:t>
            </a:r>
            <a:r>
              <a:rPr lang="nb-NO" altLang="nb-NO" dirty="0">
                <a:solidFill>
                  <a:srgbClr val="FF3300"/>
                </a:solidFill>
                <a:ea typeface="Microsoft YaHei" panose="020B0503020204020204" pitchFamily="34" charset="-122"/>
              </a:rPr>
              <a:t>§</a:t>
            </a:r>
            <a:r>
              <a:rPr lang="nb-NO" altLang="nb-NO" b="1" dirty="0">
                <a:solidFill>
                  <a:srgbClr val="FF3300"/>
                </a:solidFill>
                <a:ea typeface="Microsoft YaHei" panose="020B0503020204020204" pitchFamily="34" charset="-122"/>
              </a:rPr>
              <a:t> 4 Produktivitetslønnssystemer</a:t>
            </a:r>
            <a:br>
              <a:rPr lang="nb-NO" altLang="nb-NO" b="1" dirty="0">
                <a:solidFill>
                  <a:srgbClr val="FF3300"/>
                </a:solidFill>
                <a:ea typeface="Microsoft YaHei" panose="020B0503020204020204" pitchFamily="34" charset="-122"/>
              </a:rPr>
            </a:br>
            <a:endParaRPr lang="nb-NO" dirty="0"/>
          </a:p>
        </p:txBody>
      </p:sp>
      <p:sp>
        <p:nvSpPr>
          <p:cNvPr id="5" name="Plassholder for innhold 4"/>
          <p:cNvSpPr>
            <a:spLocks noGrp="1"/>
          </p:cNvSpPr>
          <p:nvPr>
            <p:ph idx="1"/>
          </p:nvPr>
        </p:nvSpPr>
        <p:spPr>
          <a:xfrm>
            <a:off x="1677880" y="1535837"/>
            <a:ext cx="7883370" cy="4099540"/>
          </a:xfrm>
        </p:spPr>
        <p:txBody>
          <a:bodyPr>
            <a:normAutofit/>
          </a:bodyPr>
          <a:lstStyle/>
          <a:p>
            <a:pPr marL="0" lvl="0" indent="0">
              <a:buNone/>
            </a:pPr>
            <a:r>
              <a:rPr lang="nb-NO" dirty="0">
                <a:latin typeface="Calibri" panose="020F0502020204030204" pitchFamily="34" charset="0"/>
              </a:rPr>
              <a:t>Alle oppgaver av </a:t>
            </a:r>
            <a:r>
              <a:rPr lang="nb-NO" dirty="0">
                <a:solidFill>
                  <a:srgbClr val="FF0000"/>
                </a:solidFill>
                <a:latin typeface="Calibri" panose="020F0502020204030204" pitchFamily="34" charset="0"/>
              </a:rPr>
              <a:t>administrativ art, tilrettelegging, arbeid med tegninger og </a:t>
            </a:r>
            <a:r>
              <a:rPr lang="nb-NO" dirty="0" err="1">
                <a:solidFill>
                  <a:srgbClr val="FF0000"/>
                </a:solidFill>
                <a:latin typeface="Calibri" panose="020F0502020204030204" pitchFamily="34" charset="0"/>
              </a:rPr>
              <a:t>materiellister</a:t>
            </a:r>
            <a:r>
              <a:rPr lang="nb-NO" dirty="0">
                <a:solidFill>
                  <a:srgbClr val="FF0000"/>
                </a:solidFill>
                <a:latin typeface="Calibri" panose="020F0502020204030204" pitchFamily="34" charset="0"/>
              </a:rPr>
              <a:t> samt opprydding av eget avfall og transport av materiell, er innkalkulert i akkordprisene innenfor arbeidsplassen </a:t>
            </a:r>
            <a:r>
              <a:rPr lang="nb-NO" dirty="0">
                <a:latin typeface="Calibri" panose="020F0502020204030204" pitchFamily="34" charset="0"/>
              </a:rPr>
              <a:t>(anleggsområdet og bedriften). </a:t>
            </a:r>
          </a:p>
          <a:p>
            <a:pPr marL="0" lvl="0" indent="0">
              <a:buNone/>
            </a:pPr>
            <a:r>
              <a:rPr lang="nb-NO" dirty="0">
                <a:latin typeface="Calibri" panose="020F0502020204030204" pitchFamily="34" charset="0"/>
              </a:rPr>
              <a:t>Oppgaver som foregår utenfor arbeidsplassen skal det avtales betaling for. Det vises for øvrig til partenes felles kommentarer til akkordtariffen.</a:t>
            </a:r>
          </a:p>
        </p:txBody>
      </p:sp>
    </p:spTree>
    <p:extLst>
      <p:ext uri="{BB962C8B-B14F-4D97-AF65-F5344CB8AC3E}">
        <p14:creationId xmlns:p14="http://schemas.microsoft.com/office/powerpoint/2010/main" val="24312207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961964" y="365125"/>
            <a:ext cx="7998781" cy="1241733"/>
          </a:xfrm>
        </p:spPr>
        <p:txBody>
          <a:bodyPr>
            <a:normAutofit fontScale="90000"/>
          </a:bodyPr>
          <a:lstStyle/>
          <a:p>
            <a:r>
              <a:rPr lang="nb-NO" altLang="nb-NO" b="1" dirty="0">
                <a:solidFill>
                  <a:srgbClr val="FF3300"/>
                </a:solidFill>
                <a:ea typeface="Microsoft YaHei" panose="020B0503020204020204" pitchFamily="34" charset="-122"/>
              </a:rPr>
              <a:t>LOK </a:t>
            </a:r>
            <a:r>
              <a:rPr lang="nb-NO" altLang="nb-NO" dirty="0">
                <a:solidFill>
                  <a:srgbClr val="FF3300"/>
                </a:solidFill>
                <a:ea typeface="Microsoft YaHei" panose="020B0503020204020204" pitchFamily="34" charset="-122"/>
              </a:rPr>
              <a:t>§</a:t>
            </a:r>
            <a:r>
              <a:rPr lang="nb-NO" altLang="nb-NO" b="1" dirty="0">
                <a:solidFill>
                  <a:srgbClr val="FF3300"/>
                </a:solidFill>
                <a:ea typeface="Microsoft YaHei" panose="020B0503020204020204" pitchFamily="34" charset="-122"/>
              </a:rPr>
              <a:t> 4 Produktivitetslønnssystemer</a:t>
            </a:r>
            <a:br>
              <a:rPr lang="nb-NO" altLang="nb-NO" b="1" dirty="0">
                <a:solidFill>
                  <a:srgbClr val="FF3300"/>
                </a:solidFill>
                <a:ea typeface="Microsoft YaHei" panose="020B0503020204020204" pitchFamily="34" charset="-122"/>
              </a:rPr>
            </a:br>
            <a:endParaRPr lang="nb-NO" dirty="0"/>
          </a:p>
        </p:txBody>
      </p:sp>
      <p:sp>
        <p:nvSpPr>
          <p:cNvPr id="5" name="Plassholder for innhold 4"/>
          <p:cNvSpPr>
            <a:spLocks noGrp="1"/>
          </p:cNvSpPr>
          <p:nvPr>
            <p:ph idx="1"/>
          </p:nvPr>
        </p:nvSpPr>
        <p:spPr>
          <a:xfrm>
            <a:off x="1544715" y="1606858"/>
            <a:ext cx="8735627" cy="4305670"/>
          </a:xfrm>
        </p:spPr>
        <p:txBody>
          <a:bodyPr>
            <a:normAutofit lnSpcReduction="10000"/>
          </a:bodyPr>
          <a:lstStyle/>
          <a:p>
            <a:pPr marL="0" lvl="0" indent="0">
              <a:buNone/>
            </a:pPr>
            <a:r>
              <a:rPr lang="nb-NO" dirty="0">
                <a:latin typeface="Calibri" panose="020F0502020204030204" pitchFamily="34" charset="0"/>
              </a:rPr>
              <a:t>Før arbeidet påbegynnes </a:t>
            </a:r>
            <a:r>
              <a:rPr lang="nb-NO" dirty="0">
                <a:solidFill>
                  <a:srgbClr val="FF0000"/>
                </a:solidFill>
                <a:latin typeface="Calibri" panose="020F0502020204030204" pitchFamily="34" charset="0"/>
              </a:rPr>
              <a:t>plikter bedriften å sørge for planlegging av arbeidet og under arbeidets gang påhviler det arbeidsgiveren i samråd med akkordtakeren </a:t>
            </a:r>
            <a:r>
              <a:rPr lang="nb-NO" dirty="0">
                <a:latin typeface="Calibri" panose="020F0502020204030204" pitchFamily="34" charset="0"/>
              </a:rPr>
              <a:t>å organisere byggeplassen slik at arbeidet kan utføres rasjonelt. Arbeidsgiver skal sørge for at montasjeunderlag i form av tegninger og skjemaer samt oppgave over materiell og utstyr med typebetegnelse,  tilstilles akkordtaker. </a:t>
            </a:r>
            <a:r>
              <a:rPr lang="nb-NO" dirty="0">
                <a:solidFill>
                  <a:srgbClr val="FF0000"/>
                </a:solidFill>
                <a:latin typeface="Calibri" panose="020F0502020204030204" pitchFamily="34" charset="0"/>
              </a:rPr>
              <a:t>Bedriftens oppgaver i henhold til denne bestemmelsen er ikke innkalkulert i prisene. </a:t>
            </a:r>
            <a:r>
              <a:rPr lang="nb-NO" dirty="0">
                <a:latin typeface="Calibri" panose="020F0502020204030204" pitchFamily="34" charset="0"/>
              </a:rPr>
              <a:t>Dersom bedriften pålegger akkordlaget arbeidsoppgaver som er bedriftens oppgaver iht. denne bestemmelsen, skal det avtales betaling for dette.</a:t>
            </a:r>
          </a:p>
        </p:txBody>
      </p:sp>
    </p:spTree>
    <p:extLst>
      <p:ext uri="{BB962C8B-B14F-4D97-AF65-F5344CB8AC3E}">
        <p14:creationId xmlns:p14="http://schemas.microsoft.com/office/powerpoint/2010/main" val="24605578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819921" y="365125"/>
            <a:ext cx="7847861" cy="1325563"/>
          </a:xfrm>
        </p:spPr>
        <p:txBody>
          <a:bodyPr>
            <a:normAutofit fontScale="90000"/>
          </a:bodyPr>
          <a:lstStyle/>
          <a:p>
            <a:r>
              <a:rPr lang="nb-NO" altLang="nb-NO" b="1" dirty="0">
                <a:solidFill>
                  <a:srgbClr val="FF3300"/>
                </a:solidFill>
                <a:ea typeface="Microsoft YaHei" panose="020B0503020204020204" pitchFamily="34" charset="-122"/>
              </a:rPr>
              <a:t>LOK </a:t>
            </a:r>
            <a:r>
              <a:rPr lang="nb-NO" altLang="nb-NO" dirty="0">
                <a:solidFill>
                  <a:srgbClr val="FF3300"/>
                </a:solidFill>
                <a:ea typeface="Microsoft YaHei" panose="020B0503020204020204" pitchFamily="34" charset="-122"/>
              </a:rPr>
              <a:t>§</a:t>
            </a:r>
            <a:r>
              <a:rPr lang="nb-NO" altLang="nb-NO" b="1" dirty="0">
                <a:solidFill>
                  <a:srgbClr val="FF3300"/>
                </a:solidFill>
                <a:ea typeface="Microsoft YaHei" panose="020B0503020204020204" pitchFamily="34" charset="-122"/>
              </a:rPr>
              <a:t> 4 Produktivitetslønnssystemer</a:t>
            </a:r>
            <a:br>
              <a:rPr lang="nb-NO" altLang="nb-NO" b="1" dirty="0">
                <a:solidFill>
                  <a:srgbClr val="FF3300"/>
                </a:solidFill>
                <a:ea typeface="Microsoft YaHei" panose="020B0503020204020204" pitchFamily="34" charset="-122"/>
              </a:rPr>
            </a:br>
            <a:endParaRPr lang="nb-NO" dirty="0"/>
          </a:p>
        </p:txBody>
      </p:sp>
      <p:sp>
        <p:nvSpPr>
          <p:cNvPr id="5" name="Plassholder for innhold 4"/>
          <p:cNvSpPr>
            <a:spLocks noGrp="1"/>
          </p:cNvSpPr>
          <p:nvPr>
            <p:ph idx="1"/>
          </p:nvPr>
        </p:nvSpPr>
        <p:spPr>
          <a:xfrm>
            <a:off x="1571348" y="1825625"/>
            <a:ext cx="6427246" cy="3208014"/>
          </a:xfrm>
        </p:spPr>
        <p:txBody>
          <a:bodyPr>
            <a:normAutofit/>
          </a:bodyPr>
          <a:lstStyle/>
          <a:p>
            <a:pPr marL="0" lvl="0" indent="0">
              <a:buNone/>
            </a:pPr>
            <a:r>
              <a:rPr lang="nb-NO" dirty="0">
                <a:latin typeface="Calibri" panose="020F0502020204030204" pitchFamily="34" charset="0"/>
              </a:rPr>
              <a:t>3. I listeakkorden kan inngå følgende:</a:t>
            </a:r>
          </a:p>
          <a:p>
            <a:pPr marL="0" lvl="0" indent="0">
              <a:buNone/>
            </a:pPr>
            <a:r>
              <a:rPr lang="nb-NO" dirty="0">
                <a:latin typeface="Calibri" panose="020F0502020204030204" pitchFamily="34" charset="0"/>
              </a:rPr>
              <a:t>Akkord ifølge liste</a:t>
            </a:r>
          </a:p>
          <a:p>
            <a:pPr marL="0" lvl="0" indent="0">
              <a:buNone/>
            </a:pPr>
            <a:r>
              <a:rPr lang="nb-NO" dirty="0">
                <a:latin typeface="Calibri" panose="020F0502020204030204" pitchFamily="34" charset="0"/>
              </a:rPr>
              <a:t>Dagtid</a:t>
            </a:r>
          </a:p>
          <a:p>
            <a:pPr marL="0" lvl="0" indent="0">
              <a:buNone/>
            </a:pPr>
            <a:r>
              <a:rPr lang="nb-NO" dirty="0">
                <a:latin typeface="Calibri" panose="020F0502020204030204" pitchFamily="34" charset="0"/>
              </a:rPr>
              <a:t>Akkord 05-/07-avtaler</a:t>
            </a:r>
          </a:p>
          <a:p>
            <a:pPr marL="0" lvl="0" indent="0">
              <a:buNone/>
            </a:pPr>
            <a:r>
              <a:rPr lang="nb-NO" dirty="0">
                <a:latin typeface="Calibri" panose="020F0502020204030204" pitchFamily="34" charset="0"/>
              </a:rPr>
              <a:t>Fastlønn i akkord</a:t>
            </a:r>
          </a:p>
        </p:txBody>
      </p:sp>
    </p:spTree>
    <p:extLst>
      <p:ext uri="{BB962C8B-B14F-4D97-AF65-F5344CB8AC3E}">
        <p14:creationId xmlns:p14="http://schemas.microsoft.com/office/powerpoint/2010/main" val="24097214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28800" y="-31299"/>
            <a:ext cx="8753384" cy="136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09" tIns="43554" rIns="87109" bIns="43554"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nSpc>
                <a:spcPct val="87000"/>
              </a:lnSpc>
              <a:buClr>
                <a:srgbClr val="FF3300"/>
              </a:buClr>
              <a:buFont typeface="Arial" panose="020B0604020202020204" pitchFamily="34" charset="0"/>
              <a:buNone/>
            </a:pPr>
            <a:r>
              <a:rPr lang="en-GB" altLang="nb-NO" sz="4400" b="1" dirty="0" err="1">
                <a:solidFill>
                  <a:srgbClr val="FF3300"/>
                </a:solidFill>
                <a:latin typeface="+mj-lt"/>
                <a:ea typeface="Open Sans" panose="020B0606030504020204" pitchFamily="34" charset="0"/>
                <a:cs typeface="Open Sans" panose="020B0606030504020204" pitchFamily="34" charset="0"/>
              </a:rPr>
              <a:t>Eksempler</a:t>
            </a:r>
            <a:r>
              <a:rPr lang="en-GB" altLang="nb-NO" sz="4400" b="1" dirty="0">
                <a:solidFill>
                  <a:srgbClr val="FF3300"/>
                </a:solidFill>
                <a:latin typeface="+mj-lt"/>
                <a:ea typeface="Open Sans" panose="020B0606030504020204" pitchFamily="34" charset="0"/>
                <a:cs typeface="Open Sans" panose="020B0606030504020204" pitchFamily="34" charset="0"/>
              </a:rPr>
              <a:t> </a:t>
            </a:r>
            <a:r>
              <a:rPr lang="en-GB" altLang="nb-NO" sz="4400" b="1" dirty="0" err="1">
                <a:solidFill>
                  <a:srgbClr val="FF3300"/>
                </a:solidFill>
                <a:latin typeface="+mj-lt"/>
                <a:ea typeface="Open Sans" panose="020B0606030504020204" pitchFamily="34" charset="0"/>
                <a:cs typeface="Open Sans" panose="020B0606030504020204" pitchFamily="34" charset="0"/>
              </a:rPr>
              <a:t>på</a:t>
            </a:r>
            <a:r>
              <a:rPr lang="en-GB" altLang="nb-NO" sz="4400" b="1" dirty="0">
                <a:solidFill>
                  <a:srgbClr val="FF3300"/>
                </a:solidFill>
                <a:latin typeface="+mj-lt"/>
                <a:ea typeface="Open Sans" panose="020B0606030504020204" pitchFamily="34" charset="0"/>
                <a:cs typeface="Open Sans" panose="020B0606030504020204" pitchFamily="34" charset="0"/>
              </a:rPr>
              <a:t> </a:t>
            </a:r>
            <a:r>
              <a:rPr lang="en-GB" altLang="nb-NO" sz="4400" b="1" dirty="0" err="1">
                <a:solidFill>
                  <a:srgbClr val="FF3300"/>
                </a:solidFill>
                <a:latin typeface="+mj-lt"/>
                <a:ea typeface="Open Sans" panose="020B0606030504020204" pitchFamily="34" charset="0"/>
                <a:cs typeface="Open Sans" panose="020B0606030504020204" pitchFamily="34" charset="0"/>
              </a:rPr>
              <a:t>fastlønn</a:t>
            </a:r>
            <a:r>
              <a:rPr lang="en-GB" altLang="nb-NO" sz="4400" b="1" dirty="0">
                <a:solidFill>
                  <a:srgbClr val="FF3300"/>
                </a:solidFill>
                <a:latin typeface="+mj-lt"/>
              </a:rPr>
              <a:t> </a:t>
            </a:r>
            <a:r>
              <a:rPr lang="en-GB" altLang="nb-NO" sz="4400" b="1" dirty="0" err="1">
                <a:solidFill>
                  <a:srgbClr val="FF3300"/>
                </a:solidFill>
                <a:latin typeface="+mj-lt"/>
              </a:rPr>
              <a:t>i</a:t>
            </a:r>
            <a:r>
              <a:rPr lang="en-GB" altLang="nb-NO" sz="4400" b="1" dirty="0">
                <a:solidFill>
                  <a:srgbClr val="FF3300"/>
                </a:solidFill>
                <a:latin typeface="+mj-lt"/>
              </a:rPr>
              <a:t> </a:t>
            </a:r>
            <a:r>
              <a:rPr lang="en-GB" altLang="nb-NO" sz="4400" b="1" dirty="0" err="1">
                <a:solidFill>
                  <a:srgbClr val="FF3300"/>
                </a:solidFill>
                <a:latin typeface="+mj-lt"/>
              </a:rPr>
              <a:t>akkord</a:t>
            </a:r>
            <a:r>
              <a:rPr lang="en-GB" altLang="nb-NO" sz="4400" b="1" dirty="0">
                <a:solidFill>
                  <a:srgbClr val="FF3300"/>
                </a:solidFill>
                <a:latin typeface="+mj-lt"/>
              </a:rPr>
              <a:t>: </a:t>
            </a:r>
          </a:p>
        </p:txBody>
      </p:sp>
      <p:sp>
        <p:nvSpPr>
          <p:cNvPr id="26627" name="Text Box 3"/>
          <p:cNvSpPr txBox="1">
            <a:spLocks noChangeArrowheads="1"/>
          </p:cNvSpPr>
          <p:nvPr/>
        </p:nvSpPr>
        <p:spPr bwMode="auto">
          <a:xfrm>
            <a:off x="1686757" y="1176632"/>
            <a:ext cx="8043169" cy="412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09" tIns="43554" rIns="87109" bIns="43554"/>
          <a:lstStyle>
            <a:lvl1pPr marL="325438" indent="-325438">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GB" sz="2800" dirty="0" err="1">
                <a:solidFill>
                  <a:prstClr val="black"/>
                </a:solidFill>
                <a:latin typeface="Calibri" panose="020F0502020204030204"/>
              </a:rPr>
              <a:t>Reisetid</a:t>
            </a:r>
            <a:r>
              <a:rPr lang="en-GB" sz="2800" dirty="0">
                <a:solidFill>
                  <a:prstClr val="black"/>
                </a:solidFill>
                <a:latin typeface="Calibri" panose="020F0502020204030204"/>
              </a:rPr>
              <a:t> </a:t>
            </a:r>
            <a:r>
              <a:rPr lang="en-GB" sz="2800" dirty="0" err="1">
                <a:solidFill>
                  <a:prstClr val="black"/>
                </a:solidFill>
                <a:latin typeface="Calibri" panose="020F0502020204030204"/>
              </a:rPr>
              <a:t>iht</a:t>
            </a:r>
            <a:r>
              <a:rPr lang="en-GB" sz="2800" dirty="0">
                <a:solidFill>
                  <a:prstClr val="black"/>
                </a:solidFill>
                <a:latin typeface="Calibri" panose="020F0502020204030204"/>
              </a:rPr>
              <a:t>. LOK §3 H pkt. 3</a:t>
            </a:r>
            <a:endParaRPr lang="nb-NO" sz="2800" dirty="0">
              <a:solidFill>
                <a:prstClr val="black"/>
              </a:solidFill>
              <a:latin typeface="Calibri" panose="020F0502020204030204"/>
            </a:endParaRPr>
          </a:p>
          <a:p>
            <a:pPr marL="342900" indent="-342900">
              <a:buFont typeface="Arial" panose="020B0604020202020204" pitchFamily="34" charset="0"/>
              <a:buChar char="•"/>
            </a:pPr>
            <a:r>
              <a:rPr lang="nb-NO" sz="2800" dirty="0">
                <a:solidFill>
                  <a:prstClr val="black"/>
                </a:solidFill>
                <a:latin typeface="Calibri" panose="020F0502020204030204"/>
              </a:rPr>
              <a:t>Reparasjoner av skader forvoldt av andre yrkesgrupper.</a:t>
            </a:r>
          </a:p>
          <a:p>
            <a:pPr marL="342900" indent="-342900">
              <a:buFont typeface="Arial" panose="020B0604020202020204" pitchFamily="34" charset="0"/>
              <a:buChar char="•"/>
            </a:pPr>
            <a:r>
              <a:rPr lang="nb-NO" sz="2800" dirty="0">
                <a:solidFill>
                  <a:prstClr val="black"/>
                </a:solidFill>
                <a:latin typeface="Calibri" panose="020F0502020204030204"/>
              </a:rPr>
              <a:t>Feilsøking utover bestemmelsen 110.40 i akkordtariffen. </a:t>
            </a:r>
          </a:p>
          <a:p>
            <a:pPr marL="342900" indent="-342900">
              <a:buFont typeface="Arial" panose="020B0604020202020204" pitchFamily="34" charset="0"/>
              <a:buChar char="•"/>
            </a:pPr>
            <a:r>
              <a:rPr lang="nb-NO" sz="2800" dirty="0">
                <a:solidFill>
                  <a:prstClr val="black"/>
                </a:solidFill>
                <a:latin typeface="Calibri" panose="020F0502020204030204"/>
              </a:rPr>
              <a:t>Merarbeid ved innbrudd, tyveri mm. på anleggsstedet.</a:t>
            </a:r>
          </a:p>
          <a:p>
            <a:pPr marL="342900" indent="-342900">
              <a:buFont typeface="Arial" panose="020B0604020202020204" pitchFamily="34" charset="0"/>
              <a:buChar char="•"/>
            </a:pPr>
            <a:r>
              <a:rPr lang="nb-NO" sz="2800" dirty="0">
                <a:solidFill>
                  <a:prstClr val="black"/>
                </a:solidFill>
                <a:latin typeface="Calibri" panose="020F0502020204030204"/>
              </a:rPr>
              <a:t>Arbeid med provisoriske anlegg, utover eget behov.</a:t>
            </a:r>
          </a:p>
          <a:p>
            <a:pPr marL="0" indent="0"/>
            <a:r>
              <a:rPr lang="nb-NO" dirty="0">
                <a:solidFill>
                  <a:prstClr val="black"/>
                </a:solidFill>
                <a:latin typeface="Calibri" panose="020F0502020204030204"/>
              </a:rPr>
              <a:t> </a:t>
            </a:r>
          </a:p>
          <a:p>
            <a:pPr marL="0" indent="0">
              <a:lnSpc>
                <a:spcPct val="80000"/>
              </a:lnSpc>
              <a:spcBef>
                <a:spcPts val="750"/>
              </a:spcBef>
              <a:buClr>
                <a:srgbClr val="3333CC"/>
              </a:buClr>
            </a:pPr>
            <a:endParaRPr lang="en-GB" altLang="nb-NO" sz="2100" dirty="0">
              <a:solidFill>
                <a:prstClr val="black"/>
              </a:solidFill>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3781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2000"/>
                                        <p:tgtEl>
                                          <p:spTgt spid="26626"/>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2000" fill="hold"/>
                                        <p:tgtEl>
                                          <p:spTgt spid="26627"/>
                                        </p:tgtEl>
                                        <p:attrNameLst>
                                          <p:attrName>ppt_x</p:attrName>
                                        </p:attrNameLst>
                                      </p:cBhvr>
                                      <p:tavLst>
                                        <p:tav tm="100000">
                                          <p:val>
                                            <p:strVal val="#ppt_x"/>
                                          </p:val>
                                        </p:tav>
                                        <p:tav>
                                          <p:val>
                                            <p:strVal val="#ppt_x"/>
                                          </p:val>
                                        </p:tav>
                                      </p:tavLst>
                                    </p:anim>
                                    <p:anim calcmode="lin" valueType="num">
                                      <p:cBhvr>
                                        <p:cTn id="12" dur="2000" fill="hold"/>
                                        <p:tgtEl>
                                          <p:spTgt spid="2662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35331" y="-31299"/>
            <a:ext cx="9293181" cy="136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09" tIns="43554" rIns="87109" bIns="43554"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a:lnSpc>
                <a:spcPct val="87000"/>
              </a:lnSpc>
              <a:buClr>
                <a:srgbClr val="FF3300"/>
              </a:buClr>
              <a:buFont typeface="Arial" panose="020B0604020202020204" pitchFamily="34" charset="0"/>
              <a:buNone/>
            </a:pPr>
            <a:r>
              <a:rPr lang="en-GB" altLang="nb-NO" sz="4400" b="1" dirty="0" err="1">
                <a:solidFill>
                  <a:srgbClr val="FF3300"/>
                </a:solidFill>
                <a:latin typeface="+mj-lt"/>
                <a:ea typeface="Open Sans" panose="020B0606030504020204" pitchFamily="34" charset="0"/>
                <a:cs typeface="Open Sans" panose="020B0606030504020204" pitchFamily="34" charset="0"/>
              </a:rPr>
              <a:t>Eksempler</a:t>
            </a:r>
            <a:r>
              <a:rPr lang="en-GB" altLang="nb-NO" sz="4400" b="1" dirty="0">
                <a:solidFill>
                  <a:srgbClr val="FF3300"/>
                </a:solidFill>
                <a:latin typeface="+mj-lt"/>
                <a:ea typeface="Open Sans" panose="020B0606030504020204" pitchFamily="34" charset="0"/>
                <a:cs typeface="Open Sans" panose="020B0606030504020204" pitchFamily="34" charset="0"/>
              </a:rPr>
              <a:t> </a:t>
            </a:r>
            <a:r>
              <a:rPr lang="en-GB" altLang="nb-NO" sz="4400" b="1" dirty="0" err="1">
                <a:solidFill>
                  <a:srgbClr val="FF3300"/>
                </a:solidFill>
                <a:latin typeface="+mj-lt"/>
                <a:ea typeface="Open Sans" panose="020B0606030504020204" pitchFamily="34" charset="0"/>
                <a:cs typeface="Open Sans" panose="020B0606030504020204" pitchFamily="34" charset="0"/>
              </a:rPr>
              <a:t>på</a:t>
            </a:r>
            <a:r>
              <a:rPr lang="en-GB" altLang="nb-NO" sz="4400" b="1" dirty="0">
                <a:solidFill>
                  <a:srgbClr val="FF3300"/>
                </a:solidFill>
                <a:latin typeface="+mj-lt"/>
                <a:ea typeface="Open Sans" panose="020B0606030504020204" pitchFamily="34" charset="0"/>
                <a:cs typeface="Open Sans" panose="020B0606030504020204" pitchFamily="34" charset="0"/>
              </a:rPr>
              <a:t> </a:t>
            </a:r>
            <a:r>
              <a:rPr lang="en-GB" altLang="nb-NO" sz="4400" b="1" dirty="0" err="1">
                <a:solidFill>
                  <a:srgbClr val="FF3300"/>
                </a:solidFill>
                <a:latin typeface="+mj-lt"/>
                <a:ea typeface="Open Sans" panose="020B0606030504020204" pitchFamily="34" charset="0"/>
                <a:cs typeface="Open Sans" panose="020B0606030504020204" pitchFamily="34" charset="0"/>
              </a:rPr>
              <a:t>fastlønn</a:t>
            </a:r>
            <a:r>
              <a:rPr lang="en-GB" altLang="nb-NO" sz="4400" b="1" dirty="0">
                <a:solidFill>
                  <a:srgbClr val="FF3300"/>
                </a:solidFill>
                <a:latin typeface="+mj-lt"/>
              </a:rPr>
              <a:t> </a:t>
            </a:r>
            <a:r>
              <a:rPr lang="en-GB" altLang="nb-NO" sz="4400" b="1" dirty="0" err="1">
                <a:solidFill>
                  <a:srgbClr val="FF3300"/>
                </a:solidFill>
                <a:latin typeface="+mj-lt"/>
              </a:rPr>
              <a:t>i</a:t>
            </a:r>
            <a:r>
              <a:rPr lang="en-GB" altLang="nb-NO" sz="4400" b="1" dirty="0">
                <a:solidFill>
                  <a:srgbClr val="FF3300"/>
                </a:solidFill>
                <a:latin typeface="+mj-lt"/>
              </a:rPr>
              <a:t> </a:t>
            </a:r>
            <a:r>
              <a:rPr lang="en-GB" altLang="nb-NO" sz="4400" b="1" dirty="0" err="1">
                <a:solidFill>
                  <a:srgbClr val="FF3300"/>
                </a:solidFill>
                <a:latin typeface="+mj-lt"/>
              </a:rPr>
              <a:t>akkord</a:t>
            </a:r>
            <a:r>
              <a:rPr lang="en-GB" altLang="nb-NO" sz="4400" b="1" dirty="0">
                <a:solidFill>
                  <a:srgbClr val="FF3300"/>
                </a:solidFill>
                <a:latin typeface="+mj-lt"/>
              </a:rPr>
              <a:t>:</a:t>
            </a:r>
          </a:p>
        </p:txBody>
      </p:sp>
      <p:sp>
        <p:nvSpPr>
          <p:cNvPr id="26627" name="Text Box 3"/>
          <p:cNvSpPr txBox="1">
            <a:spLocks noChangeArrowheads="1"/>
          </p:cNvSpPr>
          <p:nvPr/>
        </p:nvSpPr>
        <p:spPr bwMode="auto">
          <a:xfrm>
            <a:off x="1855433" y="1176631"/>
            <a:ext cx="8842159" cy="46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09" tIns="43554" rIns="87109" bIns="43554"/>
          <a:lstStyle>
            <a:lvl1pPr marL="325438" indent="-325438">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MS PGothic" panose="020B0600070205080204" pitchFamily="34" charset="-128"/>
              </a:defRPr>
            </a:lvl9pPr>
          </a:lstStyle>
          <a:p>
            <a:pPr marL="0" indent="0">
              <a:lnSpc>
                <a:spcPct val="80000"/>
              </a:lnSpc>
              <a:spcBef>
                <a:spcPts val="750"/>
              </a:spcBef>
              <a:buClr>
                <a:srgbClr val="3333CC"/>
              </a:buClr>
            </a:pPr>
            <a:endParaRPr lang="en-GB" altLang="nb-NO" sz="2800" dirty="0">
              <a:solidFill>
                <a:prstClr val="black"/>
              </a:solidFill>
              <a:latin typeface="Calibri" panose="020F0502020204030204"/>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nb-NO" sz="2800" dirty="0">
                <a:solidFill>
                  <a:prstClr val="black"/>
                </a:solidFill>
                <a:latin typeface="Calibri" panose="020F0502020204030204"/>
              </a:rPr>
              <a:t>Graving av grøfter og lignende.</a:t>
            </a:r>
          </a:p>
          <a:p>
            <a:pPr marL="342900" indent="-342900">
              <a:buFont typeface="Arial" panose="020B0604020202020204" pitchFamily="34" charset="0"/>
              <a:buChar char="•"/>
            </a:pPr>
            <a:r>
              <a:rPr lang="nb-NO" sz="2800" dirty="0">
                <a:solidFill>
                  <a:prstClr val="black"/>
                </a:solidFill>
                <a:latin typeface="Calibri" panose="020F0502020204030204"/>
              </a:rPr>
              <a:t>Arbeid med stillaser og lifter etc.</a:t>
            </a:r>
          </a:p>
          <a:p>
            <a:pPr marL="342900" indent="-342900">
              <a:buFont typeface="Arial" panose="020B0604020202020204" pitchFamily="34" charset="0"/>
              <a:buChar char="•"/>
            </a:pPr>
            <a:r>
              <a:rPr lang="en-GB" sz="2800" dirty="0" err="1">
                <a:solidFill>
                  <a:prstClr val="black"/>
                </a:solidFill>
                <a:latin typeface="Calibri" panose="020F0502020204030204"/>
              </a:rPr>
              <a:t>Brannøvelser</a:t>
            </a:r>
            <a:r>
              <a:rPr lang="en-GB" sz="2800" dirty="0">
                <a:solidFill>
                  <a:prstClr val="black"/>
                </a:solidFill>
                <a:latin typeface="Calibri" panose="020F0502020204030204"/>
              </a:rPr>
              <a:t> </a:t>
            </a:r>
            <a:r>
              <a:rPr lang="en-GB" sz="2800" dirty="0" err="1">
                <a:solidFill>
                  <a:prstClr val="black"/>
                </a:solidFill>
                <a:latin typeface="Calibri" panose="020F0502020204030204"/>
              </a:rPr>
              <a:t>og</a:t>
            </a:r>
            <a:r>
              <a:rPr lang="en-GB" sz="2800" dirty="0">
                <a:solidFill>
                  <a:prstClr val="black"/>
                </a:solidFill>
                <a:latin typeface="Calibri" panose="020F0502020204030204"/>
              </a:rPr>
              <a:t> </a:t>
            </a:r>
            <a:r>
              <a:rPr lang="en-GB" sz="2800" dirty="0" err="1">
                <a:solidFill>
                  <a:prstClr val="black"/>
                </a:solidFill>
                <a:latin typeface="Calibri" panose="020F0502020204030204"/>
              </a:rPr>
              <a:t>utløst</a:t>
            </a:r>
            <a:r>
              <a:rPr lang="en-GB" sz="2800" dirty="0">
                <a:solidFill>
                  <a:prstClr val="black"/>
                </a:solidFill>
                <a:latin typeface="Calibri" panose="020F0502020204030204"/>
              </a:rPr>
              <a:t> </a:t>
            </a:r>
            <a:r>
              <a:rPr lang="en-GB" sz="2800" dirty="0" err="1">
                <a:solidFill>
                  <a:prstClr val="black"/>
                </a:solidFill>
                <a:latin typeface="Calibri" panose="020F0502020204030204"/>
              </a:rPr>
              <a:t>brannalarm</a:t>
            </a:r>
            <a:r>
              <a:rPr lang="en-GB" sz="2800" dirty="0">
                <a:solidFill>
                  <a:prstClr val="black"/>
                </a:solidFill>
                <a:latin typeface="Calibri" panose="020F0502020204030204"/>
              </a:rPr>
              <a:t>.</a:t>
            </a:r>
            <a:endParaRPr lang="nb-NO" sz="2800" dirty="0">
              <a:solidFill>
                <a:prstClr val="black"/>
              </a:solidFill>
              <a:latin typeface="Calibri" panose="020F0502020204030204"/>
            </a:endParaRPr>
          </a:p>
          <a:p>
            <a:pPr marL="342900" indent="-342900">
              <a:buFont typeface="Arial" panose="020B0604020202020204" pitchFamily="34" charset="0"/>
              <a:buChar char="•"/>
            </a:pPr>
            <a:r>
              <a:rPr lang="nb-NO" sz="2800" dirty="0">
                <a:solidFill>
                  <a:prstClr val="black"/>
                </a:solidFill>
                <a:latin typeface="Calibri" panose="020F0502020204030204"/>
              </a:rPr>
              <a:t>Utarbeidelse ved FDV-dokumentasjon som overleveres kunde er ikke en del av arbeidsoppgavene som er innkalkulert i akkordprisene, og lønnes som fastlønn i akkord.</a:t>
            </a:r>
            <a:r>
              <a:rPr lang="nb-NO" dirty="0">
                <a:solidFill>
                  <a:prstClr val="black"/>
                </a:solidFill>
              </a:rPr>
              <a:t> </a:t>
            </a:r>
          </a:p>
          <a:p>
            <a:pPr marL="342900" indent="-342900">
              <a:lnSpc>
                <a:spcPct val="80000"/>
              </a:lnSpc>
              <a:spcBef>
                <a:spcPts val="750"/>
              </a:spcBef>
              <a:buClr>
                <a:srgbClr val="3333CC"/>
              </a:buClr>
              <a:buFont typeface="Arial" panose="020B0604020202020204" pitchFamily="34" charset="0"/>
              <a:buChar char="•"/>
            </a:pPr>
            <a:endParaRPr lang="en-GB" altLang="nb-NO" sz="2100" dirty="0">
              <a:solidFill>
                <a:prstClr val="black"/>
              </a:solidFill>
              <a:latin typeface="Calibri" panose="020F0502020204030204"/>
              <a:ea typeface="Open Sans" panose="020B0606030504020204" pitchFamily="34" charset="0"/>
              <a:cs typeface="Open Sans" panose="020B0606030504020204" pitchFamily="34" charset="0"/>
            </a:endParaRPr>
          </a:p>
          <a:p>
            <a:pPr marL="0" indent="0">
              <a:lnSpc>
                <a:spcPct val="80000"/>
              </a:lnSpc>
              <a:spcBef>
                <a:spcPts val="750"/>
              </a:spcBef>
              <a:buClr>
                <a:srgbClr val="3333CC"/>
              </a:buClr>
            </a:pP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Lista</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er</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ikke</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uttømmende</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a:t>
            </a:r>
          </a:p>
          <a:p>
            <a:pPr marL="0" indent="0">
              <a:lnSpc>
                <a:spcPct val="80000"/>
              </a:lnSpc>
              <a:spcBef>
                <a:spcPts val="750"/>
              </a:spcBef>
              <a:buClr>
                <a:srgbClr val="3333CC"/>
              </a:buClr>
            </a:pP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Ovennevnte</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inngår</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i</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 </a:t>
            </a:r>
            <a:r>
              <a:rPr lang="en-GB" altLang="nb-NO" sz="2100" dirty="0" err="1">
                <a:solidFill>
                  <a:prstClr val="black"/>
                </a:solidFill>
                <a:latin typeface="Calibri" panose="020F0502020204030204"/>
                <a:ea typeface="Open Sans" panose="020B0606030504020204" pitchFamily="34" charset="0"/>
                <a:cs typeface="Open Sans" panose="020B0606030504020204" pitchFamily="34" charset="0"/>
              </a:rPr>
              <a:t>akkordfordelingen</a:t>
            </a:r>
            <a:r>
              <a:rPr lang="en-GB" altLang="nb-NO" sz="2100" dirty="0">
                <a:solidFill>
                  <a:prstClr val="black"/>
                </a:solidFill>
                <a:latin typeface="Calibri" panose="020F0502020204030204"/>
                <a:ea typeface="Open Sans" panose="020B0606030504020204" pitchFamily="34" charset="0"/>
                <a:cs typeface="Open Sans" panose="020B0606030504020204" pitchFamily="34" charset="0"/>
              </a:rPr>
              <a:t>.</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025" y="1253414"/>
            <a:ext cx="898408" cy="90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17104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2000"/>
                                        <p:tgtEl>
                                          <p:spTgt spid="26626"/>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2000" fill="hold"/>
                                        <p:tgtEl>
                                          <p:spTgt spid="26627"/>
                                        </p:tgtEl>
                                        <p:attrNameLst>
                                          <p:attrName>ppt_x</p:attrName>
                                        </p:attrNameLst>
                                      </p:cBhvr>
                                      <p:tavLst>
                                        <p:tav tm="100000">
                                          <p:val>
                                            <p:strVal val="#ppt_x"/>
                                          </p:val>
                                        </p:tav>
                                        <p:tav>
                                          <p:val>
                                            <p:strVal val="#ppt_x"/>
                                          </p:val>
                                        </p:tav>
                                      </p:tavLst>
                                    </p:anim>
                                    <p:anim calcmode="lin" valueType="num">
                                      <p:cBhvr>
                                        <p:cTn id="12" dur="2000" fill="hold"/>
                                        <p:tgtEl>
                                          <p:spTgt spid="26627"/>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accel="50000" decel="50000" fill="hold" nodeType="clickEffect">
                                  <p:stCondLst>
                                    <p:cond delay="0"/>
                                  </p:stCondLst>
                                  <p:childTnLst>
                                    <p:animMotion origin="layout" path="M -0.00538 0.05991 L -0.01319 0.58455">
                                      <p:cBhvr>
                                        <p:cTn id="16" dur="2000" fill="hold"/>
                                        <p:tgtEl>
                                          <p:spTgt spid="2662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57780" y="-31750"/>
            <a:ext cx="818791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Fastlønn</a:t>
            </a:r>
            <a:r>
              <a:rPr lang="en-GB" altLang="nb-NO" sz="4400" b="1" dirty="0">
                <a:solidFill>
                  <a:srgbClr val="FF3300"/>
                </a:solidFill>
                <a:latin typeface="+mj-lt"/>
              </a:rPr>
              <a:t> </a:t>
            </a:r>
            <a:r>
              <a:rPr lang="en-GB" altLang="nb-NO" sz="4400" b="1" dirty="0" err="1">
                <a:solidFill>
                  <a:srgbClr val="FF3300"/>
                </a:solidFill>
                <a:latin typeface="+mj-lt"/>
              </a:rPr>
              <a:t>i</a:t>
            </a:r>
            <a:r>
              <a:rPr lang="en-GB" altLang="nb-NO" sz="4400" b="1" dirty="0">
                <a:solidFill>
                  <a:srgbClr val="FF3300"/>
                </a:solidFill>
                <a:latin typeface="+mj-lt"/>
              </a:rPr>
              <a:t> </a:t>
            </a:r>
            <a:r>
              <a:rPr lang="en-GB" altLang="nb-NO" sz="4400" b="1" dirty="0" err="1">
                <a:solidFill>
                  <a:srgbClr val="FF3300"/>
                </a:solidFill>
                <a:latin typeface="+mj-lt"/>
              </a:rPr>
              <a:t>akkord</a:t>
            </a:r>
            <a:endParaRPr lang="en-GB" altLang="nb-NO" sz="4400" b="1" dirty="0">
              <a:solidFill>
                <a:srgbClr val="FF3300"/>
              </a:solidFill>
              <a:latin typeface="+mj-lt"/>
            </a:endParaRPr>
          </a:p>
        </p:txBody>
      </p:sp>
      <p:sp>
        <p:nvSpPr>
          <p:cNvPr id="26627" name="Text Box 3"/>
          <p:cNvSpPr txBox="1">
            <a:spLocks noChangeArrowheads="1"/>
          </p:cNvSpPr>
          <p:nvPr/>
        </p:nvSpPr>
        <p:spPr bwMode="auto">
          <a:xfrm>
            <a:off x="1624614" y="981076"/>
            <a:ext cx="9964204" cy="431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0" tIns="43560" rIns="87120" bIns="43560"/>
          <a:lstStyle>
            <a:lvl1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0000"/>
              </a:lnSpc>
              <a:spcBef>
                <a:spcPts val="750"/>
              </a:spcBef>
              <a:buClr>
                <a:srgbClr val="3333CC"/>
              </a:buClr>
              <a:buSzPct val="100000"/>
            </a:pPr>
            <a:r>
              <a:rPr lang="en-GB" altLang="nb-NO" sz="2800" b="1" dirty="0" err="1">
                <a:solidFill>
                  <a:schemeClr val="tx1"/>
                </a:solidFill>
                <a:latin typeface="Calibri" panose="020F0502020204030204" pitchFamily="34" charset="0"/>
              </a:rPr>
              <a:t>Eksempler</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på</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arbeidsoppgaver</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som</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kan</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være</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fastlønn</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i</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akkord</a:t>
            </a:r>
            <a:r>
              <a:rPr lang="en-GB" altLang="nb-NO" sz="2800" b="1" dirty="0">
                <a:solidFill>
                  <a:schemeClr val="tx1"/>
                </a:solidFill>
                <a:latin typeface="Calibri" panose="020F0502020204030204" pitchFamily="34" charset="0"/>
              </a:rPr>
              <a:t>:</a:t>
            </a:r>
          </a:p>
          <a:p>
            <a:pPr marL="457200" indent="-457200">
              <a:lnSpc>
                <a:spcPct val="80000"/>
              </a:lnSpc>
              <a:spcBef>
                <a:spcPts val="750"/>
              </a:spcBef>
              <a:buClr>
                <a:schemeClr val="tx1"/>
              </a:buClr>
              <a:buSzPct val="100000"/>
              <a:buFont typeface="Arial" panose="020B0604020202020204" pitchFamily="34" charset="0"/>
              <a:buChar char="•"/>
            </a:pPr>
            <a:endParaRPr lang="en-GB" altLang="nb-NO" sz="2100" dirty="0">
              <a:solidFill>
                <a:schemeClr val="tx1"/>
              </a:solidFill>
              <a:latin typeface="Arial" panose="020B0604020202020204" pitchFamily="34" charset="0"/>
            </a:endParaRPr>
          </a:p>
          <a:p>
            <a:pPr marL="457200" indent="-4572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Pålagt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fellesrydding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etter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avtale</a:t>
            </a:r>
            <a:r>
              <a:rPr lang="en-GB" altLang="nb-NO" sz="2800" dirty="0">
                <a:solidFill>
                  <a:schemeClr val="tx1"/>
                </a:solidFill>
                <a:latin typeface="Calibri" panose="020F0502020204030204" pitchFamily="34" charset="0"/>
              </a:rPr>
              <a:t>.</a:t>
            </a:r>
          </a:p>
          <a:p>
            <a:pPr marL="457200" indent="-4572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Merarbeid</a:t>
            </a:r>
            <a:r>
              <a:rPr lang="en-GB" altLang="nb-NO" sz="2800" dirty="0">
                <a:solidFill>
                  <a:schemeClr val="tx1"/>
                </a:solidFill>
                <a:latin typeface="Calibri" panose="020F0502020204030204" pitchFamily="34" charset="0"/>
              </a:rPr>
              <a:t> med rent </a:t>
            </a:r>
            <a:r>
              <a:rPr lang="en-GB" altLang="nb-NO" sz="2800" dirty="0" err="1">
                <a:solidFill>
                  <a:schemeClr val="tx1"/>
                </a:solidFill>
                <a:latin typeface="Calibri" panose="020F0502020204030204" pitchFamily="34" charset="0"/>
              </a:rPr>
              <a:t>bygg-konseptet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blå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sokker</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kjeledresser</a:t>
            </a:r>
            <a:r>
              <a:rPr lang="en-GB" altLang="nb-NO" sz="2800" dirty="0">
                <a:solidFill>
                  <a:schemeClr val="tx1"/>
                </a:solidFill>
                <a:latin typeface="Calibri" panose="020F0502020204030204" pitchFamily="34" charset="0"/>
              </a:rPr>
              <a:t>)</a:t>
            </a:r>
          </a:p>
          <a:p>
            <a:pPr marL="457200" indent="-4572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Tildekking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ferdig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montert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 og/</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fjerning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tildekking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branndetektorer</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lamper</a:t>
            </a:r>
            <a:r>
              <a:rPr lang="en-GB" altLang="nb-NO" sz="2800" dirty="0">
                <a:solidFill>
                  <a:schemeClr val="tx1"/>
                </a:solidFill>
                <a:latin typeface="Calibri" panose="020F0502020204030204" pitchFamily="34" charset="0"/>
              </a:rPr>
              <a:t>).</a:t>
            </a:r>
          </a:p>
          <a:p>
            <a:pPr marL="457200" indent="-4572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hvor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inventar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innsatt</a:t>
            </a:r>
            <a:r>
              <a:rPr lang="en-GB" altLang="nb-NO" sz="2800" dirty="0">
                <a:solidFill>
                  <a:schemeClr val="tx1"/>
                </a:solidFill>
                <a:latin typeface="Calibri" panose="020F0502020204030204" pitchFamily="34" charset="0"/>
              </a:rPr>
              <a:t> (145.35) og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tungt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stort</a:t>
            </a:r>
            <a:r>
              <a:rPr lang="en-GB" altLang="nb-NO" sz="2800" dirty="0">
                <a:solidFill>
                  <a:schemeClr val="tx1"/>
                </a:solidFill>
                <a:latin typeface="Calibri" panose="020F0502020204030204" pitchFamily="34" charset="0"/>
              </a:rPr>
              <a:t>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nødvendig</a:t>
            </a:r>
            <a:r>
              <a:rPr lang="en-GB" altLang="nb-NO" sz="2800" dirty="0">
                <a:solidFill>
                  <a:schemeClr val="tx1"/>
                </a:solidFill>
                <a:latin typeface="Calibri" panose="020F0502020204030204" pitchFamily="34" charset="0"/>
              </a:rPr>
              <a:t> med to </a:t>
            </a:r>
            <a:r>
              <a:rPr lang="en-GB" altLang="nb-NO" sz="2800" dirty="0" err="1">
                <a:solidFill>
                  <a:schemeClr val="tx1"/>
                </a:solidFill>
                <a:latin typeface="Calibri" panose="020F0502020204030204" pitchFamily="34" charset="0"/>
              </a:rPr>
              <a:t>personer</a:t>
            </a:r>
            <a:r>
              <a:rPr lang="en-GB" altLang="nb-NO" sz="2800" dirty="0">
                <a:solidFill>
                  <a:schemeClr val="tx1"/>
                </a:solidFill>
                <a:latin typeface="Calibri" panose="020F0502020204030204" pitchFamily="34" charset="0"/>
              </a:rPr>
              <a:t> for å </a:t>
            </a:r>
            <a:r>
              <a:rPr lang="en-GB" altLang="nb-NO" sz="2800" dirty="0" err="1">
                <a:solidFill>
                  <a:schemeClr val="tx1"/>
                </a:solidFill>
                <a:latin typeface="Calibri" panose="020F0502020204030204" pitchFamily="34" charset="0"/>
              </a:rPr>
              <a:t>flytte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godskrives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t>
            </a:r>
            <a:r>
              <a:rPr lang="en-GB" altLang="nb-NO" sz="2800" dirty="0">
                <a:solidFill>
                  <a:schemeClr val="tx1"/>
                </a:solidFill>
                <a:latin typeface="Calibri" panose="020F0502020204030204" pitchFamily="34" charset="0"/>
              </a:rPr>
              <a:t>.</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56" y="1091098"/>
            <a:ext cx="673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90906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2000"/>
                                        <p:tgtEl>
                                          <p:spTgt spid="26626"/>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2000" fill="hold"/>
                                        <p:tgtEl>
                                          <p:spTgt spid="26627"/>
                                        </p:tgtEl>
                                        <p:attrNameLst>
                                          <p:attrName>ppt_x</p:attrName>
                                        </p:attrNameLst>
                                      </p:cBhvr>
                                      <p:tavLst>
                                        <p:tav tm="100000">
                                          <p:val>
                                            <p:strVal val="#ppt_x"/>
                                          </p:val>
                                        </p:tav>
                                        <p:tav>
                                          <p:val>
                                            <p:strVal val="#ppt_x"/>
                                          </p:val>
                                        </p:tav>
                                      </p:tavLst>
                                    </p:anim>
                                    <p:anim calcmode="lin" valueType="num">
                                      <p:cBhvr>
                                        <p:cTn id="12" dur="2000" fill="hold"/>
                                        <p:tgtEl>
                                          <p:spTgt spid="26627"/>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accel="50000" decel="50000" fill="hold" nodeType="clickEffect">
                                  <p:stCondLst>
                                    <p:cond delay="0"/>
                                  </p:stCondLst>
                                  <p:childTnLst>
                                    <p:animMotion origin="layout" path="M -0.00538 0.05991 L -0.01319 0.58455">
                                      <p:cBhvr>
                                        <p:cTn id="16" dur="2000" fill="hold"/>
                                        <p:tgtEl>
                                          <p:spTgt spid="2662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46556" y="-147159"/>
            <a:ext cx="785056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Fastlønn</a:t>
            </a:r>
            <a:r>
              <a:rPr lang="en-GB" altLang="nb-NO" sz="4400" b="1" dirty="0">
                <a:solidFill>
                  <a:srgbClr val="FF3300"/>
                </a:solidFill>
                <a:latin typeface="+mj-lt"/>
              </a:rPr>
              <a:t> </a:t>
            </a:r>
            <a:r>
              <a:rPr lang="en-GB" altLang="nb-NO" sz="4400" b="1" dirty="0" err="1">
                <a:solidFill>
                  <a:srgbClr val="FF3300"/>
                </a:solidFill>
                <a:latin typeface="+mj-lt"/>
              </a:rPr>
              <a:t>i</a:t>
            </a:r>
            <a:r>
              <a:rPr lang="en-GB" altLang="nb-NO" sz="4400" b="1" dirty="0">
                <a:solidFill>
                  <a:srgbClr val="FF3300"/>
                </a:solidFill>
                <a:latin typeface="+mj-lt"/>
              </a:rPr>
              <a:t> </a:t>
            </a:r>
            <a:r>
              <a:rPr lang="en-GB" altLang="nb-NO" sz="4400" b="1" dirty="0" err="1">
                <a:solidFill>
                  <a:srgbClr val="FF3300"/>
                </a:solidFill>
                <a:latin typeface="+mj-lt"/>
              </a:rPr>
              <a:t>akkord</a:t>
            </a:r>
            <a:endParaRPr lang="en-GB" altLang="nb-NO" sz="4400" b="1" dirty="0">
              <a:solidFill>
                <a:srgbClr val="FF3300"/>
              </a:solidFill>
              <a:latin typeface="+mj-lt"/>
            </a:endParaRPr>
          </a:p>
        </p:txBody>
      </p:sp>
      <p:sp>
        <p:nvSpPr>
          <p:cNvPr id="26627" name="Text Box 3"/>
          <p:cNvSpPr txBox="1">
            <a:spLocks noChangeArrowheads="1"/>
          </p:cNvSpPr>
          <p:nvPr/>
        </p:nvSpPr>
        <p:spPr bwMode="auto">
          <a:xfrm>
            <a:off x="1766655" y="981076"/>
            <a:ext cx="9561252" cy="446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0" tIns="43560" rIns="87120" bIns="43560"/>
          <a:lstStyle>
            <a:lvl1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0000"/>
              </a:lnSpc>
              <a:spcBef>
                <a:spcPts val="750"/>
              </a:spcBef>
              <a:buClr>
                <a:schemeClr val="tx1"/>
              </a:buClr>
              <a:buSzPct val="100000"/>
            </a:pPr>
            <a:r>
              <a:rPr lang="en-GB" altLang="nb-NO" sz="2800" b="1" dirty="0" err="1">
                <a:solidFill>
                  <a:schemeClr val="tx1"/>
                </a:solidFill>
                <a:latin typeface="Calibri" panose="020F0502020204030204" pitchFamily="34" charset="0"/>
              </a:rPr>
              <a:t>Eksempler</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på</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arbeidsoppgaver</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som</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kan</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være</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fastlønn</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i</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akkord</a:t>
            </a:r>
            <a:r>
              <a:rPr lang="en-GB" altLang="nb-NO" sz="2800" b="1" dirty="0">
                <a:solidFill>
                  <a:schemeClr val="tx1"/>
                </a:solidFill>
                <a:latin typeface="Calibri" panose="020F0502020204030204" pitchFamily="34" charset="0"/>
              </a:rPr>
              <a:t>:</a:t>
            </a:r>
          </a:p>
          <a:p>
            <a:pPr marL="342900" indent="-342900">
              <a:lnSpc>
                <a:spcPct val="80000"/>
              </a:lnSpc>
              <a:spcBef>
                <a:spcPts val="750"/>
              </a:spcBef>
              <a:buClr>
                <a:schemeClr val="tx1"/>
              </a:buClr>
              <a:buSzPct val="100000"/>
              <a:buFont typeface="Arial" panose="020B0604020202020204" pitchFamily="34" charset="0"/>
              <a:buChar char="•"/>
            </a:pPr>
            <a:endParaRPr lang="en-GB" altLang="nb-NO" sz="2100" dirty="0">
              <a:solidFill>
                <a:schemeClr val="tx1"/>
              </a:solidFill>
              <a:latin typeface="Arial" panose="020B0604020202020204" pitchFamily="34" charset="0"/>
            </a:endParaRPr>
          </a:p>
          <a:p>
            <a:pPr marL="342900" indent="-3429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Feilsøking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jobb</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montert</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levert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andre</a:t>
            </a:r>
            <a:endParaRPr lang="en-GB" altLang="nb-NO" sz="2800" dirty="0">
              <a:solidFill>
                <a:schemeClr val="tx1"/>
              </a:solidFill>
              <a:latin typeface="Calibri" panose="020F0502020204030204" pitchFamily="34" charset="0"/>
            </a:endParaRPr>
          </a:p>
          <a:p>
            <a:pPr marL="342900" indent="-3429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Stopp</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pga</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strømbrudd</a:t>
            </a:r>
            <a:endParaRPr lang="en-GB" altLang="nb-NO" sz="2800" dirty="0">
              <a:solidFill>
                <a:schemeClr val="tx1"/>
              </a:solidFill>
              <a:latin typeface="Calibri" panose="020F0502020204030204" pitchFamily="34" charset="0"/>
            </a:endParaRPr>
          </a:p>
          <a:p>
            <a:pPr marL="342900" indent="-3429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Tillaging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skjøteledninger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reparasjon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verktøy</a:t>
            </a:r>
            <a:endParaRPr lang="en-GB" altLang="nb-NO" sz="2800" dirty="0">
              <a:solidFill>
                <a:schemeClr val="tx1"/>
              </a:solidFill>
              <a:latin typeface="Calibri" panose="020F0502020204030204" pitchFamily="34" charset="0"/>
            </a:endParaRPr>
          </a:p>
          <a:p>
            <a:pPr marL="342900" indent="-3429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Flytting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tilhørende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andre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faggrupper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hvis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står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veien</a:t>
            </a:r>
            <a:r>
              <a:rPr lang="en-GB" altLang="nb-NO" sz="2800" dirty="0">
                <a:solidFill>
                  <a:schemeClr val="tx1"/>
                </a:solidFill>
                <a:latin typeface="Calibri" panose="020F0502020204030204" pitchFamily="34" charset="0"/>
              </a:rPr>
              <a:t> for å </a:t>
            </a:r>
            <a:r>
              <a:rPr lang="en-GB" altLang="nb-NO" sz="2800" dirty="0" err="1">
                <a:solidFill>
                  <a:schemeClr val="tx1"/>
                </a:solidFill>
                <a:latin typeface="Calibri" panose="020F0502020204030204" pitchFamily="34" charset="0"/>
              </a:rPr>
              <a:t>få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utført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eget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a:t>
            </a:r>
          </a:p>
          <a:p>
            <a:pPr marL="342900" indent="-342900">
              <a:lnSpc>
                <a:spcPct val="8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Hvis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skrives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enn</a:t>
            </a:r>
            <a:r>
              <a:rPr lang="en-GB" altLang="nb-NO" sz="2800" dirty="0">
                <a:solidFill>
                  <a:schemeClr val="tx1"/>
                </a:solidFill>
                <a:latin typeface="Calibri" panose="020F0502020204030204" pitchFamily="34" charset="0"/>
              </a:rPr>
              <a:t> 1 </a:t>
            </a:r>
            <a:r>
              <a:rPr lang="en-GB" altLang="nb-NO" sz="2800" dirty="0" err="1">
                <a:solidFill>
                  <a:schemeClr val="tx1"/>
                </a:solidFill>
                <a:latin typeface="Calibri" panose="020F0502020204030204" pitchFamily="34" charset="0"/>
              </a:rPr>
              <a:t>timeliste</a:t>
            </a:r>
            <a:r>
              <a:rPr lang="en-GB" altLang="nb-NO" sz="2800" dirty="0">
                <a:solidFill>
                  <a:schemeClr val="tx1"/>
                </a:solidFill>
                <a:latin typeface="Calibri" panose="020F0502020204030204" pitchFamily="34" charset="0"/>
              </a:rPr>
              <a:t> per </a:t>
            </a:r>
            <a:r>
              <a:rPr lang="en-GB" altLang="nb-NO" sz="2800" dirty="0" err="1">
                <a:solidFill>
                  <a:schemeClr val="tx1"/>
                </a:solidFill>
                <a:latin typeface="Calibri" panose="020F0502020204030204" pitchFamily="34" charset="0"/>
              </a:rPr>
              <a:t>kunde</a:t>
            </a:r>
            <a:r>
              <a:rPr lang="en-GB" altLang="nb-NO" sz="2800" dirty="0">
                <a:solidFill>
                  <a:schemeClr val="tx1"/>
                </a:solidFill>
                <a:latin typeface="Calibri" panose="020F0502020204030204" pitchFamily="34" charset="0"/>
              </a:rPr>
              <a:t>, per </a:t>
            </a:r>
            <a:r>
              <a:rPr lang="en-GB" altLang="nb-NO" sz="2800" dirty="0" err="1">
                <a:solidFill>
                  <a:schemeClr val="tx1"/>
                </a:solidFill>
                <a:latin typeface="Calibri" panose="020F0502020204030204" pitchFamily="34" charset="0"/>
              </a:rPr>
              <a:t>lønnsperiode</a:t>
            </a:r>
            <a:r>
              <a:rPr lang="en-GB" altLang="nb-NO" sz="2800" dirty="0">
                <a:solidFill>
                  <a:schemeClr val="tx1"/>
                </a:solidFill>
                <a:latin typeface="Calibri" panose="020F0502020204030204" pitchFamily="34" charset="0"/>
              </a:rPr>
              <a:t>, per </a:t>
            </a:r>
            <a:r>
              <a:rPr lang="en-GB" altLang="nb-NO" sz="2800" dirty="0" err="1">
                <a:solidFill>
                  <a:schemeClr val="tx1"/>
                </a:solidFill>
                <a:latin typeface="Calibri" panose="020F0502020204030204" pitchFamily="34" charset="0"/>
              </a:rPr>
              <a:t>arbeidstaker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t>
            </a:r>
            <a:endParaRPr lang="en-GB" altLang="nb-NO" sz="2800" dirty="0">
              <a:solidFill>
                <a:schemeClr val="tx1"/>
              </a:solidFill>
              <a:latin typeface="Calibri" panose="020F0502020204030204" pitchFamily="34"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56" y="1091098"/>
            <a:ext cx="673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45296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2000"/>
                                        <p:tgtEl>
                                          <p:spTgt spid="26626"/>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2000" fill="hold"/>
                                        <p:tgtEl>
                                          <p:spTgt spid="26627"/>
                                        </p:tgtEl>
                                        <p:attrNameLst>
                                          <p:attrName>ppt_x</p:attrName>
                                        </p:attrNameLst>
                                      </p:cBhvr>
                                      <p:tavLst>
                                        <p:tav tm="100000">
                                          <p:val>
                                            <p:strVal val="#ppt_x"/>
                                          </p:val>
                                        </p:tav>
                                        <p:tav>
                                          <p:val>
                                            <p:strVal val="#ppt_x"/>
                                          </p:val>
                                        </p:tav>
                                      </p:tavLst>
                                    </p:anim>
                                    <p:anim calcmode="lin" valueType="num">
                                      <p:cBhvr>
                                        <p:cTn id="12" dur="2000" fill="hold"/>
                                        <p:tgtEl>
                                          <p:spTgt spid="26627"/>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accel="50000" decel="50000" fill="hold" nodeType="clickEffect">
                                  <p:stCondLst>
                                    <p:cond delay="0"/>
                                  </p:stCondLst>
                                  <p:childTnLst>
                                    <p:animMotion origin="layout" path="M -0.00538 0.05991 L -0.01319 0.58455">
                                      <p:cBhvr>
                                        <p:cTn id="16" dur="2000" fill="hold"/>
                                        <p:tgtEl>
                                          <p:spTgt spid="26628"/>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589102" y="317634"/>
            <a:ext cx="7297445" cy="3560975"/>
          </a:xfrm>
          <a:prstGeom prst="rect">
            <a:avLst/>
          </a:prstGeom>
        </p:spPr>
        <p:txBody>
          <a:bodyPr wrap="square">
            <a:spAutoFit/>
          </a:bodyPr>
          <a:lstStyle/>
          <a:p>
            <a:pPr defTabSz="584200" hangingPunct="0">
              <a:lnSpc>
                <a:spcPct val="115000"/>
              </a:lnSpc>
              <a:spcAft>
                <a:spcPts val="1000"/>
              </a:spcAft>
            </a:pPr>
            <a:r>
              <a:rPr lang="nb-NO" sz="2800" i="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Light"/>
              </a:rPr>
              <a:t>«Avtale om utførelse av et bestemt arbeid for en bestemt sum. Det er i prinsippet uten betydning for betalingen hvor lang tid som brukes på utførelsen av arbeidet, men arbeiderne er ofte i akkord sikret en bestemt minimums timelønn. Det den enkelte arbeider eller akkordlaget tjener utover vanlig timelønn, kalles akkordoverskudd.»</a:t>
            </a:r>
            <a:endParaRPr lang="nb-NO" sz="2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Helvetica Light"/>
            </a:endParaRPr>
          </a:p>
        </p:txBody>
      </p:sp>
    </p:spTree>
    <p:extLst>
      <p:ext uri="{BB962C8B-B14F-4D97-AF65-F5344CB8AC3E}">
        <p14:creationId xmlns:p14="http://schemas.microsoft.com/office/powerpoint/2010/main" val="163594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873188" y="-31750"/>
            <a:ext cx="80725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Hva</a:t>
            </a:r>
            <a:r>
              <a:rPr lang="en-GB" altLang="nb-NO" sz="4400" b="1" dirty="0">
                <a:solidFill>
                  <a:srgbClr val="FF3300"/>
                </a:solidFill>
                <a:latin typeface="+mj-lt"/>
              </a:rPr>
              <a:t> </a:t>
            </a:r>
            <a:r>
              <a:rPr lang="en-GB" altLang="nb-NO" sz="4400" b="1" dirty="0" err="1">
                <a:solidFill>
                  <a:srgbClr val="FF3300"/>
                </a:solidFill>
                <a:latin typeface="+mj-lt"/>
              </a:rPr>
              <a:t>består</a:t>
            </a:r>
            <a:r>
              <a:rPr lang="en-GB" altLang="nb-NO" sz="4400" b="1" dirty="0">
                <a:solidFill>
                  <a:srgbClr val="FF3300"/>
                </a:solidFill>
                <a:latin typeface="+mj-lt"/>
              </a:rPr>
              <a:t> </a:t>
            </a:r>
            <a:r>
              <a:rPr lang="en-GB" altLang="nb-NO" sz="4400" b="1" dirty="0" err="1">
                <a:solidFill>
                  <a:srgbClr val="FF3300"/>
                </a:solidFill>
                <a:latin typeface="+mj-lt"/>
              </a:rPr>
              <a:t>en</a:t>
            </a:r>
            <a:r>
              <a:rPr lang="en-GB" altLang="nb-NO" sz="4400" b="1" dirty="0">
                <a:solidFill>
                  <a:srgbClr val="FF3300"/>
                </a:solidFill>
                <a:latin typeface="+mj-lt"/>
              </a:rPr>
              <a:t> </a:t>
            </a:r>
            <a:r>
              <a:rPr lang="en-GB" altLang="nb-NO" sz="4400" b="1" dirty="0" err="1">
                <a:solidFill>
                  <a:srgbClr val="FF3300"/>
                </a:solidFill>
                <a:latin typeface="+mj-lt"/>
              </a:rPr>
              <a:t>akkord</a:t>
            </a:r>
            <a:r>
              <a:rPr lang="en-GB" altLang="nb-NO" sz="4400" b="1" dirty="0">
                <a:solidFill>
                  <a:srgbClr val="FF3300"/>
                </a:solidFill>
                <a:latin typeface="+mj-lt"/>
              </a:rPr>
              <a:t> </a:t>
            </a:r>
            <a:r>
              <a:rPr lang="en-GB" altLang="nb-NO" sz="4400" b="1" dirty="0" err="1">
                <a:solidFill>
                  <a:srgbClr val="FF3300"/>
                </a:solidFill>
                <a:latin typeface="+mj-lt"/>
              </a:rPr>
              <a:t>av</a:t>
            </a:r>
            <a:r>
              <a:rPr lang="en-GB" altLang="nb-NO" sz="4400" b="1" dirty="0">
                <a:solidFill>
                  <a:srgbClr val="FF3300"/>
                </a:solidFill>
                <a:latin typeface="+mj-lt"/>
              </a:rPr>
              <a:t>?</a:t>
            </a:r>
          </a:p>
        </p:txBody>
      </p:sp>
      <p:sp>
        <p:nvSpPr>
          <p:cNvPr id="46083" name="Text Box 2"/>
          <p:cNvSpPr txBox="1">
            <a:spLocks noChangeArrowheads="1"/>
          </p:cNvSpPr>
          <p:nvPr/>
        </p:nvSpPr>
        <p:spPr bwMode="auto">
          <a:xfrm>
            <a:off x="1606858" y="1176339"/>
            <a:ext cx="8338830" cy="4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Akkordseddel</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Akkordberegning</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a:solidFill>
                  <a:schemeClr val="tx1"/>
                </a:solidFill>
                <a:latin typeface="Calibri" panose="020F0502020204030204" pitchFamily="34" charset="0"/>
              </a:rPr>
              <a:t>05-/07-avtaler</a:t>
            </a: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Multiplikator</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Reisetid</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Dagtid</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Administrativ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tid</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Eventuelt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jobbrekvisisjon</a:t>
            </a: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Akkordfordeling</a:t>
            </a:r>
            <a:endParaRPr lang="en-GB" altLang="nb-NO" sz="2800" dirty="0">
              <a:solidFill>
                <a:schemeClr val="tx1"/>
              </a:solidFill>
              <a:latin typeface="Calibri" panose="020F0502020204030204" pitchFamily="34" charset="0"/>
            </a:endParaRPr>
          </a:p>
          <a:p>
            <a:pPr>
              <a:lnSpc>
                <a:spcPct val="87000"/>
              </a:lnSpc>
              <a:spcBef>
                <a:spcPts val="750"/>
              </a:spcBef>
              <a:buClr>
                <a:srgbClr val="3333CC"/>
              </a:buClr>
              <a:buSzPct val="100000"/>
            </a:pPr>
            <a:endParaRPr lang="en-GB" altLang="nb-NO" sz="3000" dirty="0">
              <a:solidFill>
                <a:srgbClr val="3333CC"/>
              </a:solidFill>
              <a:latin typeface="Arial" panose="020B0604020202020204" pitchFamily="34" charset="0"/>
            </a:endParaRPr>
          </a:p>
        </p:txBody>
      </p:sp>
    </p:spTree>
    <p:extLst>
      <p:ext uri="{BB962C8B-B14F-4D97-AF65-F5344CB8AC3E}">
        <p14:creationId xmlns:p14="http://schemas.microsoft.com/office/powerpoint/2010/main" val="166646278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272683" y="242444"/>
            <a:ext cx="9073095" cy="1325563"/>
          </a:xfrm>
        </p:spPr>
        <p:txBody>
          <a:bodyPr/>
          <a:lstStyle/>
          <a:p>
            <a:r>
              <a:rPr lang="nb-NO" altLang="nb-NO" b="1" dirty="0">
                <a:solidFill>
                  <a:srgbClr val="FF3300"/>
                </a:solidFill>
                <a:ea typeface="Microsoft YaHei" panose="020B0503020204020204" pitchFamily="34" charset="-122"/>
              </a:rPr>
              <a:t>Akkordtariffen</a:t>
            </a:r>
            <a:endParaRPr lang="nb-NO" dirty="0"/>
          </a:p>
        </p:txBody>
      </p:sp>
      <p:pic>
        <p:nvPicPr>
          <p:cNvPr id="2" name="Bilde 1"/>
          <p:cNvPicPr>
            <a:picLocks noChangeAspect="1"/>
          </p:cNvPicPr>
          <p:nvPr/>
        </p:nvPicPr>
        <p:blipFill>
          <a:blip r:embed="rId3"/>
          <a:stretch>
            <a:fillRect/>
          </a:stretch>
        </p:blipFill>
        <p:spPr>
          <a:xfrm>
            <a:off x="3525194" y="1244546"/>
            <a:ext cx="3455113" cy="4570327"/>
          </a:xfrm>
          <a:prstGeom prst="rect">
            <a:avLst/>
          </a:prstGeom>
        </p:spPr>
      </p:pic>
    </p:spTree>
    <p:extLst>
      <p:ext uri="{BB962C8B-B14F-4D97-AF65-F5344CB8AC3E}">
        <p14:creationId xmlns:p14="http://schemas.microsoft.com/office/powerpoint/2010/main" val="825169958"/>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6352" y="365125"/>
            <a:ext cx="9347447" cy="1325563"/>
          </a:xfrm>
        </p:spPr>
        <p:txBody>
          <a:bodyPr/>
          <a:lstStyle/>
          <a:p>
            <a:r>
              <a:rPr lang="nb-NO" dirty="0"/>
              <a:t>Innhold</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77857565"/>
              </p:ext>
            </p:extLst>
          </p:nvPr>
        </p:nvGraphicFramePr>
        <p:xfrm>
          <a:off x="2200978" y="1503327"/>
          <a:ext cx="7742012" cy="4398648"/>
        </p:xfrm>
        <a:graphic>
          <a:graphicData uri="http://schemas.openxmlformats.org/drawingml/2006/table">
            <a:tbl>
              <a:tblPr firstRow="1" bandRow="1">
                <a:tableStyleId>{5940675A-B579-460E-94D1-54222C63F5DA}</a:tableStyleId>
              </a:tblPr>
              <a:tblGrid>
                <a:gridCol w="7742012">
                  <a:extLst>
                    <a:ext uri="{9D8B030D-6E8A-4147-A177-3AD203B41FA5}">
                      <a16:colId xmlns:a16="http://schemas.microsoft.com/office/drawing/2014/main" val="20000"/>
                    </a:ext>
                  </a:extLst>
                </a:gridCol>
              </a:tblGrid>
              <a:tr h="321469">
                <a:tc>
                  <a:txBody>
                    <a:bodyPr/>
                    <a:lstStyle/>
                    <a:p>
                      <a:pPr marL="0" indent="0" algn="l">
                        <a:buNone/>
                      </a:pPr>
                      <a:r>
                        <a:rPr lang="nb-NO" sz="1700" dirty="0">
                          <a:latin typeface="Calibri" panose="020F0502020204030204" pitchFamily="34" charset="0"/>
                        </a:rPr>
                        <a:t>1. Generelle bestemmelser                                                                          Side</a:t>
                      </a:r>
                      <a:r>
                        <a:rPr lang="nb-NO" sz="1700" baseline="0" dirty="0">
                          <a:latin typeface="Calibri" panose="020F0502020204030204" pitchFamily="34" charset="0"/>
                        </a:rPr>
                        <a:t> 1</a:t>
                      </a:r>
                    </a:p>
                  </a:txBody>
                  <a:tcPr marL="64294" marR="64294" marT="32147" marB="32147"/>
                </a:tc>
                <a:extLst>
                  <a:ext uri="{0D108BD9-81ED-4DB2-BD59-A6C34878D82A}">
                    <a16:rowId xmlns:a16="http://schemas.microsoft.com/office/drawing/2014/main" val="10000"/>
                  </a:ext>
                </a:extLst>
              </a:tr>
              <a:tr h="321469">
                <a:tc>
                  <a:txBody>
                    <a:bodyPr/>
                    <a:lstStyle/>
                    <a:p>
                      <a:pPr marL="0" indent="0" algn="l">
                        <a:buNone/>
                      </a:pPr>
                      <a:r>
                        <a:rPr lang="nb-NO" sz="1700" baseline="0" dirty="0">
                          <a:latin typeface="Calibri" panose="020F0502020204030204" pitchFamily="34" charset="0"/>
                        </a:rPr>
                        <a:t>2. </a:t>
                      </a:r>
                      <a:r>
                        <a:rPr lang="nb-NO" sz="1700" baseline="0" dirty="0" err="1">
                          <a:latin typeface="Calibri" panose="020F0502020204030204" pitchFamily="34" charset="0"/>
                        </a:rPr>
                        <a:t>Hulltak</a:t>
                      </a:r>
                      <a:r>
                        <a:rPr lang="nb-NO" sz="1700" baseline="0" dirty="0">
                          <a:latin typeface="Calibri" panose="020F0502020204030204" pitchFamily="34" charset="0"/>
                        </a:rPr>
                        <a:t> – sliss og utsparinger                                                                   Side 19</a:t>
                      </a:r>
                    </a:p>
                  </a:txBody>
                  <a:tcPr marL="64294" marR="64294" marT="32147" marB="32147"/>
                </a:tc>
                <a:extLst>
                  <a:ext uri="{0D108BD9-81ED-4DB2-BD59-A6C34878D82A}">
                    <a16:rowId xmlns:a16="http://schemas.microsoft.com/office/drawing/2014/main" val="10001"/>
                  </a:ext>
                </a:extLst>
              </a:tr>
              <a:tr h="321469">
                <a:tc>
                  <a:txBody>
                    <a:bodyPr/>
                    <a:lstStyle/>
                    <a:p>
                      <a:pPr marL="0" indent="0" algn="l">
                        <a:buNone/>
                      </a:pPr>
                      <a:r>
                        <a:rPr lang="nb-NO" sz="1700" baseline="0" dirty="0">
                          <a:latin typeface="Calibri" panose="020F0502020204030204" pitchFamily="34" charset="0"/>
                        </a:rPr>
                        <a:t>3. Sikringsarrangement – koblingsstykker – apparat og motoranlegg  Side 23</a:t>
                      </a:r>
                    </a:p>
                  </a:txBody>
                  <a:tcPr marL="64294" marR="64294" marT="32147" marB="32147"/>
                </a:tc>
                <a:extLst>
                  <a:ext uri="{0D108BD9-81ED-4DB2-BD59-A6C34878D82A}">
                    <a16:rowId xmlns:a16="http://schemas.microsoft.com/office/drawing/2014/main" val="10002"/>
                  </a:ext>
                </a:extLst>
              </a:tr>
              <a:tr h="321469">
                <a:tc>
                  <a:txBody>
                    <a:bodyPr/>
                    <a:lstStyle/>
                    <a:p>
                      <a:pPr marL="0" indent="0" algn="l">
                        <a:buNone/>
                      </a:pPr>
                      <a:r>
                        <a:rPr lang="nb-NO" sz="1700" baseline="0" dirty="0">
                          <a:latin typeface="Calibri" panose="020F0502020204030204" pitchFamily="34" charset="0"/>
                        </a:rPr>
                        <a:t>4. Skjult og åpent røranlegg                                                                         Side 33</a:t>
                      </a:r>
                    </a:p>
                  </a:txBody>
                  <a:tcPr marL="64294" marR="64294" marT="32147" marB="32147"/>
                </a:tc>
                <a:extLst>
                  <a:ext uri="{0D108BD9-81ED-4DB2-BD59-A6C34878D82A}">
                    <a16:rowId xmlns:a16="http://schemas.microsoft.com/office/drawing/2014/main" val="10003"/>
                  </a:ext>
                </a:extLst>
              </a:tr>
              <a:tr h="578644">
                <a:tc>
                  <a:txBody>
                    <a:bodyPr/>
                    <a:lstStyle/>
                    <a:p>
                      <a:pPr marL="0" indent="0" algn="l">
                        <a:buNone/>
                      </a:pPr>
                      <a:r>
                        <a:rPr lang="nb-NO" sz="1700" baseline="0" dirty="0">
                          <a:latin typeface="Calibri" panose="020F0502020204030204" pitchFamily="34" charset="0"/>
                        </a:rPr>
                        <a:t>5. Kabelmontasje. Oppsetting og kobling av bokser, brytere, </a:t>
                      </a:r>
                      <a:r>
                        <a:rPr lang="nb-NO" sz="1700" baseline="0" dirty="0" err="1">
                          <a:latin typeface="Calibri" panose="020F0502020204030204" pitchFamily="34" charset="0"/>
                        </a:rPr>
                        <a:t>lysdimmere</a:t>
                      </a:r>
                      <a:r>
                        <a:rPr lang="nb-NO" sz="1700" baseline="0" dirty="0">
                          <a:latin typeface="Calibri" panose="020F0502020204030204" pitchFamily="34" charset="0"/>
                        </a:rPr>
                        <a:t>                         og stikkontakter. Pluggbare koblingssystemer og flatkabel. Jording.     Side 39</a:t>
                      </a:r>
                    </a:p>
                  </a:txBody>
                  <a:tcPr marL="64294" marR="64294" marT="32147" marB="32147"/>
                </a:tc>
                <a:extLst>
                  <a:ext uri="{0D108BD9-81ED-4DB2-BD59-A6C34878D82A}">
                    <a16:rowId xmlns:a16="http://schemas.microsoft.com/office/drawing/2014/main" val="10004"/>
                  </a:ext>
                </a:extLst>
              </a:tr>
              <a:tr h="321469">
                <a:tc>
                  <a:txBody>
                    <a:bodyPr/>
                    <a:lstStyle/>
                    <a:p>
                      <a:pPr marL="0" indent="0" algn="l">
                        <a:buNone/>
                      </a:pPr>
                      <a:r>
                        <a:rPr lang="nb-NO" sz="1700" baseline="0" dirty="0">
                          <a:latin typeface="Calibri" panose="020F0502020204030204" pitchFamily="34" charset="0"/>
                        </a:rPr>
                        <a:t>6. Lys og varmeutstyr                                                                                     Side 47</a:t>
                      </a:r>
                    </a:p>
                  </a:txBody>
                  <a:tcPr marL="64294" marR="64294" marT="32147" marB="32147"/>
                </a:tc>
                <a:extLst>
                  <a:ext uri="{0D108BD9-81ED-4DB2-BD59-A6C34878D82A}">
                    <a16:rowId xmlns:a16="http://schemas.microsoft.com/office/drawing/2014/main" val="10005"/>
                  </a:ext>
                </a:extLst>
              </a:tr>
              <a:tr h="578644">
                <a:tc>
                  <a:txBody>
                    <a:bodyPr/>
                    <a:lstStyle/>
                    <a:p>
                      <a:pPr marL="0" indent="0" algn="l">
                        <a:buNone/>
                      </a:pPr>
                      <a:r>
                        <a:rPr lang="nb-NO" sz="1700" baseline="0" dirty="0">
                          <a:latin typeface="Calibri" panose="020F0502020204030204" pitchFamily="34" charset="0"/>
                        </a:rPr>
                        <a:t>7. Opplegg og </a:t>
                      </a:r>
                      <a:r>
                        <a:rPr lang="nb-NO" sz="1700" baseline="0" dirty="0" err="1">
                          <a:latin typeface="Calibri" panose="020F0502020204030204" pitchFamily="34" charset="0"/>
                        </a:rPr>
                        <a:t>sammenmontering</a:t>
                      </a:r>
                      <a:r>
                        <a:rPr lang="nb-NO" sz="1700" baseline="0" dirty="0">
                          <a:latin typeface="Calibri" panose="020F0502020204030204" pitchFamily="34" charset="0"/>
                        </a:rPr>
                        <a:t> av kabelbroer, kabelstiger og                       profilskinner av metall                                                                                   Side 55</a:t>
                      </a:r>
                    </a:p>
                  </a:txBody>
                  <a:tcPr marL="64294" marR="64294" marT="32147" marB="32147"/>
                </a:tc>
                <a:extLst>
                  <a:ext uri="{0D108BD9-81ED-4DB2-BD59-A6C34878D82A}">
                    <a16:rowId xmlns:a16="http://schemas.microsoft.com/office/drawing/2014/main" val="10006"/>
                  </a:ext>
                </a:extLst>
              </a:tr>
              <a:tr h="321469">
                <a:tc>
                  <a:txBody>
                    <a:bodyPr/>
                    <a:lstStyle/>
                    <a:p>
                      <a:pPr marL="0" indent="0" algn="l">
                        <a:buNone/>
                      </a:pPr>
                      <a:r>
                        <a:rPr lang="nb-NO" sz="1700" baseline="0" dirty="0">
                          <a:latin typeface="Calibri" panose="020F0502020204030204" pitchFamily="34" charset="0"/>
                        </a:rPr>
                        <a:t>8. Kanalsystemer og </a:t>
                      </a:r>
                      <a:r>
                        <a:rPr lang="nb-NO" sz="1700" baseline="0" dirty="0" err="1">
                          <a:latin typeface="Calibri" panose="020F0502020204030204" pitchFamily="34" charset="0"/>
                        </a:rPr>
                        <a:t>grenstaver</a:t>
                      </a:r>
                      <a:r>
                        <a:rPr lang="nb-NO" sz="1700" baseline="0" dirty="0">
                          <a:latin typeface="Calibri" panose="020F0502020204030204" pitchFamily="34" charset="0"/>
                        </a:rPr>
                        <a:t>                                                                    Side 59</a:t>
                      </a:r>
                    </a:p>
                  </a:txBody>
                  <a:tcPr marL="64294" marR="64294" marT="32147" marB="32147"/>
                </a:tc>
                <a:extLst>
                  <a:ext uri="{0D108BD9-81ED-4DB2-BD59-A6C34878D82A}">
                    <a16:rowId xmlns:a16="http://schemas.microsoft.com/office/drawing/2014/main" val="10007"/>
                  </a:ext>
                </a:extLst>
              </a:tr>
              <a:tr h="321469">
                <a:tc>
                  <a:txBody>
                    <a:bodyPr/>
                    <a:lstStyle/>
                    <a:p>
                      <a:pPr marL="0" indent="0" algn="l">
                        <a:buNone/>
                      </a:pPr>
                      <a:r>
                        <a:rPr lang="nb-NO" sz="1700" baseline="0" dirty="0">
                          <a:latin typeface="Calibri" panose="020F0502020204030204" pitchFamily="34" charset="0"/>
                        </a:rPr>
                        <a:t>9. Strømskinner i hovedfordelingsanlegg                                                    Side 63</a:t>
                      </a:r>
                    </a:p>
                  </a:txBody>
                  <a:tcPr marL="64294" marR="64294" marT="32147" marB="32147"/>
                </a:tc>
                <a:extLst>
                  <a:ext uri="{0D108BD9-81ED-4DB2-BD59-A6C34878D82A}">
                    <a16:rowId xmlns:a16="http://schemas.microsoft.com/office/drawing/2014/main" val="10008"/>
                  </a:ext>
                </a:extLst>
              </a:tr>
              <a:tr h="321469">
                <a:tc>
                  <a:txBody>
                    <a:bodyPr/>
                    <a:lstStyle/>
                    <a:p>
                      <a:pPr marL="0" indent="0" algn="l">
                        <a:buNone/>
                      </a:pPr>
                      <a:r>
                        <a:rPr lang="nb-NO" sz="1700" baseline="0" dirty="0">
                          <a:latin typeface="Calibri" panose="020F0502020204030204" pitchFamily="34" charset="0"/>
                        </a:rPr>
                        <a:t>10. Montering av </a:t>
                      </a:r>
                      <a:r>
                        <a:rPr lang="nb-NO" sz="1700" baseline="0" dirty="0" err="1">
                          <a:latin typeface="Calibri" panose="020F0502020204030204" pitchFamily="34" charset="0"/>
                        </a:rPr>
                        <a:t>svakstrømsutstyr</a:t>
                      </a:r>
                      <a:r>
                        <a:rPr lang="nb-NO" sz="1700" baseline="0" dirty="0">
                          <a:latin typeface="Calibri" panose="020F0502020204030204" pitchFamily="34" charset="0"/>
                        </a:rPr>
                        <a:t>                                                              Side 67</a:t>
                      </a:r>
                    </a:p>
                  </a:txBody>
                  <a:tcPr marL="64294" marR="64294" marT="32147" marB="32147"/>
                </a:tc>
                <a:extLst>
                  <a:ext uri="{0D108BD9-81ED-4DB2-BD59-A6C34878D82A}">
                    <a16:rowId xmlns:a16="http://schemas.microsoft.com/office/drawing/2014/main" val="10009"/>
                  </a:ext>
                </a:extLst>
              </a:tr>
              <a:tr h="321469">
                <a:tc>
                  <a:txBody>
                    <a:bodyPr/>
                    <a:lstStyle/>
                    <a:p>
                      <a:pPr marL="0" indent="0" algn="l">
                        <a:buNone/>
                      </a:pPr>
                      <a:r>
                        <a:rPr lang="nb-NO" sz="1700" baseline="0" dirty="0">
                          <a:latin typeface="Calibri" panose="020F0502020204030204" pitchFamily="34" charset="0"/>
                        </a:rPr>
                        <a:t>11. Telefonanlegg, calling, dataanlegg, telekommunikasjon, kontakter Side 73</a:t>
                      </a:r>
                    </a:p>
                  </a:txBody>
                  <a:tcPr marL="64294" marR="64294" marT="32147" marB="32147"/>
                </a:tc>
                <a:extLst>
                  <a:ext uri="{0D108BD9-81ED-4DB2-BD59-A6C34878D82A}">
                    <a16:rowId xmlns:a16="http://schemas.microsoft.com/office/drawing/2014/main" val="10010"/>
                  </a:ext>
                </a:extLst>
              </a:tr>
              <a:tr h="321469">
                <a:tc>
                  <a:txBody>
                    <a:bodyPr/>
                    <a:lstStyle/>
                    <a:p>
                      <a:pPr marL="0" indent="0" algn="l">
                        <a:buNone/>
                      </a:pPr>
                      <a:r>
                        <a:rPr lang="nb-NO" sz="1700" baseline="0" dirty="0">
                          <a:latin typeface="Calibri" panose="020F0502020204030204" pitchFamily="34" charset="0"/>
                        </a:rPr>
                        <a:t>12. Opplegg av </a:t>
                      </a:r>
                      <a:r>
                        <a:rPr lang="nb-NO" sz="1700" baseline="0" dirty="0" err="1">
                          <a:latin typeface="Calibri" panose="020F0502020204030204" pitchFamily="34" charset="0"/>
                        </a:rPr>
                        <a:t>svakstrømskabel</a:t>
                      </a:r>
                      <a:r>
                        <a:rPr lang="nb-NO" sz="1700" baseline="0" dirty="0">
                          <a:latin typeface="Calibri" panose="020F0502020204030204" pitchFamily="34" charset="0"/>
                        </a:rPr>
                        <a:t> og koblinger                                            Side 77 </a:t>
                      </a:r>
                    </a:p>
                  </a:txBody>
                  <a:tcPr marL="64294" marR="64294" marT="32147" marB="32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6037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lum bright="32000" contrast="-40000"/>
            <a:extLst>
              <a:ext uri="{28A0092B-C50C-407E-A947-70E740481C1C}">
                <a14:useLocalDpi xmlns:a14="http://schemas.microsoft.com/office/drawing/2010/main" val="0"/>
              </a:ext>
            </a:extLst>
          </a:blip>
          <a:srcRect/>
          <a:stretch>
            <a:fillRect/>
          </a:stretch>
        </p:blipFill>
        <p:spPr bwMode="auto">
          <a:xfrm>
            <a:off x="6842032" y="1458897"/>
            <a:ext cx="48768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8" name="Rectangle 2"/>
          <p:cNvSpPr>
            <a:spLocks noGrp="1" noChangeArrowheads="1"/>
          </p:cNvSpPr>
          <p:nvPr>
            <p:ph type="title"/>
          </p:nvPr>
        </p:nvSpPr>
        <p:spPr>
          <a:xfrm>
            <a:off x="609600" y="-31750"/>
            <a:ext cx="10972800" cy="1368425"/>
          </a:xfrm>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Forutsetning</a:t>
            </a:r>
            <a:r>
              <a:rPr lang="en-GB" altLang="nb-NO" dirty="0"/>
              <a:t>  for </a:t>
            </a:r>
            <a:r>
              <a:rPr lang="en-GB" altLang="nb-NO" dirty="0" err="1"/>
              <a:t>akkordtariffen</a:t>
            </a:r>
            <a:r>
              <a:rPr lang="en-GB" altLang="nb-NO" dirty="0"/>
              <a:t> </a:t>
            </a:r>
            <a:r>
              <a:rPr lang="en-GB" altLang="nb-NO" dirty="0" err="1"/>
              <a:t>finner</a:t>
            </a:r>
            <a:r>
              <a:rPr lang="en-GB" altLang="nb-NO" dirty="0"/>
              <a:t> du </a:t>
            </a:r>
            <a:r>
              <a:rPr lang="en-GB" altLang="nb-NO" dirty="0" err="1"/>
              <a:t>i</a:t>
            </a:r>
            <a:r>
              <a:rPr lang="en-GB" altLang="nb-NO" dirty="0"/>
              <a:t> del 1 </a:t>
            </a:r>
          </a:p>
        </p:txBody>
      </p:sp>
      <p:sp>
        <p:nvSpPr>
          <p:cNvPr id="19459" name="Rectangle 3"/>
          <p:cNvSpPr>
            <a:spLocks noGrp="1" noChangeArrowheads="1"/>
          </p:cNvSpPr>
          <p:nvPr>
            <p:ph type="body" idx="1"/>
          </p:nvPr>
        </p:nvSpPr>
        <p:spPr>
          <a:xfrm>
            <a:off x="1509203" y="1142207"/>
            <a:ext cx="5992427" cy="4548380"/>
          </a:xfrm>
        </p:spPr>
        <p:txBody>
          <a:bodyPr>
            <a:norm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Forenklet</a:t>
            </a:r>
            <a:r>
              <a:rPr lang="en-GB" altLang="nb-NO" dirty="0">
                <a:latin typeface="Calibri" panose="020F0502020204030204" pitchFamily="34" charset="0"/>
              </a:rPr>
              <a:t> del 1 </a:t>
            </a:r>
            <a:r>
              <a:rPr lang="en-GB" altLang="nb-NO" dirty="0" err="1">
                <a:latin typeface="Calibri" panose="020F0502020204030204" pitchFamily="34" charset="0"/>
              </a:rPr>
              <a:t>ved</a:t>
            </a:r>
            <a:r>
              <a:rPr lang="en-GB" altLang="nb-NO" dirty="0">
                <a:latin typeface="Calibri" panose="020F0502020204030204" pitchFamily="34" charset="0"/>
              </a:rPr>
              <a:t> å bake inn </a:t>
            </a:r>
            <a:r>
              <a:rPr lang="en-GB" altLang="nb-NO" dirty="0" err="1">
                <a:latin typeface="Calibri" panose="020F0502020204030204" pitchFamily="34" charset="0"/>
              </a:rPr>
              <a:t>mer</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prisene</a:t>
            </a:r>
            <a:r>
              <a:rPr lang="en-GB" altLang="nb-NO" dirty="0">
                <a:latin typeface="Calibri" panose="020F0502020204030204" pitchFamily="34" charset="0"/>
              </a:rPr>
              <a:t> og la </a:t>
            </a:r>
            <a:r>
              <a:rPr lang="en-GB" altLang="nb-NO" dirty="0" err="1">
                <a:latin typeface="Calibri" panose="020F0502020204030204" pitchFamily="34" charset="0"/>
              </a:rPr>
              <a:t>akkordlaget</a:t>
            </a:r>
            <a:r>
              <a:rPr lang="en-GB" altLang="nb-NO" dirty="0">
                <a:latin typeface="Calibri" panose="020F0502020204030204" pitchFamily="34" charset="0"/>
              </a:rPr>
              <a:t> </a:t>
            </a:r>
            <a:r>
              <a:rPr lang="en-GB" altLang="nb-NO" dirty="0" err="1">
                <a:latin typeface="Calibri" panose="020F0502020204030204" pitchFamily="34" charset="0"/>
              </a:rPr>
              <a:t>administrere</a:t>
            </a:r>
            <a:r>
              <a:rPr lang="en-GB" altLang="nb-NO" dirty="0">
                <a:latin typeface="Calibri" panose="020F0502020204030204" pitchFamily="34" charset="0"/>
              </a:rPr>
              <a:t> </a:t>
            </a:r>
            <a:r>
              <a:rPr lang="en-GB" altLang="nb-NO" dirty="0" err="1">
                <a:latin typeface="Calibri" panose="020F0502020204030204" pitchFamily="34" charset="0"/>
              </a:rPr>
              <a:t>jobben</a:t>
            </a:r>
            <a:r>
              <a:rPr lang="en-GB" altLang="nb-NO" dirty="0">
                <a:latin typeface="Calibri" panose="020F0502020204030204" pitchFamily="34" charset="0"/>
              </a:rPr>
              <a:t> </a:t>
            </a:r>
            <a:r>
              <a:rPr lang="en-GB" altLang="nb-NO" dirty="0" err="1">
                <a:latin typeface="Calibri" panose="020F0502020204030204" pitchFamily="34" charset="0"/>
              </a:rPr>
              <a:t>innenfor</a:t>
            </a:r>
            <a:r>
              <a:rPr lang="en-GB" altLang="nb-NO" dirty="0">
                <a:latin typeface="Calibri" panose="020F0502020204030204" pitchFamily="34" charset="0"/>
              </a:rPr>
              <a:t> </a:t>
            </a:r>
            <a:r>
              <a:rPr lang="en-GB" altLang="nb-NO" dirty="0" err="1">
                <a:latin typeface="Calibri" panose="020F0502020204030204" pitchFamily="34" charset="0"/>
              </a:rPr>
              <a:t>anleggsområdet</a:t>
            </a:r>
            <a:r>
              <a:rPr lang="en-GB" altLang="nb-NO" dirty="0">
                <a:latin typeface="Calibri" panose="020F0502020204030204" pitchFamily="34" charset="0"/>
              </a:rPr>
              <a:t>.	</a:t>
            </a:r>
          </a:p>
          <a:p>
            <a:pP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a:latin typeface="Calibri" panose="020F0502020204030204" pitchFamily="34" charset="0"/>
              </a:rPr>
              <a:t>MEN:</a:t>
            </a:r>
          </a:p>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Studer</a:t>
            </a:r>
            <a:r>
              <a:rPr lang="en-GB" altLang="nb-NO" dirty="0">
                <a:latin typeface="Calibri" panose="020F0502020204030204" pitchFamily="34" charset="0"/>
              </a:rPr>
              <a:t> </a:t>
            </a:r>
            <a:r>
              <a:rPr lang="en-GB" altLang="nb-NO" dirty="0" err="1">
                <a:latin typeface="Calibri" panose="020F0502020204030204" pitchFamily="34" charset="0"/>
              </a:rPr>
              <a:t>denne</a:t>
            </a:r>
            <a:r>
              <a:rPr lang="en-GB" altLang="nb-NO" dirty="0">
                <a:latin typeface="Calibri" panose="020F0502020204030204" pitchFamily="34" charset="0"/>
              </a:rPr>
              <a:t> </a:t>
            </a:r>
            <a:r>
              <a:rPr lang="en-GB" altLang="nb-NO" dirty="0" err="1">
                <a:latin typeface="Calibri" panose="020F0502020204030204" pitchFamily="34" charset="0"/>
              </a:rPr>
              <a:t>delen</a:t>
            </a:r>
            <a:r>
              <a:rPr lang="en-GB" altLang="nb-NO" dirty="0">
                <a:latin typeface="Calibri" panose="020F0502020204030204" pitchFamily="34" charset="0"/>
              </a:rPr>
              <a:t> </a:t>
            </a:r>
            <a:r>
              <a:rPr lang="en-GB" altLang="nb-NO" dirty="0" err="1">
                <a:latin typeface="Calibri" panose="020F0502020204030204" pitchFamily="34" charset="0"/>
              </a:rPr>
              <a:t>meget</a:t>
            </a:r>
            <a:r>
              <a:rPr lang="en-GB" altLang="nb-NO" dirty="0">
                <a:latin typeface="Calibri" panose="020F0502020204030204" pitchFamily="34" charset="0"/>
              </a:rPr>
              <a:t> </a:t>
            </a:r>
            <a:r>
              <a:rPr lang="en-GB" altLang="nb-NO" dirty="0" err="1">
                <a:latin typeface="Calibri" panose="020F0502020204030204" pitchFamily="34" charset="0"/>
              </a:rPr>
              <a:t>nøye</a:t>
            </a:r>
            <a:r>
              <a:rPr lang="en-GB" altLang="nb-NO" dirty="0">
                <a:latin typeface="Calibri" panose="020F0502020204030204" pitchFamily="34" charset="0"/>
              </a:rPr>
              <a:t>. </a:t>
            </a:r>
            <a:r>
              <a:rPr lang="en-GB" altLang="nb-NO" dirty="0" err="1">
                <a:latin typeface="Calibri" panose="020F0502020204030204" pitchFamily="34" charset="0"/>
              </a:rPr>
              <a:t>Resultatet</a:t>
            </a:r>
            <a:r>
              <a:rPr lang="en-GB" altLang="nb-NO" dirty="0">
                <a:latin typeface="Calibri" panose="020F0502020204030204" pitchFamily="34" charset="0"/>
              </a:rPr>
              <a:t> </a:t>
            </a:r>
            <a:r>
              <a:rPr lang="en-GB" altLang="nb-NO" dirty="0" err="1">
                <a:latin typeface="Calibri" panose="020F0502020204030204" pitchFamily="34" charset="0"/>
              </a:rPr>
              <a:t>kan</a:t>
            </a:r>
            <a:r>
              <a:rPr lang="en-GB" altLang="nb-NO" dirty="0">
                <a:latin typeface="Calibri" panose="020F0502020204030204" pitchFamily="34" charset="0"/>
              </a:rPr>
              <a:t> </a:t>
            </a:r>
            <a:r>
              <a:rPr lang="en-GB" altLang="nb-NO" dirty="0" err="1">
                <a:latin typeface="Calibri" panose="020F0502020204030204" pitchFamily="34" charset="0"/>
              </a:rPr>
              <a:t>bli</a:t>
            </a:r>
            <a:r>
              <a:rPr lang="en-GB" altLang="nb-NO" dirty="0">
                <a:latin typeface="Calibri" panose="020F0502020204030204" pitchFamily="34" charset="0"/>
              </a:rPr>
              <a:t> mange </a:t>
            </a:r>
            <a:r>
              <a:rPr lang="en-GB" altLang="nb-NO" dirty="0" err="1">
                <a:latin typeface="Calibri" panose="020F0502020204030204" pitchFamily="34" charset="0"/>
              </a:rPr>
              <a:t>ekstra</a:t>
            </a:r>
            <a:r>
              <a:rPr lang="en-GB" altLang="nb-NO" dirty="0">
                <a:latin typeface="Calibri" panose="020F0502020204030204" pitchFamily="34" charset="0"/>
              </a:rPr>
              <a:t> </a:t>
            </a:r>
            <a:r>
              <a:rPr lang="en-GB" altLang="nb-NO" dirty="0" err="1">
                <a:latin typeface="Calibri" panose="020F0502020204030204" pitchFamily="34" charset="0"/>
              </a:rPr>
              <a:t>tusen</a:t>
            </a:r>
            <a:r>
              <a:rPr lang="en-GB" altLang="nb-NO" dirty="0">
                <a:latin typeface="Calibri" panose="020F0502020204030204" pitchFamily="34" charset="0"/>
              </a:rPr>
              <a:t>-lapper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lønningsposen</a:t>
            </a:r>
            <a:r>
              <a:rPr lang="en-GB" altLang="nb-NO" dirty="0">
                <a:latin typeface="Calibri" panose="020F0502020204030204" pitchFamily="34" charset="0"/>
              </a:rPr>
              <a:t>.</a:t>
            </a:r>
          </a:p>
          <a:p>
            <a:pPr>
              <a:spcBef>
                <a:spcPts val="1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sz="3200" b="1" u="sng" dirty="0" err="1">
                <a:latin typeface="Calibri" panose="020F0502020204030204" pitchFamily="34" charset="0"/>
              </a:rPr>
              <a:t>Har</a:t>
            </a:r>
            <a:r>
              <a:rPr lang="en-GB" altLang="nb-NO" sz="3200" b="1" u="sng" dirty="0">
                <a:latin typeface="Calibri" panose="020F0502020204030204" pitchFamily="34" charset="0"/>
              </a:rPr>
              <a:t> du </a:t>
            </a:r>
            <a:r>
              <a:rPr lang="en-GB" altLang="nb-NO" sz="3200" b="1" u="sng" dirty="0" err="1">
                <a:latin typeface="Calibri" panose="020F0502020204030204" pitchFamily="34" charset="0"/>
              </a:rPr>
              <a:t>råd</a:t>
            </a:r>
            <a:r>
              <a:rPr lang="en-GB" altLang="nb-NO" sz="3200" b="1" u="sng" dirty="0">
                <a:latin typeface="Calibri" panose="020F0502020204030204" pitchFamily="34" charset="0"/>
              </a:rPr>
              <a:t> </a:t>
            </a:r>
            <a:r>
              <a:rPr lang="en-GB" altLang="nb-NO" sz="3200" b="1" u="sng" dirty="0" err="1">
                <a:latin typeface="Calibri" panose="020F0502020204030204" pitchFamily="34" charset="0"/>
              </a:rPr>
              <a:t>til</a:t>
            </a:r>
            <a:r>
              <a:rPr lang="en-GB" altLang="nb-NO" sz="3200" b="1" u="sng" dirty="0">
                <a:latin typeface="Calibri" panose="020F0502020204030204" pitchFamily="34" charset="0"/>
              </a:rPr>
              <a:t> å la </a:t>
            </a:r>
            <a:r>
              <a:rPr lang="en-GB" altLang="nb-NO" sz="3200" b="1" u="sng" dirty="0" err="1">
                <a:latin typeface="Calibri" panose="020F0502020204030204" pitchFamily="34" charset="0"/>
              </a:rPr>
              <a:t>være</a:t>
            </a:r>
            <a:r>
              <a:rPr lang="en-GB" altLang="nb-NO" sz="7200" b="1" dirty="0">
                <a:latin typeface="Calibri" panose="020F0502020204030204" pitchFamily="34" charset="0"/>
              </a:rPr>
              <a:t>?</a:t>
            </a:r>
          </a:p>
        </p:txBody>
      </p:sp>
    </p:spTree>
    <p:extLst>
      <p:ext uri="{BB962C8B-B14F-4D97-AF65-F5344CB8AC3E}">
        <p14:creationId xmlns:p14="http://schemas.microsoft.com/office/powerpoint/2010/main" val="273007431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ppt_x</p:attrName>
                                        </p:attrNameLst>
                                      </p:cBhvr>
                                      <p:tavLst>
                                        <p:tav>
                                          <p:val>
                                            <p:strVal val="#ppt_x"/>
                                          </p:val>
                                        </p:tav>
                                        <p:tav>
                                          <p:val>
                                            <p:strVal val="#ppt_x"/>
                                          </p:val>
                                        </p:tav>
                                      </p:tavLst>
                                    </p:anim>
                                    <p:anim calcmode="lin" valueType="num">
                                      <p:cBhvr>
                                        <p:cTn id="8" dur="500" fill="hold"/>
                                        <p:tgtEl>
                                          <p:spTgt spid="19458"/>
                                        </p:tgtEl>
                                        <p:attrNameLst>
                                          <p:attrName>ppt_y</p:attrName>
                                        </p:attrNameLst>
                                      </p:cBhvr>
                                      <p:tavLst>
                                        <p:tav>
                                          <p:val>
                                            <p:strVal val="0-#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9457"/>
                                        </p:tgtEl>
                                        <p:attrNameLst>
                                          <p:attrName>style.visibility</p:attrName>
                                        </p:attrNameLst>
                                      </p:cBhvr>
                                      <p:to>
                                        <p:strVal val="visible"/>
                                      </p:to>
                                    </p:set>
                                    <p:anim calcmode="lin" valueType="num">
                                      <p:cBhvr>
                                        <p:cTn id="12" dur="500" fill="hold"/>
                                        <p:tgtEl>
                                          <p:spTgt spid="19457"/>
                                        </p:tgtEl>
                                        <p:attrNameLst>
                                          <p:attrName>ppt_x</p:attrName>
                                        </p:attrNameLst>
                                      </p:cBhvr>
                                      <p:tavLst>
                                        <p:tav>
                                          <p:val>
                                            <p:strVal val="0-#ppt_w/2"/>
                                          </p:val>
                                        </p:tav>
                                        <p:tav>
                                          <p:val>
                                            <p:strVal val="#ppt_x"/>
                                          </p:val>
                                        </p:tav>
                                      </p:tavLst>
                                    </p:anim>
                                    <p:anim calcmode="lin" valueType="num">
                                      <p:cBhvr>
                                        <p:cTn id="13" dur="500" fill="hold"/>
                                        <p:tgtEl>
                                          <p:spTgt spid="19457"/>
                                        </p:tgtEl>
                                        <p:attrNameLst>
                                          <p:attrName>ppt_y</p:attrName>
                                        </p:attrNameLst>
                                      </p:cBhvr>
                                      <p:tavLst>
                                        <p:tav>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5" fill="hold"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randombar(vertical)">
                                      <p:cBhvr>
                                        <p:cTn id="18"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908699" y="-31750"/>
            <a:ext cx="8036989"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sz="3797" b="1" dirty="0"/>
              <a:t>105			</a:t>
            </a:r>
            <a:r>
              <a:rPr lang="en-GB" altLang="nb-NO" sz="3797" b="1" dirty="0" err="1"/>
              <a:t>Innledning</a:t>
            </a:r>
            <a:endParaRPr lang="en-GB" altLang="nb-NO" sz="3797" b="1" dirty="0"/>
          </a:p>
        </p:txBody>
      </p:sp>
      <p:sp>
        <p:nvSpPr>
          <p:cNvPr id="30723" name="Rectangle 2"/>
          <p:cNvSpPr>
            <a:spLocks noGrp="1" noChangeArrowheads="1"/>
          </p:cNvSpPr>
          <p:nvPr>
            <p:ph type="body" idx="1"/>
          </p:nvPr>
        </p:nvSpPr>
        <p:spPr>
          <a:xfrm>
            <a:off x="1118587" y="1204913"/>
            <a:ext cx="7643674" cy="4086934"/>
          </a:xfrm>
        </p:spPr>
        <p:txBody>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	</a:t>
            </a:r>
            <a:r>
              <a:rPr lang="en-GB" altLang="nb-NO" dirty="0">
                <a:latin typeface="Calibri" panose="020F0502020204030204" pitchFamily="34" charset="0"/>
              </a:rPr>
              <a:t>	10		</a:t>
            </a:r>
            <a:r>
              <a:rPr lang="en-GB" altLang="nb-NO" b="1" dirty="0">
                <a:latin typeface="Calibri" panose="020F0502020204030204" pitchFamily="34" charset="0"/>
              </a:rPr>
              <a:t>Listen </a:t>
            </a:r>
            <a:r>
              <a:rPr lang="en-GB" altLang="nb-NO" b="1" dirty="0" err="1">
                <a:latin typeface="Calibri" panose="020F0502020204030204" pitchFamily="34" charset="0"/>
              </a:rPr>
              <a:t>er</a:t>
            </a:r>
            <a:r>
              <a:rPr lang="en-GB" altLang="nb-NO" b="1" dirty="0">
                <a:latin typeface="Calibri" panose="020F0502020204030204" pitchFamily="34" charset="0"/>
              </a:rPr>
              <a:t> </a:t>
            </a:r>
            <a:r>
              <a:rPr lang="en-GB" altLang="nb-NO" b="1" dirty="0" err="1">
                <a:latin typeface="Calibri" panose="020F0502020204030204" pitchFamily="34" charset="0"/>
              </a:rPr>
              <a:t>inndelt</a:t>
            </a:r>
            <a:r>
              <a:rPr lang="en-GB" altLang="nb-NO" b="1" dirty="0">
                <a:latin typeface="Calibri" panose="020F0502020204030204" pitchFamily="34" charset="0"/>
              </a:rPr>
              <a:t> </a:t>
            </a:r>
            <a:r>
              <a:rPr lang="en-GB" altLang="nb-NO" b="1" dirty="0" err="1">
                <a:latin typeface="Calibri" panose="020F0502020204030204" pitchFamily="34" charset="0"/>
              </a:rPr>
              <a:t>i</a:t>
            </a:r>
            <a:r>
              <a:rPr lang="en-GB" altLang="nb-NO" b="1" dirty="0">
                <a:latin typeface="Calibri" panose="020F0502020204030204" pitchFamily="34" charset="0"/>
              </a:rPr>
              <a:t> 12 </a:t>
            </a:r>
            <a:r>
              <a:rPr lang="en-GB" altLang="nb-NO" b="1" dirty="0" err="1">
                <a:latin typeface="Calibri" panose="020F0502020204030204" pitchFamily="34" charset="0"/>
              </a:rPr>
              <a:t>deler</a:t>
            </a:r>
            <a:r>
              <a:rPr lang="en-GB" altLang="nb-NO" b="1" dirty="0">
                <a:latin typeface="Calibri" panose="020F0502020204030204" pitchFamily="34" charset="0"/>
              </a:rPr>
              <a:t>.</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b="1" dirty="0">
                <a:latin typeface="Calibri" panose="020F0502020204030204" pitchFamily="34" charset="0"/>
              </a:rPr>
              <a:t>				</a:t>
            </a:r>
            <a:r>
              <a:rPr lang="en-GB" altLang="nb-NO" dirty="0">
                <a:latin typeface="Calibri" panose="020F0502020204030204" pitchFamily="34" charset="0"/>
              </a:rPr>
              <a:t>Del 1 </a:t>
            </a:r>
            <a:r>
              <a:rPr lang="en-GB" altLang="nb-NO" dirty="0" err="1">
                <a:latin typeface="Calibri" panose="020F0502020204030204" pitchFamily="34" charset="0"/>
              </a:rPr>
              <a:t>Generelle</a:t>
            </a:r>
            <a:r>
              <a:rPr lang="en-GB" altLang="nb-NO" dirty="0">
                <a:latin typeface="Calibri" panose="020F0502020204030204" pitchFamily="34" charset="0"/>
              </a:rPr>
              <a:t> </a:t>
            </a:r>
            <a:r>
              <a:rPr lang="en-GB" altLang="nb-NO" dirty="0" err="1">
                <a:latin typeface="Calibri" panose="020F0502020204030204" pitchFamily="34" charset="0"/>
              </a:rPr>
              <a:t>bestemmelser</a:t>
            </a:r>
            <a:endParaRPr lang="en-GB" altLang="nb-NO"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b="1" dirty="0">
                <a:latin typeface="Calibri" panose="020F0502020204030204" pitchFamily="34" charset="0"/>
              </a:rPr>
              <a:t>				</a:t>
            </a:r>
            <a:r>
              <a:rPr lang="en-GB" altLang="nb-NO" dirty="0">
                <a:latin typeface="Calibri" panose="020F0502020204030204" pitchFamily="34" charset="0"/>
              </a:rPr>
              <a:t>Del 2 – 9 	</a:t>
            </a:r>
            <a:r>
              <a:rPr lang="en-GB" altLang="nb-NO" dirty="0" err="1">
                <a:latin typeface="Calibri" panose="020F0502020204030204" pitchFamily="34" charset="0"/>
              </a:rPr>
              <a:t>Sterkstrømlista</a:t>
            </a:r>
            <a:endParaRPr lang="en-GB" altLang="nb-NO"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				Del 10 – 12 	</a:t>
            </a:r>
            <a:r>
              <a:rPr lang="en-GB" altLang="nb-NO" dirty="0" err="1">
                <a:latin typeface="Calibri" panose="020F0502020204030204" pitchFamily="34" charset="0"/>
              </a:rPr>
              <a:t>Svakstrømlista</a:t>
            </a:r>
            <a:endParaRPr lang="en-GB" altLang="nb-NO" dirty="0">
              <a:latin typeface="Calibri" panose="020F0502020204030204" pitchFamily="34" charset="0"/>
            </a:endParaRPr>
          </a:p>
        </p:txBody>
      </p:sp>
    </p:spTree>
    <p:extLst>
      <p:ext uri="{BB962C8B-B14F-4D97-AF65-F5344CB8AC3E}">
        <p14:creationId xmlns:p14="http://schemas.microsoft.com/office/powerpoint/2010/main" val="481876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917577" y="-31750"/>
            <a:ext cx="8028111"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b="1" dirty="0"/>
              <a:t>105			</a:t>
            </a:r>
            <a:r>
              <a:rPr lang="en-GB" altLang="nb-NO" b="1" dirty="0" err="1"/>
              <a:t>Innledning</a:t>
            </a:r>
            <a:endParaRPr lang="en-GB" altLang="nb-NO" b="1" dirty="0"/>
          </a:p>
        </p:txBody>
      </p:sp>
      <p:sp>
        <p:nvSpPr>
          <p:cNvPr id="30723" name="Rectangle 2"/>
          <p:cNvSpPr>
            <a:spLocks noGrp="1" noChangeArrowheads="1"/>
          </p:cNvSpPr>
          <p:nvPr>
            <p:ph type="body" idx="1"/>
          </p:nvPr>
        </p:nvSpPr>
        <p:spPr>
          <a:xfrm>
            <a:off x="1917576" y="1204913"/>
            <a:ext cx="7244179" cy="4015157"/>
          </a:xfrm>
        </p:spPr>
        <p:txBody>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endParaRPr lang="en-GB" altLang="nb-NO"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	15		</a:t>
            </a:r>
            <a:r>
              <a:rPr lang="en-GB" altLang="nb-NO" b="1" dirty="0">
                <a:latin typeface="Calibri" panose="020F0502020204030204" pitchFamily="34" charset="0"/>
              </a:rPr>
              <a:t>Listens 12 </a:t>
            </a:r>
            <a:r>
              <a:rPr lang="en-GB" altLang="nb-NO" b="1" dirty="0" err="1">
                <a:latin typeface="Calibri" panose="020F0502020204030204" pitchFamily="34" charset="0"/>
              </a:rPr>
              <a:t>deler</a:t>
            </a:r>
            <a:r>
              <a:rPr lang="en-GB" altLang="nb-NO" b="1" dirty="0">
                <a:latin typeface="Calibri" panose="020F0502020204030204" pitchFamily="34" charset="0"/>
              </a:rPr>
              <a:t> </a:t>
            </a:r>
            <a:r>
              <a:rPr lang="en-GB" altLang="nb-NO" b="1" dirty="0" err="1">
                <a:latin typeface="Calibri" panose="020F0502020204030204" pitchFamily="34" charset="0"/>
              </a:rPr>
              <a:t>er</a:t>
            </a:r>
            <a:r>
              <a:rPr lang="en-GB" altLang="nb-NO" b="1" dirty="0">
                <a:latin typeface="Calibri" panose="020F0502020204030204" pitchFamily="34" charset="0"/>
              </a:rPr>
              <a:t> </a:t>
            </a:r>
            <a:r>
              <a:rPr lang="en-GB" altLang="nb-NO" b="1" dirty="0" err="1">
                <a:latin typeface="Calibri" panose="020F0502020204030204" pitchFamily="34" charset="0"/>
              </a:rPr>
              <a:t>inndelt</a:t>
            </a:r>
            <a:r>
              <a:rPr lang="en-GB" altLang="nb-NO" b="1" dirty="0">
                <a:latin typeface="Calibri" panose="020F0502020204030204" pitchFamily="34" charset="0"/>
              </a:rPr>
              <a:t> </a:t>
            </a:r>
            <a:r>
              <a:rPr lang="en-GB" altLang="nb-NO" b="1" dirty="0" err="1">
                <a:latin typeface="Calibri" panose="020F0502020204030204" pitchFamily="34" charset="0"/>
              </a:rPr>
              <a:t>i</a:t>
            </a:r>
            <a:r>
              <a:rPr lang="en-GB" altLang="nb-NO" b="1" dirty="0">
                <a:latin typeface="Calibri" panose="020F0502020204030204" pitchFamily="34" charset="0"/>
              </a:rPr>
              <a:t> </a:t>
            </a:r>
            <a:r>
              <a:rPr lang="en-GB" altLang="nb-NO" b="1" dirty="0" err="1">
                <a:latin typeface="Calibri" panose="020F0502020204030204" pitchFamily="34" charset="0"/>
              </a:rPr>
              <a:t>grupper</a:t>
            </a:r>
            <a:r>
              <a:rPr lang="en-GB" altLang="nb-NO" b="1" dirty="0">
                <a:latin typeface="Calibri" panose="020F0502020204030204" pitchFamily="34" charset="0"/>
              </a:rPr>
              <a:t>.</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Av </a:t>
            </a:r>
            <a:r>
              <a:rPr lang="en-GB" altLang="nb-NO" dirty="0" err="1">
                <a:latin typeface="Calibri" panose="020F0502020204030204" pitchFamily="34" charset="0"/>
              </a:rPr>
              <a:t>gruppens</a:t>
            </a:r>
            <a:r>
              <a:rPr lang="en-GB" altLang="nb-NO" dirty="0">
                <a:latin typeface="Calibri" panose="020F0502020204030204" pitchFamily="34" charset="0"/>
              </a:rPr>
              <a:t> </a:t>
            </a:r>
            <a:r>
              <a:rPr lang="en-GB" altLang="nb-NO" dirty="0" err="1">
                <a:latin typeface="Calibri" panose="020F0502020204030204" pitchFamily="34" charset="0"/>
              </a:rPr>
              <a:t>tekst</a:t>
            </a:r>
            <a:r>
              <a:rPr lang="en-GB" altLang="nb-NO" dirty="0">
                <a:latin typeface="Calibri" panose="020F0502020204030204" pitchFamily="34" charset="0"/>
              </a:rPr>
              <a:t> </a:t>
            </a:r>
            <a:r>
              <a:rPr lang="en-GB" altLang="nb-NO" dirty="0" err="1">
                <a:latin typeface="Calibri" panose="020F0502020204030204" pitchFamily="34" charset="0"/>
              </a:rPr>
              <a:t>framkommer</a:t>
            </a:r>
            <a:r>
              <a:rPr lang="en-GB" altLang="nb-NO" dirty="0">
                <a:latin typeface="Calibri" panose="020F0502020204030204" pitchFamily="34" charset="0"/>
              </a:rPr>
              <a:t> </a:t>
            </a:r>
            <a:r>
              <a:rPr lang="en-GB" altLang="nb-NO" dirty="0" err="1">
                <a:latin typeface="Calibri" panose="020F0502020204030204" pitchFamily="34" charset="0"/>
              </a:rPr>
              <a:t>hvilke</a:t>
            </a:r>
            <a:r>
              <a:rPr lang="en-GB" altLang="nb-NO" dirty="0">
                <a:latin typeface="Calibri" panose="020F0502020204030204" pitchFamily="34" charset="0"/>
              </a:rPr>
              <a:t> </a:t>
            </a:r>
            <a:r>
              <a:rPr lang="en-GB" altLang="nb-NO" dirty="0" err="1">
                <a:latin typeface="Calibri" panose="020F0502020204030204" pitchFamily="34" charset="0"/>
              </a:rPr>
              <a:t>arbeidsoperasjoner</a:t>
            </a:r>
            <a:r>
              <a:rPr lang="en-GB" altLang="nb-NO" dirty="0">
                <a:latin typeface="Calibri" panose="020F0502020204030204" pitchFamily="34" charset="0"/>
              </a:rPr>
              <a:t> </a:t>
            </a:r>
            <a:r>
              <a:rPr lang="en-GB" altLang="nb-NO" dirty="0" err="1">
                <a:latin typeface="Calibri" panose="020F0502020204030204" pitchFamily="34" charset="0"/>
              </a:rPr>
              <a:t>denne</a:t>
            </a:r>
            <a:r>
              <a:rPr lang="en-GB" altLang="nb-NO" dirty="0">
                <a:latin typeface="Calibri" panose="020F0502020204030204" pitchFamily="34" charset="0"/>
              </a:rPr>
              <a:t> </a:t>
            </a:r>
            <a:r>
              <a:rPr lang="en-GB" altLang="nb-NO" dirty="0" err="1">
                <a:latin typeface="Calibri" panose="020F0502020204030204" pitchFamily="34" charset="0"/>
              </a:rPr>
              <a:t>dekker</a:t>
            </a:r>
            <a:r>
              <a:rPr lang="en-GB" altLang="nb-NO" dirty="0">
                <a:latin typeface="Calibri" panose="020F0502020204030204" pitchFamily="34" charset="0"/>
              </a:rPr>
              <a:t>. </a:t>
            </a:r>
            <a:r>
              <a:rPr lang="en-GB" altLang="nb-NO" dirty="0" err="1">
                <a:latin typeface="Calibri" panose="020F0502020204030204" pitchFamily="34" charset="0"/>
              </a:rPr>
              <a:t>Hver</a:t>
            </a:r>
            <a:r>
              <a:rPr lang="en-GB" altLang="nb-NO" dirty="0">
                <a:latin typeface="Calibri" panose="020F0502020204030204" pitchFamily="34" charset="0"/>
              </a:rPr>
              <a:t> </a:t>
            </a:r>
            <a:r>
              <a:rPr lang="en-GB" altLang="nb-NO" dirty="0" err="1">
                <a:latin typeface="Calibri" panose="020F0502020204030204" pitchFamily="34" charset="0"/>
              </a:rPr>
              <a:t>gruppe</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inndelt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posisjoner</a:t>
            </a:r>
            <a:r>
              <a:rPr lang="en-GB" altLang="nb-NO" dirty="0">
                <a:latin typeface="Calibri" panose="020F0502020204030204" pitchFamily="34" charset="0"/>
              </a:rPr>
              <a:t> </a:t>
            </a:r>
            <a:r>
              <a:rPr lang="en-GB" altLang="nb-NO" dirty="0" err="1">
                <a:latin typeface="Calibri" panose="020F0502020204030204" pitchFamily="34" charset="0"/>
              </a:rPr>
              <a:t>hvor</a:t>
            </a:r>
            <a:r>
              <a:rPr lang="en-GB" altLang="nb-NO" dirty="0">
                <a:latin typeface="Calibri" panose="020F0502020204030204" pitchFamily="34" charset="0"/>
              </a:rPr>
              <a:t> de </a:t>
            </a:r>
            <a:r>
              <a:rPr lang="en-GB" altLang="nb-NO" dirty="0" err="1">
                <a:latin typeface="Calibri" panose="020F0502020204030204" pitchFamily="34" charset="0"/>
              </a:rPr>
              <a:t>enkelte</a:t>
            </a:r>
            <a:r>
              <a:rPr lang="en-GB" altLang="nb-NO" dirty="0">
                <a:latin typeface="Calibri" panose="020F0502020204030204" pitchFamily="34" charset="0"/>
              </a:rPr>
              <a:t> </a:t>
            </a:r>
            <a:r>
              <a:rPr lang="en-GB" altLang="nb-NO" dirty="0" err="1">
                <a:latin typeface="Calibri" panose="020F0502020204030204" pitchFamily="34" charset="0"/>
              </a:rPr>
              <a:t>arbeidsoperasjoner</a:t>
            </a:r>
            <a:r>
              <a:rPr lang="en-GB" altLang="nb-NO" dirty="0">
                <a:latin typeface="Calibri" panose="020F0502020204030204" pitchFamily="34" charset="0"/>
              </a:rPr>
              <a:t> </a:t>
            </a:r>
            <a:r>
              <a:rPr lang="en-GB" altLang="nb-NO" dirty="0" err="1">
                <a:latin typeface="Calibri" panose="020F0502020204030204" pitchFamily="34" charset="0"/>
              </a:rPr>
              <a:t>framkommer</a:t>
            </a:r>
            <a:r>
              <a:rPr lang="en-GB" altLang="nb-NO" dirty="0">
                <a:latin typeface="Calibri" panose="020F0502020204030204" pitchFamily="34" charset="0"/>
              </a:rPr>
              <a:t>. </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latin typeface="Calibri" panose="020F0502020204030204" pitchFamily="34" charset="0"/>
              </a:rPr>
              <a:t>Ut</a:t>
            </a:r>
            <a:r>
              <a:rPr lang="en-GB" altLang="nb-NO" dirty="0">
                <a:latin typeface="Calibri" panose="020F0502020204030204" pitchFamily="34" charset="0"/>
              </a:rPr>
              <a:t> </a:t>
            </a:r>
            <a:r>
              <a:rPr lang="en-GB" altLang="nb-NO" dirty="0" err="1">
                <a:latin typeface="Calibri" panose="020F0502020204030204" pitchFamily="34" charset="0"/>
              </a:rPr>
              <a:t>fra</a:t>
            </a:r>
            <a:r>
              <a:rPr lang="en-GB" altLang="nb-NO" dirty="0">
                <a:latin typeface="Calibri" panose="020F0502020204030204" pitchFamily="34" charset="0"/>
              </a:rPr>
              <a:t> </a:t>
            </a:r>
            <a:r>
              <a:rPr lang="en-GB" altLang="nb-NO" dirty="0" err="1">
                <a:latin typeface="Calibri" panose="020F0502020204030204" pitchFamily="34" charset="0"/>
              </a:rPr>
              <a:t>hver</a:t>
            </a:r>
            <a:r>
              <a:rPr lang="en-GB" altLang="nb-NO" dirty="0">
                <a:latin typeface="Calibri" panose="020F0502020204030204" pitchFamily="34" charset="0"/>
              </a:rPr>
              <a:t> </a:t>
            </a:r>
            <a:r>
              <a:rPr lang="en-GB" altLang="nb-NO" dirty="0" err="1">
                <a:latin typeface="Calibri" panose="020F0502020204030204" pitchFamily="34" charset="0"/>
              </a:rPr>
              <a:t>posisjon</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oppsatt</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a:t>
            </a:r>
            <a:r>
              <a:rPr lang="en-GB" altLang="nb-NO" dirty="0" err="1">
                <a:latin typeface="Calibri" panose="020F0502020204030204" pitchFamily="34" charset="0"/>
              </a:rPr>
              <a:t>kolonne</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angir</a:t>
            </a:r>
            <a:r>
              <a:rPr lang="en-GB" altLang="nb-NO" dirty="0">
                <a:latin typeface="Calibri" panose="020F0502020204030204" pitchFamily="34" charset="0"/>
              </a:rPr>
              <a:t> </a:t>
            </a:r>
            <a:r>
              <a:rPr lang="en-GB" altLang="nb-NO" dirty="0" err="1">
                <a:latin typeface="Calibri" panose="020F0502020204030204" pitchFamily="34" charset="0"/>
              </a:rPr>
              <a:t>posisjonens</a:t>
            </a:r>
            <a:r>
              <a:rPr lang="en-GB" altLang="nb-NO" dirty="0">
                <a:latin typeface="Calibri" panose="020F0502020204030204" pitchFamily="34" charset="0"/>
              </a:rPr>
              <a:t> </a:t>
            </a:r>
            <a:r>
              <a:rPr lang="en-GB" altLang="nb-NO" dirty="0" err="1">
                <a:latin typeface="Calibri" panose="020F0502020204030204" pitchFamily="34" charset="0"/>
              </a:rPr>
              <a:t>verdi</a:t>
            </a:r>
            <a:r>
              <a:rPr lang="en-GB" altLang="nb-NO" dirty="0">
                <a:latin typeface="Calibri" panose="020F0502020204030204" pitchFamily="34" charset="0"/>
              </a:rPr>
              <a:t>.</a:t>
            </a:r>
          </a:p>
        </p:txBody>
      </p:sp>
    </p:spTree>
    <p:extLst>
      <p:ext uri="{BB962C8B-B14F-4D97-AF65-F5344CB8AC3E}">
        <p14:creationId xmlns:p14="http://schemas.microsoft.com/office/powerpoint/2010/main" val="3783100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917577" y="-31750"/>
            <a:ext cx="8028111"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sz="3797" b="1" dirty="0"/>
              <a:t>EKSEMPEL:</a:t>
            </a:r>
          </a:p>
        </p:txBody>
      </p:sp>
      <p:sp>
        <p:nvSpPr>
          <p:cNvPr id="30723" name="Rectangle 2"/>
          <p:cNvSpPr>
            <a:spLocks noGrp="1" noChangeArrowheads="1"/>
          </p:cNvSpPr>
          <p:nvPr>
            <p:ph type="body" idx="1"/>
          </p:nvPr>
        </p:nvSpPr>
        <p:spPr>
          <a:xfrm>
            <a:off x="1748901" y="1204913"/>
            <a:ext cx="8523813" cy="3615662"/>
          </a:xfrm>
        </p:spPr>
        <p:txBody>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endParaRPr lang="en-GB" altLang="nb-NO" sz="1200" b="1" dirty="0"/>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endParaRPr lang="en-GB" altLang="nb-NO" sz="1200" b="1" dirty="0"/>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b="1" dirty="0" err="1">
                <a:latin typeface="Calibri" panose="020F0502020204030204" pitchFamily="34" charset="0"/>
              </a:rPr>
              <a:t>Gruppe</a:t>
            </a:r>
            <a:r>
              <a:rPr lang="en-GB" altLang="nb-NO" b="1" dirty="0">
                <a:latin typeface="Calibri" panose="020F0502020204030204" pitchFamily="34" charset="0"/>
              </a:rPr>
              <a:t>	</a:t>
            </a:r>
            <a:r>
              <a:rPr lang="en-GB" altLang="nb-NO" b="1" dirty="0" err="1">
                <a:latin typeface="Calibri" panose="020F0502020204030204" pitchFamily="34" charset="0"/>
              </a:rPr>
              <a:t>Pos</a:t>
            </a:r>
            <a:r>
              <a:rPr lang="en-GB" altLang="nb-NO" b="1" dirty="0">
                <a:latin typeface="Calibri" panose="020F0502020204030204" pitchFamily="34" charset="0"/>
              </a:rPr>
              <a:t>	</a:t>
            </a:r>
            <a:r>
              <a:rPr lang="en-GB" altLang="nb-NO" b="1" dirty="0" err="1">
                <a:latin typeface="Calibri" panose="020F0502020204030204" pitchFamily="34" charset="0"/>
              </a:rPr>
              <a:t>Tekst</a:t>
            </a:r>
            <a:r>
              <a:rPr lang="en-GB" altLang="nb-NO" b="1" dirty="0">
                <a:latin typeface="Calibri" panose="020F0502020204030204" pitchFamily="34" charset="0"/>
              </a:rPr>
              <a:t>								</a:t>
            </a:r>
            <a:r>
              <a:rPr lang="en-GB" altLang="nb-NO" b="1" dirty="0" err="1">
                <a:latin typeface="Calibri" panose="020F0502020204030204" pitchFamily="34" charset="0"/>
              </a:rPr>
              <a:t>Pris</a:t>
            </a:r>
            <a:endParaRPr lang="en-GB" altLang="nb-NO" b="1"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b="1" dirty="0">
                <a:latin typeface="Calibri" panose="020F0502020204030204" pitchFamily="34" charset="0"/>
              </a:rPr>
              <a:t>615		10		</a:t>
            </a:r>
            <a:r>
              <a:rPr lang="en-GB" altLang="nb-NO" b="1" dirty="0" err="1">
                <a:latin typeface="Calibri" panose="020F0502020204030204" pitchFamily="34" charset="0"/>
              </a:rPr>
              <a:t>Armatur</a:t>
            </a:r>
            <a:r>
              <a:rPr lang="en-GB" altLang="nb-NO" b="1" dirty="0">
                <a:latin typeface="Calibri" panose="020F0502020204030204" pitchFamily="34" charset="0"/>
              </a:rPr>
              <a:t> </a:t>
            </a:r>
            <a:r>
              <a:rPr lang="en-GB" altLang="nb-NO" b="1" dirty="0" err="1">
                <a:latin typeface="Calibri" panose="020F0502020204030204" pitchFamily="34" charset="0"/>
              </a:rPr>
              <a:t>t.o.m</a:t>
            </a:r>
            <a:r>
              <a:rPr lang="en-GB" altLang="nb-NO" b="1" dirty="0">
                <a:latin typeface="Calibri" panose="020F0502020204030204" pitchFamily="34" charset="0"/>
              </a:rPr>
              <a:t>. 2 </a:t>
            </a:r>
            <a:r>
              <a:rPr lang="en-GB" altLang="nb-NO" b="1" dirty="0" err="1">
                <a:latin typeface="Calibri" panose="020F0502020204030204" pitchFamily="34" charset="0"/>
              </a:rPr>
              <a:t>rør</a:t>
            </a:r>
            <a:r>
              <a:rPr lang="en-GB" altLang="nb-NO" b="1" dirty="0">
                <a:latin typeface="Calibri" panose="020F0502020204030204" pitchFamily="34" charset="0"/>
              </a:rPr>
              <a:t>			46,21		</a:t>
            </a:r>
            <a:endParaRPr lang="en-GB" altLang="nb-NO" dirty="0">
              <a:latin typeface="Calibri" panose="020F0502020204030204" pitchFamily="34" charset="0"/>
            </a:endParaRPr>
          </a:p>
        </p:txBody>
      </p:sp>
    </p:spTree>
    <p:extLst>
      <p:ext uri="{BB962C8B-B14F-4D97-AF65-F5344CB8AC3E}">
        <p14:creationId xmlns:p14="http://schemas.microsoft.com/office/powerpoint/2010/main" val="563784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908699" y="-31750"/>
            <a:ext cx="8036989"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b="1" dirty="0"/>
              <a:t>105			</a:t>
            </a:r>
            <a:r>
              <a:rPr lang="en-GB" altLang="nb-NO" b="1" dirty="0" err="1"/>
              <a:t>Innledning</a:t>
            </a:r>
            <a:endParaRPr lang="en-GB" altLang="nb-NO" b="1" dirty="0"/>
          </a:p>
        </p:txBody>
      </p:sp>
      <p:sp>
        <p:nvSpPr>
          <p:cNvPr id="30723" name="Rectangle 2"/>
          <p:cNvSpPr>
            <a:spLocks noGrp="1" noChangeArrowheads="1"/>
          </p:cNvSpPr>
          <p:nvPr>
            <p:ph type="body" idx="1"/>
          </p:nvPr>
        </p:nvSpPr>
        <p:spPr>
          <a:xfrm>
            <a:off x="1908698" y="1204913"/>
            <a:ext cx="7004483" cy="4503429"/>
          </a:xfrm>
        </p:spPr>
        <p:txBody>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		</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	</a:t>
            </a:r>
            <a:r>
              <a:rPr lang="en-GB" altLang="nb-NO" dirty="0">
                <a:latin typeface="Calibri" panose="020F0502020204030204" pitchFamily="34" charset="0"/>
              </a:rPr>
              <a:t>20		</a:t>
            </a:r>
            <a:r>
              <a:rPr lang="en-GB" altLang="nb-NO" b="1" dirty="0" err="1">
                <a:latin typeface="Calibri" panose="020F0502020204030204" pitchFamily="34" charset="0"/>
              </a:rPr>
              <a:t>Systemets</a:t>
            </a:r>
            <a:r>
              <a:rPr lang="en-GB" altLang="nb-NO" b="1" dirty="0">
                <a:latin typeface="Calibri" panose="020F0502020204030204" pitchFamily="34" charset="0"/>
              </a:rPr>
              <a:t> </a:t>
            </a:r>
            <a:r>
              <a:rPr lang="en-GB" altLang="nb-NO" b="1" dirty="0" err="1">
                <a:latin typeface="Calibri" panose="020F0502020204030204" pitchFamily="34" charset="0"/>
              </a:rPr>
              <a:t>oppbygging</a:t>
            </a:r>
            <a:endParaRPr lang="en-GB" altLang="nb-NO" b="1"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endParaRPr lang="en-GB" altLang="nb-NO" sz="1600"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latin typeface="Calibri" panose="020F0502020204030204" pitchFamily="34" charset="0"/>
              </a:rPr>
              <a:t>Hvilke</a:t>
            </a:r>
            <a:r>
              <a:rPr lang="en-GB" altLang="nb-NO" dirty="0">
                <a:latin typeface="Calibri" panose="020F0502020204030204" pitchFamily="34" charset="0"/>
              </a:rPr>
              <a:t> </a:t>
            </a:r>
            <a:r>
              <a:rPr lang="en-GB" altLang="nb-NO" dirty="0" err="1">
                <a:latin typeface="Calibri" panose="020F0502020204030204" pitchFamily="34" charset="0"/>
              </a:rPr>
              <a:t>arbeidsoperasjoner</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inkludert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akkordprisene</a:t>
            </a:r>
            <a:r>
              <a:rPr lang="en-GB" altLang="nb-NO" dirty="0">
                <a:latin typeface="Calibri" panose="020F0502020204030204" pitchFamily="34" charset="0"/>
              </a:rPr>
              <a:t> </a:t>
            </a:r>
            <a:r>
              <a:rPr lang="en-GB" altLang="nb-NO" dirty="0" err="1">
                <a:latin typeface="Calibri" panose="020F0502020204030204" pitchFamily="34" charset="0"/>
              </a:rPr>
              <a:t>framgår</a:t>
            </a:r>
            <a:r>
              <a:rPr lang="en-GB" altLang="nb-NO" dirty="0">
                <a:latin typeface="Calibri" panose="020F0502020204030204" pitchFamily="34" charset="0"/>
              </a:rPr>
              <a:t> </a:t>
            </a:r>
            <a:r>
              <a:rPr lang="en-GB" altLang="nb-NO" dirty="0" err="1">
                <a:latin typeface="Calibri" panose="020F0502020204030204" pitchFamily="34" charset="0"/>
              </a:rPr>
              <a:t>av</a:t>
            </a:r>
            <a:r>
              <a:rPr lang="en-GB" altLang="nb-NO" dirty="0">
                <a:latin typeface="Calibri" panose="020F0502020204030204" pitchFamily="34" charset="0"/>
              </a:rPr>
              <a:t> </a:t>
            </a:r>
            <a:r>
              <a:rPr lang="en-GB" altLang="nb-NO" dirty="0" err="1">
                <a:latin typeface="Calibri" panose="020F0502020204030204" pitchFamily="34" charset="0"/>
              </a:rPr>
              <a:t>teksten</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den </a:t>
            </a:r>
            <a:r>
              <a:rPr lang="en-GB" altLang="nb-NO" dirty="0" err="1">
                <a:latin typeface="Calibri" panose="020F0502020204030204" pitchFamily="34" charset="0"/>
              </a:rPr>
              <a:t>enkelte</a:t>
            </a:r>
            <a:r>
              <a:rPr lang="en-GB" altLang="nb-NO" dirty="0">
                <a:latin typeface="Calibri" panose="020F0502020204030204" pitchFamily="34" charset="0"/>
              </a:rPr>
              <a:t> </a:t>
            </a:r>
            <a:r>
              <a:rPr lang="en-GB" altLang="nb-NO" dirty="0" err="1">
                <a:latin typeface="Calibri" panose="020F0502020204030204" pitchFamily="34" charset="0"/>
              </a:rPr>
              <a:t>gruppe</a:t>
            </a:r>
            <a:r>
              <a:rPr lang="en-GB" altLang="nb-NO" dirty="0">
                <a:latin typeface="Calibri" panose="020F0502020204030204" pitchFamily="34" charset="0"/>
              </a:rPr>
              <a:t> og </a:t>
            </a:r>
            <a:r>
              <a:rPr lang="en-GB" altLang="nb-NO" dirty="0" err="1">
                <a:latin typeface="Calibri" panose="020F0502020204030204" pitchFamily="34" charset="0"/>
              </a:rPr>
              <a:t>posisjon</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a:t>
            </a:r>
            <a:r>
              <a:rPr lang="en-GB" altLang="nb-NO" dirty="0" err="1">
                <a:latin typeface="Calibri" panose="020F0502020204030204" pitchFamily="34" charset="0"/>
              </a:rPr>
              <a:t>forutsetning</a:t>
            </a:r>
            <a:r>
              <a:rPr lang="en-GB" altLang="nb-NO" dirty="0">
                <a:latin typeface="Calibri" panose="020F0502020204030204" pitchFamily="34" charset="0"/>
              </a:rPr>
              <a:t> at de </a:t>
            </a:r>
            <a:r>
              <a:rPr lang="en-GB" altLang="nb-NO" dirty="0" err="1">
                <a:latin typeface="Calibri" panose="020F0502020204030204" pitchFamily="34" charset="0"/>
              </a:rPr>
              <a:t>faste</a:t>
            </a:r>
            <a:r>
              <a:rPr lang="en-GB" altLang="nb-NO" dirty="0">
                <a:latin typeface="Calibri" panose="020F0502020204030204" pitchFamily="34" charset="0"/>
              </a:rPr>
              <a:t> </a:t>
            </a:r>
            <a:r>
              <a:rPr lang="en-GB" altLang="nb-NO" dirty="0" err="1">
                <a:latin typeface="Calibri" panose="020F0502020204030204" pitchFamily="34" charset="0"/>
              </a:rPr>
              <a:t>prisene</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a:t>
            </a:r>
            <a:r>
              <a:rPr lang="en-GB" altLang="nb-NO" dirty="0" err="1">
                <a:latin typeface="Calibri" panose="020F0502020204030204" pitchFamily="34" charset="0"/>
              </a:rPr>
              <a:t>anvendes</a:t>
            </a:r>
            <a:r>
              <a:rPr lang="en-GB" altLang="nb-NO" dirty="0">
                <a:latin typeface="Calibri" panose="020F0502020204030204" pitchFamily="34" charset="0"/>
              </a:rPr>
              <a:t> </a:t>
            </a:r>
            <a:r>
              <a:rPr lang="en-GB" altLang="nb-NO" dirty="0" err="1">
                <a:latin typeface="Calibri" panose="020F0502020204030204" pitchFamily="34" charset="0"/>
              </a:rPr>
              <a:t>uansett</a:t>
            </a:r>
            <a:r>
              <a:rPr lang="en-GB" altLang="nb-NO" dirty="0">
                <a:latin typeface="Calibri" panose="020F0502020204030204" pitchFamily="34" charset="0"/>
              </a:rPr>
              <a:t> om hele </a:t>
            </a:r>
            <a:r>
              <a:rPr lang="en-GB" altLang="nb-NO" dirty="0" err="1">
                <a:latin typeface="Calibri" panose="020F0502020204030204" pitchFamily="34" charset="0"/>
              </a:rPr>
              <a:t>arbeidsoperasjonen</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framkommer</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den </a:t>
            </a:r>
            <a:r>
              <a:rPr lang="en-GB" altLang="nb-NO" dirty="0" err="1">
                <a:latin typeface="Calibri" panose="020F0502020204030204" pitchFamily="34" charset="0"/>
              </a:rPr>
              <a:t>enkelte</a:t>
            </a:r>
            <a:r>
              <a:rPr lang="en-GB" altLang="nb-NO" dirty="0">
                <a:latin typeface="Calibri" panose="020F0502020204030204" pitchFamily="34" charset="0"/>
              </a:rPr>
              <a:t> </a:t>
            </a:r>
            <a:r>
              <a:rPr lang="en-GB" altLang="nb-NO" dirty="0" err="1">
                <a:latin typeface="Calibri" panose="020F0502020204030204" pitchFamily="34" charset="0"/>
              </a:rPr>
              <a:t>posisjon</a:t>
            </a:r>
            <a:r>
              <a:rPr lang="en-GB" altLang="nb-NO" dirty="0">
                <a:latin typeface="Calibri" panose="020F0502020204030204" pitchFamily="34" charset="0"/>
              </a:rPr>
              <a:t> </a:t>
            </a:r>
            <a:r>
              <a:rPr lang="en-GB" altLang="nb-NO" dirty="0" err="1">
                <a:latin typeface="Calibri" panose="020F0502020204030204" pitchFamily="34" charset="0"/>
              </a:rPr>
              <a:t>blir</a:t>
            </a:r>
            <a:r>
              <a:rPr lang="en-GB" altLang="nb-NO" dirty="0">
                <a:latin typeface="Calibri" panose="020F0502020204030204" pitchFamily="34" charset="0"/>
              </a:rPr>
              <a:t> </a:t>
            </a:r>
            <a:r>
              <a:rPr lang="en-GB" altLang="nb-NO" dirty="0" err="1">
                <a:latin typeface="Calibri" panose="020F0502020204030204" pitchFamily="34" charset="0"/>
              </a:rPr>
              <a:t>utført</a:t>
            </a:r>
            <a:r>
              <a:rPr lang="en-GB" altLang="nb-NO" dirty="0">
                <a:latin typeface="Calibri" panose="020F0502020204030204" pitchFamily="34" charset="0"/>
              </a:rPr>
              <a:t> </a:t>
            </a:r>
            <a:r>
              <a:rPr lang="en-GB" altLang="nb-NO" dirty="0" err="1">
                <a:latin typeface="Calibri" panose="020F0502020204030204" pitchFamily="34" charset="0"/>
              </a:rPr>
              <a:t>eller</a:t>
            </a:r>
            <a:r>
              <a:rPr lang="en-GB" altLang="nb-NO" dirty="0">
                <a:latin typeface="Calibri" panose="020F0502020204030204" pitchFamily="34" charset="0"/>
              </a:rPr>
              <a:t> </a:t>
            </a:r>
            <a:r>
              <a:rPr lang="en-GB" altLang="nb-NO" dirty="0" err="1">
                <a:latin typeface="Calibri" panose="020F0502020204030204" pitchFamily="34" charset="0"/>
              </a:rPr>
              <a:t>ikke</a:t>
            </a:r>
            <a:r>
              <a:rPr lang="en-GB" altLang="nb-NO" dirty="0">
                <a:latin typeface="Calibri" panose="020F0502020204030204" pitchFamily="34" charset="0"/>
              </a:rPr>
              <a:t>.</a:t>
            </a:r>
          </a:p>
        </p:txBody>
      </p:sp>
    </p:spTree>
    <p:extLst>
      <p:ext uri="{BB962C8B-B14F-4D97-AF65-F5344CB8AC3E}">
        <p14:creationId xmlns:p14="http://schemas.microsoft.com/office/powerpoint/2010/main" val="11328530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775535" y="-31750"/>
            <a:ext cx="8170154"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b="1" dirty="0"/>
              <a:t>105			</a:t>
            </a:r>
            <a:r>
              <a:rPr lang="en-GB" altLang="nb-NO" b="1" dirty="0" err="1"/>
              <a:t>Innledning</a:t>
            </a:r>
            <a:endParaRPr lang="en-GB" altLang="nb-NO" b="1" dirty="0"/>
          </a:p>
        </p:txBody>
      </p:sp>
      <p:sp>
        <p:nvSpPr>
          <p:cNvPr id="30723" name="Rectangle 2"/>
          <p:cNvSpPr>
            <a:spLocks noGrp="1" noChangeArrowheads="1"/>
          </p:cNvSpPr>
          <p:nvPr>
            <p:ph type="body" idx="1"/>
          </p:nvPr>
        </p:nvSpPr>
        <p:spPr>
          <a:xfrm>
            <a:off x="1713390" y="1204913"/>
            <a:ext cx="7457244" cy="4145300"/>
          </a:xfrm>
        </p:spPr>
        <p:txBody>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		</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	</a:t>
            </a:r>
            <a:r>
              <a:rPr lang="en-GB" altLang="nb-NO" dirty="0">
                <a:latin typeface="Calibri" panose="020F0502020204030204" pitchFamily="34" charset="0"/>
              </a:rPr>
              <a:t>25		</a:t>
            </a:r>
            <a:r>
              <a:rPr lang="en-GB" altLang="nb-NO" b="1" dirty="0" err="1">
                <a:latin typeface="Calibri" panose="020F0502020204030204" pitchFamily="34" charset="0"/>
              </a:rPr>
              <a:t>Generelle</a:t>
            </a:r>
            <a:r>
              <a:rPr lang="en-GB" altLang="nb-NO" b="1" dirty="0">
                <a:latin typeface="Calibri" panose="020F0502020204030204" pitchFamily="34" charset="0"/>
              </a:rPr>
              <a:t> poster</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latin typeface="Calibri" panose="020F0502020204030204" pitchFamily="34" charset="0"/>
              </a:rPr>
              <a:t>Generelle</a:t>
            </a:r>
            <a:r>
              <a:rPr lang="en-GB" altLang="nb-NO" dirty="0">
                <a:latin typeface="Calibri" panose="020F0502020204030204" pitchFamily="34" charset="0"/>
              </a:rPr>
              <a:t> poster for den </a:t>
            </a:r>
            <a:r>
              <a:rPr lang="en-GB" altLang="nb-NO" dirty="0" err="1">
                <a:latin typeface="Calibri" panose="020F0502020204030204" pitchFamily="34" charset="0"/>
              </a:rPr>
              <a:t>enkelte</a:t>
            </a:r>
            <a:r>
              <a:rPr lang="en-GB" altLang="nb-NO" dirty="0">
                <a:latin typeface="Calibri" panose="020F0502020204030204" pitchFamily="34" charset="0"/>
              </a:rPr>
              <a:t> del </a:t>
            </a:r>
            <a:r>
              <a:rPr lang="en-GB" altLang="nb-NO" dirty="0" err="1">
                <a:latin typeface="Calibri" panose="020F0502020204030204" pitchFamily="34" charset="0"/>
              </a:rPr>
              <a:t>av</a:t>
            </a:r>
            <a:r>
              <a:rPr lang="en-GB" altLang="nb-NO" dirty="0">
                <a:latin typeface="Calibri" panose="020F0502020204030204" pitchFamily="34" charset="0"/>
              </a:rPr>
              <a:t> listen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samlet</a:t>
            </a:r>
            <a:r>
              <a:rPr lang="en-GB" altLang="nb-NO" dirty="0">
                <a:latin typeface="Calibri" panose="020F0502020204030204" pitchFamily="34" charset="0"/>
              </a:rPr>
              <a:t> under </a:t>
            </a:r>
            <a:r>
              <a:rPr lang="en-GB" altLang="nb-NO" dirty="0" err="1">
                <a:latin typeface="Calibri" panose="020F0502020204030204" pitchFamily="34" charset="0"/>
              </a:rPr>
              <a:t>gruppe</a:t>
            </a:r>
            <a:r>
              <a:rPr lang="en-GB" altLang="nb-NO" dirty="0">
                <a:latin typeface="Calibri" panose="020F0502020204030204" pitchFamily="34" charset="0"/>
              </a:rPr>
              <a:t> 205-305-405 </a:t>
            </a:r>
            <a:r>
              <a:rPr lang="en-GB" altLang="nb-NO" dirty="0" err="1">
                <a:latin typeface="Calibri" panose="020F0502020204030204" pitchFamily="34" charset="0"/>
              </a:rPr>
              <a:t>osv</a:t>
            </a:r>
            <a:r>
              <a:rPr lang="en-GB" altLang="nb-NO" dirty="0">
                <a:latin typeface="Calibri" panose="020F0502020204030204" pitchFamily="34" charset="0"/>
              </a:rPr>
              <a:t>. </a:t>
            </a:r>
            <a:r>
              <a:rPr lang="en-GB" altLang="nb-NO" dirty="0" err="1">
                <a:latin typeface="Calibri" panose="020F0502020204030204" pitchFamily="34" charset="0"/>
              </a:rPr>
              <a:t>og</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påført</a:t>
            </a:r>
            <a:r>
              <a:rPr lang="en-GB" altLang="nb-NO" dirty="0">
                <a:latin typeface="Calibri" panose="020F0502020204030204" pitchFamily="34" charset="0"/>
              </a:rPr>
              <a:t> </a:t>
            </a:r>
            <a:r>
              <a:rPr lang="en-GB" altLang="nb-NO" dirty="0" err="1">
                <a:latin typeface="Calibri" panose="020F0502020204030204" pitchFamily="34" charset="0"/>
              </a:rPr>
              <a:t>posisjonsnummer</a:t>
            </a:r>
            <a:r>
              <a:rPr lang="en-GB" altLang="nb-NO" dirty="0">
                <a:latin typeface="Calibri" panose="020F0502020204030204" pitchFamily="34" charset="0"/>
              </a:rPr>
              <a:t> 10-15-20 </a:t>
            </a:r>
            <a:r>
              <a:rPr lang="en-GB" altLang="nb-NO" dirty="0" err="1">
                <a:latin typeface="Calibri" panose="020F0502020204030204" pitchFamily="34" charset="0"/>
              </a:rPr>
              <a:t>osv</a:t>
            </a:r>
            <a:r>
              <a:rPr lang="en-GB" altLang="nb-NO" dirty="0">
                <a:latin typeface="Calibri" panose="020F0502020204030204" pitchFamily="34" charset="0"/>
              </a:rPr>
              <a:t>.</a:t>
            </a:r>
          </a:p>
        </p:txBody>
      </p:sp>
    </p:spTree>
    <p:extLst>
      <p:ext uri="{BB962C8B-B14F-4D97-AF65-F5344CB8AC3E}">
        <p14:creationId xmlns:p14="http://schemas.microsoft.com/office/powerpoint/2010/main" val="211605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819923" y="-31750"/>
            <a:ext cx="8125766"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b="1" dirty="0"/>
              <a:t>105			</a:t>
            </a:r>
            <a:r>
              <a:rPr lang="en-GB" altLang="nb-NO" b="1" dirty="0" err="1"/>
              <a:t>Innledning</a:t>
            </a:r>
            <a:endParaRPr lang="en-GB" altLang="nb-NO" b="1" dirty="0"/>
          </a:p>
        </p:txBody>
      </p:sp>
      <p:sp>
        <p:nvSpPr>
          <p:cNvPr id="30723" name="Rectangle 2"/>
          <p:cNvSpPr>
            <a:spLocks noGrp="1" noChangeArrowheads="1"/>
          </p:cNvSpPr>
          <p:nvPr>
            <p:ph type="body" idx="1"/>
          </p:nvPr>
        </p:nvSpPr>
        <p:spPr>
          <a:xfrm>
            <a:off x="1819923" y="1204913"/>
            <a:ext cx="8125765" cy="4450163"/>
          </a:xfrm>
        </p:spPr>
        <p:txBody>
          <a:bodyPr>
            <a:normAutofit/>
          </a:bodyPr>
          <a:lstStyle/>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sz="1800" dirty="0"/>
              <a:t>		</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	30		</a:t>
            </a:r>
            <a:r>
              <a:rPr lang="en-GB" altLang="nb-NO" b="1" dirty="0" err="1">
                <a:latin typeface="Calibri" panose="020F0502020204030204" pitchFamily="34" charset="0"/>
              </a:rPr>
              <a:t>Avtalepriser</a:t>
            </a:r>
            <a:endParaRPr lang="en-GB" altLang="nb-NO" b="1" dirty="0">
              <a:latin typeface="Calibri" panose="020F0502020204030204" pitchFamily="34" charset="0"/>
            </a:endParaRP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Under </a:t>
            </a:r>
            <a:r>
              <a:rPr lang="en-GB" altLang="nb-NO" dirty="0" err="1">
                <a:latin typeface="Calibri" panose="020F0502020204030204" pitchFamily="34" charset="0"/>
              </a:rPr>
              <a:t>gruppe</a:t>
            </a:r>
            <a:r>
              <a:rPr lang="en-GB" altLang="nb-NO" dirty="0">
                <a:latin typeface="Calibri" panose="020F0502020204030204" pitchFamily="34" charset="0"/>
              </a:rPr>
              <a:t> 207-307-407 </a:t>
            </a:r>
            <a:r>
              <a:rPr lang="en-GB" altLang="nb-NO" dirty="0" err="1">
                <a:latin typeface="Calibri" panose="020F0502020204030204" pitchFamily="34" charset="0"/>
              </a:rPr>
              <a:t>osv</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under </a:t>
            </a:r>
            <a:r>
              <a:rPr lang="en-GB" altLang="nb-NO" dirty="0" err="1">
                <a:latin typeface="Calibri" panose="020F0502020204030204" pitchFamily="34" charset="0"/>
              </a:rPr>
              <a:t>posisjonsnummer</a:t>
            </a:r>
            <a:r>
              <a:rPr lang="en-GB" altLang="nb-NO" dirty="0">
                <a:latin typeface="Calibri" panose="020F0502020204030204" pitchFamily="34" charset="0"/>
              </a:rPr>
              <a:t> 7 </a:t>
            </a:r>
            <a:r>
              <a:rPr lang="en-GB" altLang="nb-NO" dirty="0" err="1">
                <a:latin typeface="Calibri" panose="020F0502020204030204" pitchFamily="34" charset="0"/>
              </a:rPr>
              <a:t>anført</a:t>
            </a:r>
            <a:r>
              <a:rPr lang="en-GB" altLang="nb-NO" dirty="0">
                <a:latin typeface="Calibri" panose="020F0502020204030204" pitchFamily="34" charset="0"/>
              </a:rPr>
              <a:t> “</a:t>
            </a:r>
            <a:r>
              <a:rPr lang="en-GB" altLang="nb-NO" dirty="0" err="1">
                <a:latin typeface="Calibri" panose="020F0502020204030204" pitchFamily="34" charset="0"/>
              </a:rPr>
              <a:t>Avtalepriser</a:t>
            </a:r>
            <a:r>
              <a:rPr lang="en-GB" altLang="nb-NO" dirty="0">
                <a:latin typeface="Calibri" panose="020F0502020204030204" pitchFamily="34" charset="0"/>
              </a:rPr>
              <a:t>”.</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latin typeface="Calibri" panose="020F0502020204030204" pitchFamily="34" charset="0"/>
              </a:rPr>
              <a:t>Inngås</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avtale</a:t>
            </a:r>
            <a:r>
              <a:rPr lang="en-GB" altLang="nb-NO" dirty="0">
                <a:latin typeface="Calibri" panose="020F0502020204030204" pitchFamily="34" charset="0"/>
              </a:rPr>
              <a:t> om </a:t>
            </a:r>
            <a:r>
              <a:rPr lang="en-GB" altLang="nb-NO" dirty="0" err="1">
                <a:latin typeface="Calibri" panose="020F0502020204030204" pitchFamily="34" charset="0"/>
              </a:rPr>
              <a:t>montasjepris</a:t>
            </a:r>
            <a:r>
              <a:rPr lang="en-GB" altLang="nb-NO" dirty="0">
                <a:latin typeface="Calibri" panose="020F0502020204030204" pitchFamily="34" charset="0"/>
              </a:rPr>
              <a:t> for </a:t>
            </a:r>
            <a:r>
              <a:rPr lang="en-GB" altLang="nb-NO" dirty="0" err="1">
                <a:latin typeface="Calibri" panose="020F0502020204030204" pitchFamily="34" charset="0"/>
              </a:rPr>
              <a:t>materiell</a:t>
            </a:r>
            <a:r>
              <a:rPr lang="en-GB" altLang="nb-NO" dirty="0">
                <a:latin typeface="Calibri" panose="020F0502020204030204" pitchFamily="34" charset="0"/>
              </a:rPr>
              <a:t> </a:t>
            </a:r>
            <a:r>
              <a:rPr lang="en-GB" altLang="nb-NO" dirty="0" err="1">
                <a:latin typeface="Calibri" panose="020F0502020204030204" pitchFamily="34" charset="0"/>
              </a:rPr>
              <a:t>eller</a:t>
            </a:r>
            <a:r>
              <a:rPr lang="en-GB" altLang="nb-NO" dirty="0">
                <a:latin typeface="Calibri" panose="020F0502020204030204" pitchFamily="34" charset="0"/>
              </a:rPr>
              <a:t> </a:t>
            </a:r>
            <a:r>
              <a:rPr lang="en-GB" altLang="nb-NO" dirty="0" err="1">
                <a:latin typeface="Calibri" panose="020F0502020204030204" pitchFamily="34" charset="0"/>
              </a:rPr>
              <a:t>arbeidsoperasjoner</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ikke</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prissatt</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den </a:t>
            </a:r>
            <a:r>
              <a:rPr lang="en-GB" altLang="nb-NO" dirty="0" err="1">
                <a:latin typeface="Calibri" panose="020F0502020204030204" pitchFamily="34" charset="0"/>
              </a:rPr>
              <a:t>avtalte</a:t>
            </a:r>
            <a:r>
              <a:rPr lang="en-GB" altLang="nb-NO" dirty="0">
                <a:latin typeface="Calibri" panose="020F0502020204030204" pitchFamily="34" charset="0"/>
              </a:rPr>
              <a:t> </a:t>
            </a:r>
            <a:r>
              <a:rPr lang="en-GB" altLang="nb-NO" dirty="0" err="1">
                <a:latin typeface="Calibri" panose="020F0502020204030204" pitchFamily="34" charset="0"/>
              </a:rPr>
              <a:t>pris</a:t>
            </a:r>
            <a:r>
              <a:rPr lang="en-GB" altLang="nb-NO" dirty="0">
                <a:latin typeface="Calibri" panose="020F0502020204030204" pitchFamily="34" charset="0"/>
              </a:rPr>
              <a:t> </a:t>
            </a:r>
            <a:r>
              <a:rPr lang="en-GB" altLang="nb-NO" dirty="0" err="1">
                <a:latin typeface="Calibri" panose="020F0502020204030204" pitchFamily="34" charset="0"/>
              </a:rPr>
              <a:t>merkes</a:t>
            </a:r>
            <a:r>
              <a:rPr lang="en-GB" altLang="nb-NO" dirty="0">
                <a:latin typeface="Calibri" panose="020F0502020204030204" pitchFamily="34" charset="0"/>
              </a:rPr>
              <a:t> med 207.7-307.7-407.7 </a:t>
            </a:r>
            <a:r>
              <a:rPr lang="en-GB" altLang="nb-NO" dirty="0" err="1">
                <a:latin typeface="Calibri" panose="020F0502020204030204" pitchFamily="34" charset="0"/>
              </a:rPr>
              <a:t>osv</a:t>
            </a:r>
            <a:r>
              <a:rPr lang="en-GB" altLang="nb-NO" dirty="0">
                <a:latin typeface="Calibri" panose="020F0502020204030204" pitchFamily="34" charset="0"/>
              </a:rPr>
              <a:t>., </a:t>
            </a:r>
            <a:r>
              <a:rPr lang="en-GB" altLang="nb-NO" dirty="0" err="1">
                <a:latin typeface="Calibri" panose="020F0502020204030204" pitchFamily="34" charset="0"/>
              </a:rPr>
              <a:t>avhengig</a:t>
            </a:r>
            <a:r>
              <a:rPr lang="en-GB" altLang="nb-NO" dirty="0">
                <a:latin typeface="Calibri" panose="020F0502020204030204" pitchFamily="34" charset="0"/>
              </a:rPr>
              <a:t> </a:t>
            </a:r>
            <a:r>
              <a:rPr lang="en-GB" altLang="nb-NO" dirty="0" err="1">
                <a:latin typeface="Calibri" panose="020F0502020204030204" pitchFamily="34" charset="0"/>
              </a:rPr>
              <a:t>av</a:t>
            </a:r>
            <a:r>
              <a:rPr lang="en-GB" altLang="nb-NO" dirty="0">
                <a:latin typeface="Calibri" panose="020F0502020204030204" pitchFamily="34" charset="0"/>
              </a:rPr>
              <a:t> </a:t>
            </a:r>
            <a:r>
              <a:rPr lang="en-GB" altLang="nb-NO" dirty="0" err="1">
                <a:latin typeface="Calibri" panose="020F0502020204030204" pitchFamily="34" charset="0"/>
              </a:rPr>
              <a:t>hvilken</a:t>
            </a:r>
            <a:r>
              <a:rPr lang="en-GB" altLang="nb-NO" dirty="0">
                <a:latin typeface="Calibri" panose="020F0502020204030204" pitchFamily="34" charset="0"/>
              </a:rPr>
              <a:t> del </a:t>
            </a:r>
            <a:r>
              <a:rPr lang="en-GB" altLang="nb-NO" dirty="0" err="1">
                <a:latin typeface="Calibri" panose="020F0502020204030204" pitchFamily="34" charset="0"/>
              </a:rPr>
              <a:t>av</a:t>
            </a:r>
            <a:r>
              <a:rPr lang="en-GB" altLang="nb-NO" dirty="0">
                <a:latin typeface="Calibri" panose="020F0502020204030204" pitchFamily="34" charset="0"/>
              </a:rPr>
              <a:t> listen </a:t>
            </a:r>
            <a:r>
              <a:rPr lang="en-GB" altLang="nb-NO" dirty="0" err="1">
                <a:latin typeface="Calibri" panose="020F0502020204030204" pitchFamily="34" charset="0"/>
              </a:rPr>
              <a:t>avtalen</a:t>
            </a:r>
            <a:r>
              <a:rPr lang="en-GB" altLang="nb-NO" dirty="0">
                <a:latin typeface="Calibri" panose="020F0502020204030204" pitchFamily="34" charset="0"/>
              </a:rPr>
              <a:t> </a:t>
            </a:r>
            <a:r>
              <a:rPr lang="en-GB" altLang="nb-NO" dirty="0" err="1">
                <a:latin typeface="Calibri" panose="020F0502020204030204" pitchFamily="34" charset="0"/>
              </a:rPr>
              <a:t>henføres</a:t>
            </a:r>
            <a:r>
              <a:rPr lang="en-GB" altLang="nb-NO" dirty="0">
                <a:latin typeface="Calibri" panose="020F0502020204030204" pitchFamily="34" charset="0"/>
              </a:rPr>
              <a:t> </a:t>
            </a:r>
            <a:r>
              <a:rPr lang="en-GB" altLang="nb-NO" dirty="0" err="1">
                <a:latin typeface="Calibri" panose="020F0502020204030204" pitchFamily="34" charset="0"/>
              </a:rPr>
              <a:t>til</a:t>
            </a:r>
            <a:r>
              <a:rPr lang="en-GB" altLang="nb-NO" dirty="0">
                <a:latin typeface="Calibri" panose="020F0502020204030204" pitchFamily="34" charset="0"/>
              </a:rPr>
              <a:t>.</a:t>
            </a:r>
          </a:p>
          <a:p>
            <a:pPr marL="0" indent="0">
              <a:lnSpc>
                <a:spcPct val="87000"/>
              </a:lnSpc>
              <a:buNone/>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i="1" dirty="0" err="1">
                <a:latin typeface="Calibri" panose="020F0502020204030204" pitchFamily="34" charset="0"/>
              </a:rPr>
              <a:t>Merknad</a:t>
            </a:r>
            <a:r>
              <a:rPr lang="en-GB" altLang="nb-NO" i="1" dirty="0">
                <a:latin typeface="Calibri" panose="020F0502020204030204" pitchFamily="34" charset="0"/>
              </a:rPr>
              <a:t> </a:t>
            </a:r>
            <a:r>
              <a:rPr lang="en-GB" altLang="nb-NO" i="1" dirty="0" err="1">
                <a:latin typeface="Calibri" panose="020F0502020204030204" pitchFamily="34" charset="0"/>
              </a:rPr>
              <a:t>til</a:t>
            </a:r>
            <a:r>
              <a:rPr lang="en-GB" altLang="nb-NO" i="1" dirty="0">
                <a:latin typeface="Calibri" panose="020F0502020204030204" pitchFamily="34" charset="0"/>
              </a:rPr>
              <a:t> pos. 25 og 30: </a:t>
            </a:r>
            <a:r>
              <a:rPr lang="en-GB" altLang="nb-NO" i="1" dirty="0" err="1">
                <a:latin typeface="Calibri" panose="020F0502020204030204" pitchFamily="34" charset="0"/>
              </a:rPr>
              <a:t>Akkordmultiplikator</a:t>
            </a:r>
            <a:r>
              <a:rPr lang="en-GB" altLang="nb-NO" i="1" dirty="0">
                <a:latin typeface="Calibri" panose="020F0502020204030204" pitchFamily="34" charset="0"/>
              </a:rPr>
              <a:t> </a:t>
            </a:r>
            <a:r>
              <a:rPr lang="en-GB" altLang="nb-NO" i="1" dirty="0" err="1">
                <a:latin typeface="Calibri" panose="020F0502020204030204" pitchFamily="34" charset="0"/>
              </a:rPr>
              <a:t>kommer</a:t>
            </a:r>
            <a:r>
              <a:rPr lang="en-GB" altLang="nb-NO" i="1" dirty="0">
                <a:latin typeface="Calibri" panose="020F0502020204030204" pitchFamily="34" charset="0"/>
              </a:rPr>
              <a:t> </a:t>
            </a:r>
            <a:r>
              <a:rPr lang="en-GB" altLang="nb-NO" i="1" dirty="0" err="1">
                <a:latin typeface="Calibri" panose="020F0502020204030204" pitchFamily="34" charset="0"/>
              </a:rPr>
              <a:t>i</a:t>
            </a:r>
            <a:r>
              <a:rPr lang="en-GB" altLang="nb-NO" i="1" dirty="0">
                <a:latin typeface="Calibri" panose="020F0502020204030204" pitchFamily="34" charset="0"/>
              </a:rPr>
              <a:t> </a:t>
            </a:r>
            <a:r>
              <a:rPr lang="en-GB" altLang="nb-NO" i="1" dirty="0" err="1">
                <a:latin typeface="Calibri" panose="020F0502020204030204" pitchFamily="34" charset="0"/>
              </a:rPr>
              <a:t>tillegg</a:t>
            </a:r>
            <a:r>
              <a:rPr lang="en-GB" altLang="nb-NO" i="1" dirty="0">
                <a:latin typeface="Calibri" panose="020F0502020204030204" pitchFamily="34" charset="0"/>
              </a:rPr>
              <a:t> </a:t>
            </a:r>
            <a:r>
              <a:rPr lang="en-GB" altLang="nb-NO" i="1" dirty="0" err="1">
                <a:latin typeface="Calibri" panose="020F0502020204030204" pitchFamily="34" charset="0"/>
              </a:rPr>
              <a:t>til</a:t>
            </a:r>
            <a:r>
              <a:rPr lang="en-GB" altLang="nb-NO" i="1" dirty="0">
                <a:latin typeface="Calibri" panose="020F0502020204030204" pitchFamily="34" charset="0"/>
              </a:rPr>
              <a:t> </a:t>
            </a:r>
            <a:r>
              <a:rPr lang="en-GB" altLang="nb-NO" i="1" dirty="0" err="1">
                <a:latin typeface="Calibri" panose="020F0502020204030204" pitchFamily="34" charset="0"/>
              </a:rPr>
              <a:t>avtalte</a:t>
            </a:r>
            <a:r>
              <a:rPr lang="en-GB" altLang="nb-NO" i="1" dirty="0">
                <a:latin typeface="Calibri" panose="020F0502020204030204" pitchFamily="34" charset="0"/>
              </a:rPr>
              <a:t> 05- og 07-avtaler.</a:t>
            </a:r>
          </a:p>
        </p:txBody>
      </p:sp>
    </p:spTree>
    <p:extLst>
      <p:ext uri="{BB962C8B-B14F-4D97-AF65-F5344CB8AC3E}">
        <p14:creationId xmlns:p14="http://schemas.microsoft.com/office/powerpoint/2010/main" val="3106063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3364636" y="124287"/>
            <a:ext cx="2778711" cy="1003177"/>
          </a:xfrm>
        </p:spPr>
        <p:txBody>
          <a:bodyPr>
            <a:normAutofit/>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sz="4200" dirty="0" err="1"/>
              <a:t>Historie</a:t>
            </a:r>
            <a:endParaRPr lang="en-GB" altLang="nb-NO" sz="4200" dirty="0"/>
          </a:p>
        </p:txBody>
      </p:sp>
      <p:sp>
        <p:nvSpPr>
          <p:cNvPr id="20483" name="Rectangle 2"/>
          <p:cNvSpPr>
            <a:spLocks noGrp="1" noChangeArrowheads="1"/>
          </p:cNvSpPr>
          <p:nvPr>
            <p:ph type="body" idx="1"/>
          </p:nvPr>
        </p:nvSpPr>
        <p:spPr>
          <a:xfrm>
            <a:off x="1624613" y="1196975"/>
            <a:ext cx="8265111" cy="4319588"/>
          </a:xfrm>
        </p:spPr>
        <p:txBody>
          <a:bodyPr>
            <a:normAutofit lnSpcReduction="10000"/>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Arbeidet</a:t>
            </a:r>
            <a:r>
              <a:rPr lang="en-GB" altLang="nb-NO" dirty="0">
                <a:latin typeface="Calibri" panose="020F0502020204030204" pitchFamily="34" charset="0"/>
              </a:rPr>
              <a:t> </a:t>
            </a:r>
            <a:r>
              <a:rPr lang="en-GB" altLang="nb-NO" dirty="0" err="1">
                <a:latin typeface="Calibri" panose="020F0502020204030204" pitchFamily="34" charset="0"/>
              </a:rPr>
              <a:t>startet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Oslo-</a:t>
            </a:r>
            <a:r>
              <a:rPr lang="en-GB" altLang="nb-NO" dirty="0" err="1">
                <a:latin typeface="Calibri" panose="020F0502020204030204" pitchFamily="34" charset="0"/>
              </a:rPr>
              <a:t>avdelingen</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1930</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En</a:t>
            </a:r>
            <a:r>
              <a:rPr lang="en-GB" altLang="nb-NO" dirty="0">
                <a:latin typeface="Calibri" panose="020F0502020204030204" pitchFamily="34" charset="0"/>
              </a:rPr>
              <a:t> </a:t>
            </a:r>
            <a:r>
              <a:rPr lang="en-GB" altLang="nb-NO" dirty="0" err="1">
                <a:latin typeface="Calibri" panose="020F0502020204030204" pitchFamily="34" charset="0"/>
              </a:rPr>
              <a:t>komité</a:t>
            </a:r>
            <a:r>
              <a:rPr lang="en-GB" altLang="nb-NO" dirty="0">
                <a:latin typeface="Calibri" panose="020F0502020204030204" pitchFamily="34" charset="0"/>
              </a:rPr>
              <a:t> </a:t>
            </a:r>
            <a:r>
              <a:rPr lang="en-GB" altLang="nb-NO" dirty="0" err="1">
                <a:latin typeface="Calibri" panose="020F0502020204030204" pitchFamily="34" charset="0"/>
              </a:rPr>
              <a:t>beregnet</a:t>
            </a:r>
            <a:r>
              <a:rPr lang="en-GB" altLang="nb-NO" dirty="0">
                <a:latin typeface="Calibri" panose="020F0502020204030204" pitchFamily="34" charset="0"/>
              </a:rPr>
              <a:t> </a:t>
            </a:r>
            <a:r>
              <a:rPr lang="en-GB" altLang="nb-NO" dirty="0" err="1">
                <a:latin typeface="Calibri" panose="020F0502020204030204" pitchFamily="34" charset="0"/>
              </a:rPr>
              <a:t>priser</a:t>
            </a:r>
            <a:endParaRPr lang="en-GB" altLang="nb-NO" dirty="0">
              <a:latin typeface="Calibri" panose="020F0502020204030204" pitchFamily="34" charset="0"/>
            </a:endParaRP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a:latin typeface="Calibri" panose="020F0502020204030204" pitchFamily="34" charset="0"/>
              </a:rPr>
              <a:t>I 1931 </a:t>
            </a:r>
            <a:r>
              <a:rPr lang="en-GB" altLang="nb-NO" dirty="0" err="1">
                <a:latin typeface="Calibri" panose="020F0502020204030204" pitchFamily="34" charset="0"/>
              </a:rPr>
              <a:t>reiste</a:t>
            </a:r>
            <a:r>
              <a:rPr lang="en-GB" altLang="nb-NO" dirty="0">
                <a:latin typeface="Calibri" panose="020F0502020204030204" pitchFamily="34" charset="0"/>
              </a:rPr>
              <a:t> </a:t>
            </a:r>
            <a:r>
              <a:rPr lang="en-GB" altLang="nb-NO" dirty="0" err="1">
                <a:latin typeface="Calibri" panose="020F0502020204030204" pitchFamily="34" charset="0"/>
              </a:rPr>
              <a:t>forbundet</a:t>
            </a:r>
            <a:r>
              <a:rPr lang="en-GB" altLang="nb-NO" dirty="0">
                <a:latin typeface="Calibri" panose="020F0502020204030204" pitchFamily="34" charset="0"/>
              </a:rPr>
              <a:t> </a:t>
            </a:r>
            <a:r>
              <a:rPr lang="en-GB" altLang="nb-NO" dirty="0" err="1">
                <a:latin typeface="Calibri" panose="020F0502020204030204" pitchFamily="34" charset="0"/>
              </a:rPr>
              <a:t>krav</a:t>
            </a:r>
            <a:r>
              <a:rPr lang="en-GB" altLang="nb-NO" dirty="0">
                <a:latin typeface="Calibri" panose="020F0502020204030204" pitchFamily="34" charset="0"/>
              </a:rPr>
              <a:t> om </a:t>
            </a:r>
            <a:r>
              <a:rPr lang="en-GB" altLang="nb-NO" dirty="0" err="1">
                <a:latin typeface="Calibri" panose="020F0502020204030204" pitchFamily="34" charset="0"/>
              </a:rPr>
              <a:t>akkordtariff</a:t>
            </a:r>
            <a:endParaRPr lang="en-GB" altLang="nb-NO" dirty="0">
              <a:latin typeface="Calibri" panose="020F0502020204030204" pitchFamily="34" charset="0"/>
            </a:endParaRP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a:latin typeface="Calibri" panose="020F0502020204030204" pitchFamily="34" charset="0"/>
              </a:rPr>
              <a:t>I 1937 </a:t>
            </a:r>
            <a:r>
              <a:rPr lang="en-GB" altLang="nb-NO" dirty="0" err="1">
                <a:latin typeface="Calibri" panose="020F0502020204030204" pitchFamily="34" charset="0"/>
              </a:rPr>
              <a:t>var</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4 </a:t>
            </a:r>
            <a:r>
              <a:rPr lang="en-GB" altLang="nb-NO" dirty="0" err="1">
                <a:latin typeface="Calibri" panose="020F0502020204030204" pitchFamily="34" charset="0"/>
              </a:rPr>
              <a:t>måneder</a:t>
            </a:r>
            <a:r>
              <a:rPr lang="en-GB" altLang="nb-NO" dirty="0">
                <a:latin typeface="Calibri" panose="020F0502020204030204" pitchFamily="34" charset="0"/>
              </a:rPr>
              <a:t> </a:t>
            </a:r>
            <a:r>
              <a:rPr lang="en-GB" altLang="nb-NO" dirty="0" err="1">
                <a:latin typeface="Calibri" panose="020F0502020204030204" pitchFamily="34" charset="0"/>
              </a:rPr>
              <a:t>lang</a:t>
            </a:r>
            <a:r>
              <a:rPr lang="en-GB" altLang="nb-NO" dirty="0">
                <a:latin typeface="Calibri" panose="020F0502020204030204" pitchFamily="34" charset="0"/>
              </a:rPr>
              <a:t> </a:t>
            </a:r>
            <a:r>
              <a:rPr lang="en-GB" altLang="nb-NO" dirty="0" err="1">
                <a:latin typeface="Calibri" panose="020F0502020204030204" pitchFamily="34" charset="0"/>
              </a:rPr>
              <a:t>streik</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førte</a:t>
            </a:r>
            <a:r>
              <a:rPr lang="en-GB" altLang="nb-NO" dirty="0">
                <a:latin typeface="Calibri" panose="020F0502020204030204" pitchFamily="34" charset="0"/>
              </a:rPr>
              <a:t> </a:t>
            </a:r>
            <a:r>
              <a:rPr lang="en-GB" altLang="nb-NO" dirty="0" err="1">
                <a:latin typeface="Calibri" panose="020F0502020204030204" pitchFamily="34" charset="0"/>
              </a:rPr>
              <a:t>til</a:t>
            </a:r>
            <a:r>
              <a:rPr lang="en-GB" altLang="nb-NO" dirty="0">
                <a:latin typeface="Calibri" panose="020F0502020204030204" pitchFamily="34" charset="0"/>
              </a:rPr>
              <a:t> </a:t>
            </a:r>
            <a:r>
              <a:rPr lang="en-GB" altLang="nb-NO" dirty="0" err="1">
                <a:latin typeface="Calibri" panose="020F0502020204030204" pitchFamily="34" charset="0"/>
              </a:rPr>
              <a:t>seier</a:t>
            </a:r>
            <a:endParaRPr lang="en-GB" altLang="nb-NO" dirty="0">
              <a:latin typeface="Calibri" panose="020F0502020204030204" pitchFamily="34" charset="0"/>
            </a:endParaRP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Akkordtariffen</a:t>
            </a:r>
            <a:r>
              <a:rPr lang="en-GB" altLang="nb-NO" dirty="0">
                <a:latin typeface="Calibri" panose="020F0502020204030204" pitchFamily="34" charset="0"/>
              </a:rPr>
              <a:t> </a:t>
            </a:r>
            <a:r>
              <a:rPr lang="en-GB" altLang="nb-NO" dirty="0" err="1">
                <a:latin typeface="Calibri" panose="020F0502020204030204" pitchFamily="34" charset="0"/>
              </a:rPr>
              <a:t>gjaldt</a:t>
            </a:r>
            <a:r>
              <a:rPr lang="en-GB" altLang="nb-NO" dirty="0">
                <a:latin typeface="Calibri" panose="020F0502020204030204" pitchFamily="34" charset="0"/>
              </a:rPr>
              <a:t> kun Oslo </a:t>
            </a:r>
            <a:r>
              <a:rPr lang="en-GB" altLang="nb-NO" dirty="0" err="1">
                <a:latin typeface="Calibri" panose="020F0502020204030204" pitchFamily="34" charset="0"/>
              </a:rPr>
              <a:t>og</a:t>
            </a:r>
            <a:r>
              <a:rPr lang="en-GB" altLang="nb-NO" dirty="0">
                <a:latin typeface="Calibri" panose="020F0502020204030204" pitchFamily="34" charset="0"/>
              </a:rPr>
              <a:t> Aker</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Etter</a:t>
            </a:r>
            <a:r>
              <a:rPr lang="en-GB" altLang="nb-NO" dirty="0">
                <a:latin typeface="Calibri" panose="020F0502020204030204" pitchFamily="34" charset="0"/>
              </a:rPr>
              <a:t> </a:t>
            </a:r>
            <a:r>
              <a:rPr lang="en-GB" altLang="nb-NO" dirty="0" err="1">
                <a:latin typeface="Calibri" panose="020F0502020204030204" pitchFamily="34" charset="0"/>
              </a:rPr>
              <a:t>krigen</a:t>
            </a:r>
            <a:r>
              <a:rPr lang="en-GB" altLang="nb-NO" dirty="0">
                <a:latin typeface="Calibri" panose="020F0502020204030204" pitchFamily="34" charset="0"/>
              </a:rPr>
              <a:t> </a:t>
            </a:r>
            <a:r>
              <a:rPr lang="en-GB" altLang="nb-NO" dirty="0" err="1">
                <a:latin typeface="Calibri" panose="020F0502020204030204" pitchFamily="34" charset="0"/>
              </a:rPr>
              <a:t>fikk</a:t>
            </a:r>
            <a:r>
              <a:rPr lang="en-GB" altLang="nb-NO" dirty="0">
                <a:latin typeface="Calibri" panose="020F0502020204030204" pitchFamily="34" charset="0"/>
              </a:rPr>
              <a:t> </a:t>
            </a:r>
            <a:r>
              <a:rPr lang="en-GB" altLang="nb-NO" dirty="0" err="1">
                <a:latin typeface="Calibri" panose="020F0502020204030204" pitchFamily="34" charset="0"/>
              </a:rPr>
              <a:t>resten</a:t>
            </a:r>
            <a:r>
              <a:rPr lang="en-GB" altLang="nb-NO" dirty="0">
                <a:latin typeface="Calibri" panose="020F0502020204030204" pitchFamily="34" charset="0"/>
              </a:rPr>
              <a:t> </a:t>
            </a:r>
            <a:r>
              <a:rPr lang="en-GB" altLang="nb-NO" dirty="0" err="1">
                <a:latin typeface="Calibri" panose="020F0502020204030204" pitchFamily="34" charset="0"/>
              </a:rPr>
              <a:t>av</a:t>
            </a:r>
            <a:r>
              <a:rPr lang="en-GB" altLang="nb-NO" dirty="0">
                <a:latin typeface="Calibri" panose="020F0502020204030204" pitchFamily="34" charset="0"/>
              </a:rPr>
              <a:t> </a:t>
            </a:r>
            <a:r>
              <a:rPr lang="en-GB" altLang="nb-NO" dirty="0" err="1">
                <a:latin typeface="Calibri" panose="020F0502020204030204" pitchFamily="34" charset="0"/>
              </a:rPr>
              <a:t>landet</a:t>
            </a:r>
            <a:r>
              <a:rPr lang="en-GB" altLang="nb-NO" dirty="0">
                <a:latin typeface="Calibri" panose="020F0502020204030204" pitchFamily="34" charset="0"/>
              </a:rPr>
              <a:t> </a:t>
            </a:r>
            <a:r>
              <a:rPr lang="en-GB" altLang="nb-NO" dirty="0" err="1">
                <a:latin typeface="Calibri" panose="020F0502020204030204" pitchFamily="34" charset="0"/>
              </a:rPr>
              <a:t>også</a:t>
            </a:r>
            <a:r>
              <a:rPr lang="en-GB" altLang="nb-NO" dirty="0">
                <a:latin typeface="Calibri" panose="020F0502020204030204" pitchFamily="34" charset="0"/>
              </a:rPr>
              <a:t> </a:t>
            </a:r>
            <a:r>
              <a:rPr lang="en-GB" altLang="nb-NO" dirty="0" err="1">
                <a:latin typeface="Calibri" panose="020F0502020204030204" pitchFamily="34" charset="0"/>
              </a:rPr>
              <a:t>benytte</a:t>
            </a:r>
            <a:r>
              <a:rPr lang="en-GB" altLang="nb-NO" dirty="0">
                <a:latin typeface="Calibri" panose="020F0502020204030204" pitchFamily="34" charset="0"/>
              </a:rPr>
              <a:t> </a:t>
            </a:r>
            <a:r>
              <a:rPr lang="en-GB" altLang="nb-NO" dirty="0" err="1">
                <a:latin typeface="Calibri" panose="020F0502020204030204" pitchFamily="34" charset="0"/>
              </a:rPr>
              <a:t>akkordtariffen</a:t>
            </a:r>
            <a:endParaRPr lang="en-GB" altLang="nb-NO" dirty="0">
              <a:latin typeface="Calibri" panose="020F0502020204030204" pitchFamily="34" charset="0"/>
            </a:endParaRP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På</a:t>
            </a:r>
            <a:r>
              <a:rPr lang="en-GB" altLang="nb-NO" dirty="0">
                <a:latin typeface="Calibri" panose="020F0502020204030204" pitchFamily="34" charset="0"/>
              </a:rPr>
              <a:t> 1970- og 1980-tallet </a:t>
            </a:r>
            <a:r>
              <a:rPr lang="en-GB" altLang="nb-NO" dirty="0" err="1">
                <a:latin typeface="Calibri" panose="020F0502020204030204" pitchFamily="34" charset="0"/>
              </a:rPr>
              <a:t>var</a:t>
            </a:r>
            <a:r>
              <a:rPr lang="en-GB" altLang="nb-NO" dirty="0">
                <a:latin typeface="Calibri" panose="020F0502020204030204" pitchFamily="34" charset="0"/>
              </a:rPr>
              <a:t> </a:t>
            </a:r>
            <a:r>
              <a:rPr lang="en-GB" altLang="nb-NO" dirty="0" err="1">
                <a:latin typeface="Calibri" panose="020F0502020204030204" pitchFamily="34" charset="0"/>
              </a:rPr>
              <a:t>akkord</a:t>
            </a:r>
            <a:r>
              <a:rPr lang="en-GB" altLang="nb-NO" dirty="0">
                <a:latin typeface="Calibri" panose="020F0502020204030204" pitchFamily="34" charset="0"/>
              </a:rPr>
              <a:t> </a:t>
            </a:r>
            <a:r>
              <a:rPr lang="en-GB" altLang="nb-NO" dirty="0" err="1">
                <a:latin typeface="Calibri" panose="020F0502020204030204" pitchFamily="34" charset="0"/>
              </a:rPr>
              <a:t>hovedlønnssystemet</a:t>
            </a:r>
            <a:endParaRPr lang="en-GB" altLang="nb-NO" dirty="0">
              <a:latin typeface="Calibri" panose="020F0502020204030204" pitchFamily="34" charset="0"/>
            </a:endParaRPr>
          </a:p>
          <a:p>
            <a:pP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b-NO" dirty="0"/>
          </a:p>
        </p:txBody>
      </p:sp>
    </p:spTree>
    <p:extLst>
      <p:ext uri="{BB962C8B-B14F-4D97-AF65-F5344CB8AC3E}">
        <p14:creationId xmlns:p14="http://schemas.microsoft.com/office/powerpoint/2010/main" val="1241105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430609" y="2181006"/>
            <a:ext cx="2718709" cy="34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7" name="Text Box 3"/>
          <p:cNvSpPr txBox="1">
            <a:spLocks noChangeArrowheads="1"/>
          </p:cNvSpPr>
          <p:nvPr/>
        </p:nvSpPr>
        <p:spPr bwMode="auto">
          <a:xfrm>
            <a:off x="2119964" y="404813"/>
            <a:ext cx="7772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Calibri" panose="020F0502020204030204" pitchFamily="34" charset="0"/>
              </a:rPr>
              <a:t>Pos. 105-31 </a:t>
            </a:r>
          </a:p>
        </p:txBody>
      </p:sp>
      <p:sp>
        <p:nvSpPr>
          <p:cNvPr id="21508" name="Text Box 4"/>
          <p:cNvSpPr txBox="1">
            <a:spLocks noChangeArrowheads="1"/>
          </p:cNvSpPr>
          <p:nvPr/>
        </p:nvSpPr>
        <p:spPr bwMode="auto">
          <a:xfrm>
            <a:off x="1402672" y="1341439"/>
            <a:ext cx="6693763"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Clr>
                <a:schemeClr val="tx1"/>
              </a:buClr>
              <a:buSzPct val="100000"/>
              <a:buFont typeface="Arial" panose="020B0604020202020204" pitchFamily="34" charset="0"/>
              <a:buChar char="•"/>
            </a:pPr>
            <a:r>
              <a:rPr lang="nb-NO" altLang="nb-NO" sz="2800" dirty="0">
                <a:solidFill>
                  <a:schemeClr val="tx1"/>
                </a:solidFill>
                <a:latin typeface="Calibri" panose="020F0502020204030204" pitchFamily="34" charset="0"/>
              </a:rPr>
              <a:t>05- eller 07-avtaler anses som godkjente dersom de av motparten ikke er tatt opp til reell behandling innen 14 arbeidsdager etter at de er innlevert. </a:t>
            </a:r>
          </a:p>
          <a:p>
            <a:pPr>
              <a:lnSpc>
                <a:spcPct val="87000"/>
              </a:lnSpc>
              <a:spcBef>
                <a:spcPts val="750"/>
              </a:spcBef>
              <a:buClr>
                <a:schemeClr val="tx1"/>
              </a:buClr>
              <a:buSzPct val="100000"/>
              <a:buFont typeface="Arial" panose="020B0604020202020204" pitchFamily="34" charset="0"/>
              <a:buChar char="•"/>
            </a:pPr>
            <a:endParaRPr lang="nb-NO" altLang="nb-NO" sz="2800" dirty="0">
              <a:solidFill>
                <a:schemeClr val="tx1"/>
              </a:solidFill>
              <a:latin typeface="Calibri" panose="020F0502020204030204" pitchFamily="34" charset="0"/>
            </a:endParaRPr>
          </a:p>
          <a:p>
            <a:pPr>
              <a:lnSpc>
                <a:spcPct val="87000"/>
              </a:lnSpc>
              <a:spcBef>
                <a:spcPts val="750"/>
              </a:spcBef>
              <a:buClr>
                <a:schemeClr val="tx1"/>
              </a:buClr>
              <a:buSzPct val="100000"/>
              <a:buFont typeface="Arial" panose="020B0604020202020204" pitchFamily="34" charset="0"/>
              <a:buChar char="•"/>
            </a:pPr>
            <a:r>
              <a:rPr lang="nb-NO" altLang="nb-NO" sz="2800" dirty="0">
                <a:solidFill>
                  <a:schemeClr val="tx1"/>
                </a:solidFill>
                <a:latin typeface="Calibri" panose="020F0502020204030204" pitchFamily="34" charset="0"/>
              </a:rPr>
              <a:t>05- og 07-avtaler påføres dato for innlevering.</a:t>
            </a:r>
          </a:p>
          <a:p>
            <a:pPr>
              <a:lnSpc>
                <a:spcPct val="87000"/>
              </a:lnSpc>
              <a:spcBef>
                <a:spcPts val="750"/>
              </a:spcBef>
              <a:buClr>
                <a:schemeClr val="tx1"/>
              </a:buClr>
              <a:buSzPct val="100000"/>
              <a:buFont typeface="Arial" panose="020B0604020202020204" pitchFamily="34" charset="0"/>
              <a:buChar char="•"/>
            </a:pPr>
            <a:endParaRPr lang="nb-NO" altLang="nb-NO" sz="2800" dirty="0">
              <a:solidFill>
                <a:schemeClr val="tx1"/>
              </a:solidFill>
              <a:latin typeface="Calibri" panose="020F0502020204030204" pitchFamily="34" charset="0"/>
            </a:endParaRPr>
          </a:p>
          <a:p>
            <a:pPr>
              <a:lnSpc>
                <a:spcPct val="87000"/>
              </a:lnSpc>
              <a:spcBef>
                <a:spcPts val="750"/>
              </a:spcBef>
              <a:buClr>
                <a:schemeClr val="tx1"/>
              </a:buClr>
              <a:buSzPct val="100000"/>
              <a:buFont typeface="Arial" panose="020B0604020202020204" pitchFamily="34" charset="0"/>
              <a:buChar char="•"/>
            </a:pPr>
            <a:r>
              <a:rPr lang="nb-NO" altLang="nb-NO" sz="2800" dirty="0">
                <a:solidFill>
                  <a:schemeClr val="tx1"/>
                </a:solidFill>
                <a:latin typeface="Calibri" panose="020F0502020204030204" pitchFamily="34" charset="0"/>
              </a:rPr>
              <a:t>Husk å få signatur på at avtalen er levert og dato. </a:t>
            </a:r>
          </a:p>
        </p:txBody>
      </p:sp>
    </p:spTree>
    <p:extLst>
      <p:ext uri="{BB962C8B-B14F-4D97-AF65-F5344CB8AC3E}">
        <p14:creationId xmlns:p14="http://schemas.microsoft.com/office/powerpoint/2010/main" val="1546505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2000"/>
                                        <p:tgtEl>
                                          <p:spTgt spid="21507"/>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p:cTn id="11" dur="2000" fill="hold"/>
                                        <p:tgtEl>
                                          <p:spTgt spid="21508"/>
                                        </p:tgtEl>
                                        <p:attrNameLst>
                                          <p:attrName>ppt_x</p:attrName>
                                        </p:attrNameLst>
                                      </p:cBhvr>
                                      <p:tavLst>
                                        <p:tav tm="100000">
                                          <p:val>
                                            <p:strVal val="#ppt_x"/>
                                          </p:val>
                                        </p:tav>
                                        <p:tav>
                                          <p:val>
                                            <p:strVal val="#ppt_x"/>
                                          </p:val>
                                        </p:tav>
                                      </p:tavLst>
                                    </p:anim>
                                    <p:anim calcmode="lin" valueType="num">
                                      <p:cBhvr>
                                        <p:cTn id="12" dur="2000" fill="hold"/>
                                        <p:tgtEl>
                                          <p:spTgt spid="2150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1242874" y="185321"/>
            <a:ext cx="4623772" cy="836612"/>
          </a:xfrm>
        </p:spPr>
        <p:txBody>
          <a:bodyPr/>
          <a:lstStyle/>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Eksempel</a:t>
            </a:r>
            <a:r>
              <a:rPr lang="en-GB" altLang="nb-NO" dirty="0"/>
              <a:t> 07-avtale</a:t>
            </a:r>
          </a:p>
        </p:txBody>
      </p:sp>
      <p:graphicFrame>
        <p:nvGraphicFramePr>
          <p:cNvPr id="55299" name="Object 2"/>
          <p:cNvGraphicFramePr>
            <a:graphicFrameLocks noChangeAspect="1"/>
          </p:cNvGraphicFramePr>
          <p:nvPr>
            <p:extLst>
              <p:ext uri="{D42A27DB-BD31-4B8C-83A1-F6EECF244321}">
                <p14:modId xmlns:p14="http://schemas.microsoft.com/office/powerpoint/2010/main" val="3395588452"/>
              </p:ext>
            </p:extLst>
          </p:nvPr>
        </p:nvGraphicFramePr>
        <p:xfrm>
          <a:off x="5745828" y="265336"/>
          <a:ext cx="4198036" cy="5980619"/>
        </p:xfrm>
        <a:graphic>
          <a:graphicData uri="http://schemas.openxmlformats.org/presentationml/2006/ole">
            <mc:AlternateContent xmlns:mc="http://schemas.openxmlformats.org/markup-compatibility/2006">
              <mc:Choice xmlns:v="urn:schemas-microsoft-com:vml" Requires="v">
                <p:oleObj spid="_x0000_s3109" name="Document" r:id="rId4" imgW="6531703" imgH="9294160" progId="Word.Document.8">
                  <p:embed/>
                </p:oleObj>
              </mc:Choice>
              <mc:Fallback>
                <p:oleObj name="Document" r:id="rId4" imgW="6531703" imgH="9294160" progId="Word.Document.8">
                  <p:embed/>
                  <p:pic>
                    <p:nvPicPr>
                      <p:cNvPr id="0" name=""/>
                      <p:cNvPicPr>
                        <a:picLocks noChangeAspect="1" noChangeArrowheads="1"/>
                      </p:cNvPicPr>
                      <p:nvPr/>
                    </p:nvPicPr>
                    <p:blipFill>
                      <a:blip r:embed="rId5"/>
                      <a:srcRect/>
                      <a:stretch>
                        <a:fillRect/>
                      </a:stretch>
                    </p:blipFill>
                    <p:spPr bwMode="auto">
                      <a:xfrm>
                        <a:off x="5745828" y="265336"/>
                        <a:ext cx="4198036" cy="59806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9748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1873188" y="-31750"/>
            <a:ext cx="4518559" cy="1368425"/>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Hulltaking</a:t>
            </a:r>
            <a:endParaRPr lang="en-GB" altLang="nb-NO" dirty="0"/>
          </a:p>
        </p:txBody>
      </p:sp>
      <p:sp>
        <p:nvSpPr>
          <p:cNvPr id="32771" name="Rectangle 2"/>
          <p:cNvSpPr>
            <a:spLocks noGrp="1" noChangeArrowheads="1"/>
          </p:cNvSpPr>
          <p:nvPr>
            <p:ph type="body" idx="1"/>
          </p:nvPr>
        </p:nvSpPr>
        <p:spPr>
          <a:xfrm>
            <a:off x="1793288" y="1176338"/>
            <a:ext cx="8152401" cy="4193330"/>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nb-NO" altLang="nb-NO" dirty="0">
                <a:latin typeface="Calibri" panose="020F0502020204030204" pitchFamily="34" charset="0"/>
              </a:rPr>
              <a:t>Priser for hulltaking er innkalkulert i prisene med 5,25 prosent for hull inntil 50 mm</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nb-NO" altLang="nb-NO" dirty="0">
                <a:latin typeface="Calibri" panose="020F0502020204030204" pitchFamily="34" charset="0"/>
              </a:rPr>
              <a:t>For hulltaking ut over 50 mm avtales pris</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nb-NO" altLang="nb-NO" dirty="0">
                <a:latin typeface="Calibri" panose="020F0502020204030204" pitchFamily="34" charset="0"/>
              </a:rPr>
              <a:t>I </a:t>
            </a:r>
            <a:r>
              <a:rPr lang="nb-NO" altLang="nb-NO" dirty="0" err="1">
                <a:latin typeface="Calibri" panose="020F0502020204030204" pitchFamily="34" charset="0"/>
              </a:rPr>
              <a:t>tresonitt</a:t>
            </a:r>
            <a:r>
              <a:rPr lang="nb-NO" altLang="nb-NO" dirty="0">
                <a:latin typeface="Calibri" panose="020F0502020204030204" pitchFamily="34" charset="0"/>
              </a:rPr>
              <a:t>, kork, isopor, gips </a:t>
            </a:r>
            <a:r>
              <a:rPr lang="nb-NO" altLang="nb-NO" dirty="0" err="1">
                <a:latin typeface="Calibri" panose="020F0502020204030204" pitchFamily="34" charset="0"/>
              </a:rPr>
              <a:t>o.l</a:t>
            </a:r>
            <a:r>
              <a:rPr lang="nb-NO" altLang="nb-NO" dirty="0">
                <a:latin typeface="Calibri" panose="020F0502020204030204" pitchFamily="34" charset="0"/>
              </a:rPr>
              <a:t> er </a:t>
            </a:r>
            <a:r>
              <a:rPr lang="nb-NO" altLang="nb-NO" dirty="0" err="1">
                <a:latin typeface="Calibri" panose="020F0502020204030204" pitchFamily="34" charset="0"/>
              </a:rPr>
              <a:t>hulltak</a:t>
            </a:r>
            <a:r>
              <a:rPr lang="nb-NO" altLang="nb-NO" dirty="0">
                <a:latin typeface="Calibri" panose="020F0502020204030204" pitchFamily="34" charset="0"/>
              </a:rPr>
              <a:t> til og med 83 mm innkalkulert</a:t>
            </a:r>
          </a:p>
          <a:p>
            <a:pP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nb-NO" altLang="nb-NO" dirty="0">
              <a:latin typeface="Calibri" panose="020F0502020204030204" pitchFamily="34" charset="0"/>
            </a:endParaRPr>
          </a:p>
          <a:p>
            <a:pPr marL="0" indent="0">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nb-NO" altLang="nb-NO" dirty="0">
              <a:latin typeface="Calibri" panose="020F0502020204030204" pitchFamily="34" charset="0"/>
            </a:endParaRPr>
          </a:p>
          <a:p>
            <a:pPr marL="0" indent="0">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nb-NO" altLang="nb-NO" dirty="0">
                <a:latin typeface="Calibri" panose="020F0502020204030204" pitchFamily="34" charset="0"/>
              </a:rPr>
              <a:t>Eks: Et hull på 51 mm avtales pris for 1 mm i form av 07 avtale</a:t>
            </a:r>
          </a:p>
          <a:p>
            <a:pPr marL="0" indent="0">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nb-NO" altLang="nb-NO" dirty="0"/>
          </a:p>
        </p:txBody>
      </p:sp>
    </p:spTree>
    <p:extLst>
      <p:ext uri="{BB962C8B-B14F-4D97-AF65-F5344CB8AC3E}">
        <p14:creationId xmlns:p14="http://schemas.microsoft.com/office/powerpoint/2010/main" val="212460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1890944" y="-31750"/>
            <a:ext cx="5672831" cy="1368425"/>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Merking</a:t>
            </a:r>
            <a:endParaRPr lang="en-GB" altLang="nb-NO" dirty="0"/>
          </a:p>
        </p:txBody>
      </p:sp>
      <p:sp>
        <p:nvSpPr>
          <p:cNvPr id="57347" name="Rectangle 2"/>
          <p:cNvSpPr>
            <a:spLocks noGrp="1" noChangeArrowheads="1"/>
          </p:cNvSpPr>
          <p:nvPr>
            <p:ph type="body" idx="1"/>
          </p:nvPr>
        </p:nvSpPr>
        <p:spPr>
          <a:xfrm>
            <a:off x="1695634" y="1125538"/>
            <a:ext cx="7412855" cy="4555415"/>
          </a:xfrm>
        </p:spPr>
        <p:txBody>
          <a:bodyPr/>
          <a:lstStyle/>
          <a:p>
            <a:pP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b-NO" dirty="0"/>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Merking</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omtalt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del 5 </a:t>
            </a:r>
            <a:r>
              <a:rPr lang="en-GB" altLang="nb-NO" dirty="0" err="1">
                <a:latin typeface="Calibri" panose="020F0502020204030204" pitchFamily="34" charset="0"/>
              </a:rPr>
              <a:t>og</a:t>
            </a:r>
            <a:r>
              <a:rPr lang="en-GB" altLang="nb-NO" dirty="0">
                <a:latin typeface="Calibri" panose="020F0502020204030204" pitchFamily="34" charset="0"/>
              </a:rPr>
              <a:t> del 12.</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Tilførsel</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a:t>
            </a:r>
            <a:r>
              <a:rPr lang="en-GB" altLang="nb-NO" dirty="0" err="1">
                <a:latin typeface="Calibri" panose="020F0502020204030204" pitchFamily="34" charset="0"/>
              </a:rPr>
              <a:t>merkes</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begge</a:t>
            </a:r>
            <a:r>
              <a:rPr lang="en-GB" altLang="nb-NO" dirty="0">
                <a:latin typeface="Calibri" panose="020F0502020204030204" pitchFamily="34" charset="0"/>
              </a:rPr>
              <a:t> ender (</a:t>
            </a:r>
            <a:r>
              <a:rPr lang="en-GB" altLang="nb-NO" dirty="0" err="1">
                <a:latin typeface="Calibri" panose="020F0502020204030204" pitchFamily="34" charset="0"/>
              </a:rPr>
              <a:t>ved</a:t>
            </a:r>
            <a:r>
              <a:rPr lang="en-GB" altLang="nb-NO" dirty="0">
                <a:latin typeface="Calibri" panose="020F0502020204030204" pitchFamily="34" charset="0"/>
              </a:rPr>
              <a:t> </a:t>
            </a:r>
            <a:r>
              <a:rPr lang="en-GB" altLang="nb-NO" dirty="0" err="1">
                <a:latin typeface="Calibri" panose="020F0502020204030204" pitchFamily="34" charset="0"/>
              </a:rPr>
              <a:t>tavle</a:t>
            </a:r>
            <a:r>
              <a:rPr lang="en-GB" altLang="nb-NO" dirty="0">
                <a:latin typeface="Calibri" panose="020F0502020204030204" pitchFamily="34" charset="0"/>
              </a:rPr>
              <a:t> og </a:t>
            </a:r>
            <a:r>
              <a:rPr lang="en-GB" altLang="nb-NO" dirty="0" err="1">
                <a:latin typeface="Calibri" panose="020F0502020204030204" pitchFamily="34" charset="0"/>
              </a:rPr>
              <a:t>ved</a:t>
            </a:r>
            <a:r>
              <a:rPr lang="en-GB" altLang="nb-NO" dirty="0">
                <a:latin typeface="Calibri" panose="020F0502020204030204" pitchFamily="34" charset="0"/>
              </a:rPr>
              <a:t> </a:t>
            </a:r>
            <a:r>
              <a:rPr lang="en-GB" altLang="nb-NO" dirty="0" err="1">
                <a:latin typeface="Calibri" panose="020F0502020204030204" pitchFamily="34" charset="0"/>
              </a:rPr>
              <a:t>første</a:t>
            </a:r>
            <a:r>
              <a:rPr lang="en-GB" altLang="nb-NO" dirty="0">
                <a:latin typeface="Calibri" panose="020F0502020204030204" pitchFamily="34" charset="0"/>
              </a:rPr>
              <a:t> </a:t>
            </a:r>
            <a:r>
              <a:rPr lang="en-GB" altLang="nb-NO" dirty="0" err="1">
                <a:latin typeface="Calibri" panose="020F0502020204030204" pitchFamily="34" charset="0"/>
              </a:rPr>
              <a:t>punkt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Hvis</a:t>
            </a:r>
            <a:r>
              <a:rPr lang="en-GB" altLang="nb-NO" dirty="0">
                <a:latin typeface="Calibri" panose="020F0502020204030204" pitchFamily="34" charset="0"/>
              </a:rPr>
              <a:t> </a:t>
            </a:r>
            <a:r>
              <a:rPr lang="en-GB" altLang="nb-NO" dirty="0" err="1">
                <a:latin typeface="Calibri" panose="020F0502020204030204" pitchFamily="34" charset="0"/>
              </a:rPr>
              <a:t>akkordlaget</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a:t>
            </a:r>
            <a:r>
              <a:rPr lang="en-GB" altLang="nb-NO" dirty="0" err="1">
                <a:latin typeface="Calibri" panose="020F0502020204030204" pitchFamily="34" charset="0"/>
              </a:rPr>
              <a:t>produsere</a:t>
            </a:r>
            <a:r>
              <a:rPr lang="en-GB" altLang="nb-NO" dirty="0">
                <a:latin typeface="Calibri" panose="020F0502020204030204" pitchFamily="34" charset="0"/>
              </a:rPr>
              <a:t> </a:t>
            </a:r>
            <a:r>
              <a:rPr lang="en-GB" altLang="nb-NO" dirty="0" err="1">
                <a:latin typeface="Calibri" panose="020F0502020204030204" pitchFamily="34" charset="0"/>
              </a:rPr>
              <a:t>merkene</a:t>
            </a:r>
            <a:r>
              <a:rPr lang="en-GB" altLang="nb-NO" dirty="0">
                <a:latin typeface="Calibri" panose="020F0502020204030204" pitchFamily="34" charset="0"/>
              </a:rPr>
              <a:t>, </a:t>
            </a:r>
            <a:r>
              <a:rPr lang="en-GB" altLang="nb-NO" dirty="0" err="1">
                <a:latin typeface="Calibri" panose="020F0502020204030204" pitchFamily="34" charset="0"/>
              </a:rPr>
              <a:t>må</a:t>
            </a:r>
            <a:r>
              <a:rPr lang="en-GB" altLang="nb-NO" dirty="0">
                <a:latin typeface="Calibri" panose="020F0502020204030204" pitchFamily="34" charset="0"/>
              </a:rPr>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avtales</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05-avtale for </a:t>
            </a:r>
            <a:r>
              <a:rPr lang="en-GB" altLang="nb-NO" dirty="0" err="1">
                <a:latin typeface="Calibri" panose="020F0502020204030204" pitchFamily="34" charset="0"/>
              </a:rPr>
              <a:t>dette</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Prisen</a:t>
            </a:r>
            <a:r>
              <a:rPr lang="en-GB" altLang="nb-NO" dirty="0">
                <a:latin typeface="Calibri" panose="020F0502020204030204" pitchFamily="34" charset="0"/>
              </a:rPr>
              <a:t> for å </a:t>
            </a:r>
            <a:r>
              <a:rPr lang="en-GB" altLang="nb-NO" dirty="0" err="1">
                <a:latin typeface="Calibri" panose="020F0502020204030204" pitchFamily="34" charset="0"/>
              </a:rPr>
              <a:t>montere</a:t>
            </a:r>
            <a:r>
              <a:rPr lang="en-GB" altLang="nb-NO" dirty="0">
                <a:latin typeface="Calibri" panose="020F0502020204030204" pitchFamily="34" charset="0"/>
              </a:rPr>
              <a:t> </a:t>
            </a:r>
            <a:r>
              <a:rPr lang="en-GB" altLang="nb-NO" dirty="0" err="1">
                <a:latin typeface="Calibri" panose="020F0502020204030204" pitchFamily="34" charset="0"/>
              </a:rPr>
              <a:t>merkene</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kr</a:t>
            </a:r>
            <a:r>
              <a:rPr lang="en-GB" altLang="nb-NO" dirty="0">
                <a:latin typeface="Calibri" panose="020F0502020204030204" pitchFamily="34" charset="0"/>
              </a:rPr>
              <a:t> 3,00 per </a:t>
            </a:r>
            <a:r>
              <a:rPr lang="en-GB" altLang="nb-NO" dirty="0" err="1">
                <a:latin typeface="Calibri" panose="020F0502020204030204" pitchFamily="34" charset="0"/>
              </a:rPr>
              <a:t>merke</a:t>
            </a:r>
            <a:r>
              <a:rPr lang="en-GB" altLang="nb-NO" dirty="0">
                <a:latin typeface="Calibri" panose="020F0502020204030204" pitchFamily="34" charset="0"/>
              </a:rPr>
              <a:t>.</a:t>
            </a:r>
          </a:p>
          <a:p>
            <a:pP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b-NO" dirty="0"/>
          </a:p>
        </p:txBody>
      </p:sp>
    </p:spTree>
    <p:extLst>
      <p:ext uri="{BB962C8B-B14F-4D97-AF65-F5344CB8AC3E}">
        <p14:creationId xmlns:p14="http://schemas.microsoft.com/office/powerpoint/2010/main" val="3981636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1322774" y="188914"/>
            <a:ext cx="5193436" cy="1470025"/>
          </a:xfrm>
        </p:spPr>
        <p:txBody>
          <a:bodyPr>
            <a:normAutofit/>
          </a:bodyPr>
          <a:lstStyle/>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Gruppeoppgave</a:t>
            </a:r>
            <a:r>
              <a:rPr lang="en-GB" altLang="nb-NO" dirty="0"/>
              <a:t> 1</a:t>
            </a:r>
          </a:p>
        </p:txBody>
      </p:sp>
      <p:sp>
        <p:nvSpPr>
          <p:cNvPr id="59395" name="TekstSylinder 4"/>
          <p:cNvSpPr txBox="1">
            <a:spLocks noChangeArrowheads="1"/>
          </p:cNvSpPr>
          <p:nvPr/>
        </p:nvSpPr>
        <p:spPr bwMode="auto">
          <a:xfrm>
            <a:off x="1757779" y="1557338"/>
            <a:ext cx="822600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marL="0" indent="0"/>
            <a:r>
              <a:rPr lang="nb-NO" altLang="nb-NO" sz="2800" dirty="0">
                <a:solidFill>
                  <a:schemeClr val="tx1"/>
                </a:solidFill>
                <a:latin typeface="Calibri" panose="020F0502020204030204" pitchFamily="34" charset="0"/>
              </a:rPr>
              <a:t>1) Nevn eksempler på aktuelle 05-avtaler.</a:t>
            </a:r>
          </a:p>
          <a:p>
            <a:pPr marL="0" indent="0"/>
            <a:endParaRPr lang="nb-NO" altLang="nb-NO" sz="2800" dirty="0">
              <a:solidFill>
                <a:schemeClr val="tx1"/>
              </a:solidFill>
              <a:latin typeface="Calibri" panose="020F0502020204030204" pitchFamily="34" charset="0"/>
            </a:endParaRPr>
          </a:p>
          <a:p>
            <a:pPr marL="0" indent="0"/>
            <a:r>
              <a:rPr lang="nb-NO" altLang="nb-NO" sz="2800" dirty="0">
                <a:solidFill>
                  <a:schemeClr val="tx1"/>
                </a:solidFill>
                <a:latin typeface="Calibri" panose="020F0502020204030204" pitchFamily="34" charset="0"/>
              </a:rPr>
              <a:t>2) Nevn eksempler på aktuelle 07-avtaler.</a:t>
            </a:r>
          </a:p>
          <a:p>
            <a:pPr marL="0" indent="0"/>
            <a:endParaRPr lang="nb-NO" altLang="nb-NO" sz="2800" dirty="0">
              <a:solidFill>
                <a:schemeClr val="tx1"/>
              </a:solidFill>
              <a:latin typeface="Calibri" panose="020F0502020204030204" pitchFamily="34" charset="0"/>
            </a:endParaRPr>
          </a:p>
          <a:p>
            <a:pPr marL="0" indent="0"/>
            <a:r>
              <a:rPr lang="nb-NO" altLang="nb-NO" sz="2800" dirty="0">
                <a:solidFill>
                  <a:schemeClr val="tx1"/>
                </a:solidFill>
                <a:latin typeface="Calibri" panose="020F0502020204030204" pitchFamily="34" charset="0"/>
              </a:rPr>
              <a:t>3) Lag et forslag til en 07avtale for tillaging av spikerslag.</a:t>
            </a:r>
            <a:endParaRPr lang="nb-NO" altLang="nb-NO" sz="3200" b="1" dirty="0">
              <a:solidFill>
                <a:srgbClr val="0070C0"/>
              </a:solidFill>
            </a:endParaRPr>
          </a:p>
          <a:p>
            <a:pPr>
              <a:buFont typeface="Arial" panose="020B0604020202020204" pitchFamily="34" charset="0"/>
              <a:buAutoNum type="arabicPeriod"/>
            </a:pPr>
            <a:endParaRPr lang="nb-NO" altLang="nb-NO" sz="3200" dirty="0">
              <a:solidFill>
                <a:srgbClr val="0070C0"/>
              </a:solidFill>
            </a:endParaRPr>
          </a:p>
        </p:txBody>
      </p:sp>
    </p:spTree>
    <p:extLst>
      <p:ext uri="{BB962C8B-B14F-4D97-AF65-F5344CB8AC3E}">
        <p14:creationId xmlns:p14="http://schemas.microsoft.com/office/powerpoint/2010/main" val="2952882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46556" y="-31750"/>
            <a:ext cx="8099134"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110-10	</a:t>
            </a:r>
            <a:r>
              <a:rPr lang="en-GB" altLang="nb-NO" sz="4400" b="1" dirty="0" err="1">
                <a:solidFill>
                  <a:srgbClr val="FF3300"/>
                </a:solidFill>
                <a:latin typeface="+mj-lt"/>
              </a:rPr>
              <a:t>Akkordarbeid</a:t>
            </a:r>
            <a:r>
              <a:rPr lang="en-GB" altLang="nb-NO" sz="4400" b="1" dirty="0">
                <a:solidFill>
                  <a:srgbClr val="FF3300"/>
                </a:solidFill>
                <a:latin typeface="+mj-lt"/>
              </a:rPr>
              <a:t> </a:t>
            </a:r>
            <a:r>
              <a:rPr lang="en-GB" altLang="nb-NO" sz="4400" b="1" dirty="0" err="1">
                <a:solidFill>
                  <a:srgbClr val="FF3300"/>
                </a:solidFill>
                <a:latin typeface="+mj-lt"/>
              </a:rPr>
              <a:t>skal</a:t>
            </a:r>
            <a:r>
              <a:rPr lang="en-GB" altLang="nb-NO" sz="4400" b="1" dirty="0">
                <a:solidFill>
                  <a:srgbClr val="FF3300"/>
                </a:solidFill>
                <a:latin typeface="+mj-lt"/>
              </a:rPr>
              <a:t> </a:t>
            </a:r>
            <a:r>
              <a:rPr lang="en-GB" altLang="nb-NO" sz="4400" b="1" dirty="0" err="1">
                <a:solidFill>
                  <a:srgbClr val="FF3300"/>
                </a:solidFill>
                <a:latin typeface="+mj-lt"/>
              </a:rPr>
              <a:t>uhindret</a:t>
            </a:r>
            <a:r>
              <a:rPr lang="en-GB" altLang="nb-NO" sz="4400" b="1" dirty="0">
                <a:solidFill>
                  <a:srgbClr val="FF3300"/>
                </a:solidFill>
                <a:latin typeface="+mj-lt"/>
              </a:rPr>
              <a:t> </a:t>
            </a:r>
            <a:r>
              <a:rPr lang="en-GB" altLang="nb-NO" sz="4400" b="1" dirty="0" err="1">
                <a:solidFill>
                  <a:srgbClr val="FF3300"/>
                </a:solidFill>
                <a:latin typeface="+mj-lt"/>
              </a:rPr>
              <a:t>kunne</a:t>
            </a:r>
            <a:r>
              <a:rPr lang="en-GB" altLang="nb-NO" sz="4400" b="1" dirty="0">
                <a:solidFill>
                  <a:srgbClr val="FF3300"/>
                </a:solidFill>
                <a:latin typeface="+mj-lt"/>
              </a:rPr>
              <a:t> </a:t>
            </a:r>
            <a:r>
              <a:rPr lang="en-GB" altLang="nb-NO" sz="4400" b="1" dirty="0" err="1">
                <a:solidFill>
                  <a:srgbClr val="FF3300"/>
                </a:solidFill>
                <a:latin typeface="+mj-lt"/>
              </a:rPr>
              <a:t>anvendes</a:t>
            </a:r>
            <a:endParaRPr lang="en-GB" altLang="nb-NO" sz="4400" b="1" dirty="0">
              <a:solidFill>
                <a:srgbClr val="FF3300"/>
              </a:solidFill>
              <a:latin typeface="+mj-lt"/>
            </a:endParaRPr>
          </a:p>
        </p:txBody>
      </p:sp>
      <p:sp>
        <p:nvSpPr>
          <p:cNvPr id="2" name="Text Box 3"/>
          <p:cNvSpPr txBox="1">
            <a:spLocks noChangeArrowheads="1"/>
          </p:cNvSpPr>
          <p:nvPr/>
        </p:nvSpPr>
        <p:spPr bwMode="auto">
          <a:xfrm>
            <a:off x="1737480" y="1548876"/>
            <a:ext cx="460458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750"/>
              </a:spcBef>
              <a:buClr>
                <a:srgbClr val="000000"/>
              </a:buClr>
              <a:buSzPct val="100000"/>
              <a:buFont typeface="Times New Roman" panose="02020603050405020304" pitchFamily="18" charset="0"/>
              <a:buChar char="•"/>
            </a:pPr>
            <a:r>
              <a:rPr lang="nb-NO" altLang="nb-NO" sz="2800" dirty="0">
                <a:solidFill>
                  <a:schemeClr val="tx1"/>
                </a:solidFill>
                <a:latin typeface="Calibri" panose="020F0502020204030204" pitchFamily="34" charset="0"/>
              </a:rPr>
              <a:t>Ingen av partene kan gjennom sine organisasjoner nekte eller hindre at det skal arbeides akkord etter overenskomstens bestemmelser</a:t>
            </a:r>
          </a:p>
        </p:txBody>
      </p:sp>
      <p:grpSp>
        <p:nvGrpSpPr>
          <p:cNvPr id="3" name="Group 4"/>
          <p:cNvGrpSpPr>
            <a:grpSpLocks/>
          </p:cNvGrpSpPr>
          <p:nvPr/>
        </p:nvGrpSpPr>
        <p:grpSpPr bwMode="auto">
          <a:xfrm>
            <a:off x="6575426" y="1295400"/>
            <a:ext cx="3135313" cy="4795838"/>
            <a:chOff x="3182" y="816"/>
            <a:chExt cx="1975" cy="3021"/>
          </a:xfrm>
        </p:grpSpPr>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 y="816"/>
              <a:ext cx="1976" cy="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4" name="Text Box 6"/>
            <p:cNvSpPr txBox="1">
              <a:spLocks noChangeArrowheads="1"/>
            </p:cNvSpPr>
            <p:nvPr/>
          </p:nvSpPr>
          <p:spPr bwMode="auto">
            <a:xfrm>
              <a:off x="3182" y="816"/>
              <a:ext cx="1976" cy="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173246609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100000">
                                          <p:val>
                                            <p:strVal val="#ppt_x"/>
                                          </p:val>
                                        </p:tav>
                                        <p:tav>
                                          <p:val>
                                            <p:strVal val="#ppt_x"/>
                                          </p:val>
                                        </p:tav>
                                      </p:tavLst>
                                    </p:anim>
                                    <p:anim calcmode="lin" valueType="num">
                                      <p:cBhvr>
                                        <p:cTn id="8" dur="500" fill="hold"/>
                                        <p:tgtEl>
                                          <p:spTgt spid="5122"/>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100000">
                                          <p:val>
                                            <p:strVal val="0-#ppt_w/2"/>
                                          </p:val>
                                        </p:tav>
                                        <p:tav>
                                          <p:val>
                                            <p:strVal val="#ppt_x"/>
                                          </p:val>
                                        </p:tav>
                                      </p:tavLst>
                                    </p:anim>
                                    <p:anim calcmode="lin" valueType="num">
                                      <p:cBhvr>
                                        <p:cTn id="13" dur="500" fill="hold"/>
                                        <p:tgtEl>
                                          <p:spTgt spid="3"/>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846555" y="188913"/>
            <a:ext cx="7359589" cy="1655762"/>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a:t>110-11 </a:t>
            </a:r>
            <a:r>
              <a:rPr lang="en-GB" altLang="nb-NO" dirty="0" err="1"/>
              <a:t>Arbeid</a:t>
            </a:r>
            <a:r>
              <a:rPr lang="en-GB" altLang="nb-NO" dirty="0"/>
              <a:t> </a:t>
            </a:r>
            <a:r>
              <a:rPr lang="en-GB" altLang="nb-NO" dirty="0" err="1"/>
              <a:t>som</a:t>
            </a:r>
            <a:r>
              <a:rPr lang="en-GB" altLang="nb-NO" dirty="0"/>
              <a:t> </a:t>
            </a:r>
            <a:r>
              <a:rPr lang="en-GB" altLang="nb-NO" dirty="0" err="1"/>
              <a:t>skal</a:t>
            </a:r>
            <a:r>
              <a:rPr lang="en-GB" altLang="nb-NO" dirty="0"/>
              <a:t> </a:t>
            </a:r>
            <a:r>
              <a:rPr lang="en-GB" altLang="nb-NO" dirty="0" err="1"/>
              <a:t>utføres</a:t>
            </a:r>
            <a:r>
              <a:rPr lang="en-GB" altLang="nb-NO" dirty="0"/>
              <a:t> </a:t>
            </a:r>
            <a:r>
              <a:rPr lang="en-GB" altLang="nb-NO" dirty="0" err="1"/>
              <a:t>etter</a:t>
            </a:r>
            <a:r>
              <a:rPr lang="en-GB" altLang="nb-NO" dirty="0"/>
              <a:t> </a:t>
            </a:r>
            <a:r>
              <a:rPr lang="en-GB" altLang="nb-NO" dirty="0" err="1"/>
              <a:t>akkordprislisten</a:t>
            </a:r>
            <a:endParaRPr lang="en-GB" altLang="nb-NO" dirty="0"/>
          </a:p>
        </p:txBody>
      </p:sp>
      <p:sp>
        <p:nvSpPr>
          <p:cNvPr id="6146" name="Rectangle 2"/>
          <p:cNvSpPr>
            <a:spLocks noGrp="1" noChangeArrowheads="1"/>
          </p:cNvSpPr>
          <p:nvPr>
            <p:ph type="body" idx="1"/>
          </p:nvPr>
        </p:nvSpPr>
        <p:spPr>
          <a:xfrm>
            <a:off x="1722268" y="2133600"/>
            <a:ext cx="6773663" cy="3537626"/>
          </a:xfrm>
        </p:spPr>
        <p:txBody>
          <a:bodyPr/>
          <a:lstStyle/>
          <a:p>
            <a:pPr marL="317500" indent="-317500">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a:t>
            </a:r>
            <a:r>
              <a:rPr lang="en-GB" altLang="nb-NO" dirty="0" err="1">
                <a:latin typeface="Calibri" panose="020F0502020204030204" pitchFamily="34" charset="0"/>
              </a:rPr>
              <a:t>forutsetning</a:t>
            </a:r>
            <a:r>
              <a:rPr lang="en-GB" altLang="nb-NO" dirty="0">
                <a:latin typeface="Calibri" panose="020F0502020204030204" pitchFamily="34" charset="0"/>
              </a:rPr>
              <a:t> at alt </a:t>
            </a:r>
            <a:r>
              <a:rPr lang="en-GB" altLang="nb-NO" dirty="0" err="1">
                <a:latin typeface="Calibri" panose="020F0502020204030204" pitchFamily="34" charset="0"/>
              </a:rPr>
              <a:t>arbeid</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priset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akkordtariffen</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a:t>
            </a:r>
            <a:r>
              <a:rPr lang="en-GB" altLang="nb-NO" dirty="0" err="1">
                <a:latin typeface="Calibri" panose="020F0502020204030204" pitchFamily="34" charset="0"/>
              </a:rPr>
              <a:t>utføres</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akkord</a:t>
            </a:r>
            <a:r>
              <a:rPr lang="en-GB" altLang="nb-NO" dirty="0">
                <a:latin typeface="Calibri" panose="020F0502020204030204" pitchFamily="34" charset="0"/>
              </a:rPr>
              <a:t>.</a:t>
            </a:r>
          </a:p>
          <a:p>
            <a:pPr marL="317500" indent="-317500">
              <a:lnSpc>
                <a:spcPct val="87000"/>
              </a:lnSpc>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nb-NO" dirty="0" err="1">
                <a:latin typeface="Calibri" panose="020F0502020204030204" pitchFamily="34" charset="0"/>
              </a:rPr>
              <a:t>Akkordtariffen</a:t>
            </a:r>
            <a:r>
              <a:rPr lang="en-GB" altLang="nb-NO" dirty="0">
                <a:latin typeface="Calibri" panose="020F0502020204030204" pitchFamily="34" charset="0"/>
              </a:rPr>
              <a:t> </a:t>
            </a:r>
            <a:r>
              <a:rPr lang="en-GB" altLang="nb-NO" dirty="0" err="1">
                <a:latin typeface="Calibri" panose="020F0502020204030204" pitchFamily="34" charset="0"/>
              </a:rPr>
              <a:t>skal</a:t>
            </a:r>
            <a:r>
              <a:rPr lang="en-GB" altLang="nb-NO" dirty="0">
                <a:latin typeface="Calibri" panose="020F0502020204030204" pitchFamily="34" charset="0"/>
              </a:rPr>
              <a:t> </a:t>
            </a:r>
            <a:r>
              <a:rPr lang="en-GB" altLang="nb-NO" dirty="0" err="1">
                <a:latin typeface="Calibri" panose="020F0502020204030204" pitchFamily="34" charset="0"/>
              </a:rPr>
              <a:t>lojalt</a:t>
            </a:r>
            <a:r>
              <a:rPr lang="en-GB" altLang="nb-NO" dirty="0">
                <a:latin typeface="Calibri" panose="020F0502020204030204" pitchFamily="34" charset="0"/>
              </a:rPr>
              <a:t> </a:t>
            </a:r>
            <a:r>
              <a:rPr lang="en-GB" altLang="nb-NO" dirty="0" err="1">
                <a:latin typeface="Calibri" panose="020F0502020204030204" pitchFamily="34" charset="0"/>
              </a:rPr>
              <a:t>anvendes</a:t>
            </a:r>
            <a:r>
              <a:rPr lang="en-GB" altLang="nb-NO" dirty="0">
                <a:latin typeface="Calibri" panose="020F0502020204030204" pitchFamily="34" charset="0"/>
              </a:rPr>
              <a:t> </a:t>
            </a:r>
            <a:r>
              <a:rPr lang="en-GB" altLang="nb-NO" dirty="0" err="1">
                <a:latin typeface="Calibri" panose="020F0502020204030204" pitchFamily="34" charset="0"/>
              </a:rPr>
              <a:t>av</a:t>
            </a:r>
            <a:r>
              <a:rPr lang="en-GB" altLang="nb-NO" dirty="0">
                <a:latin typeface="Calibri" panose="020F0502020204030204" pitchFamily="34" charset="0"/>
              </a:rPr>
              <a:t> </a:t>
            </a:r>
            <a:r>
              <a:rPr lang="en-GB" altLang="nb-NO" dirty="0" err="1">
                <a:latin typeface="Calibri" panose="020F0502020204030204" pitchFamily="34" charset="0"/>
              </a:rPr>
              <a:t>begge</a:t>
            </a:r>
            <a:r>
              <a:rPr lang="en-GB" altLang="nb-NO" dirty="0">
                <a:latin typeface="Calibri" panose="020F0502020204030204" pitchFamily="34" charset="0"/>
              </a:rPr>
              <a:t> </a:t>
            </a:r>
            <a:r>
              <a:rPr lang="en-GB" altLang="nb-NO" dirty="0" err="1">
                <a:latin typeface="Calibri" panose="020F0502020204030204" pitchFamily="34" charset="0"/>
              </a:rPr>
              <a:t>parter</a:t>
            </a:r>
            <a:r>
              <a:rPr lang="en-GB" altLang="nb-NO" dirty="0">
                <a:latin typeface="Calibri" panose="020F0502020204030204" pitchFamily="34" charset="0"/>
              </a:rPr>
              <a:t> </a:t>
            </a:r>
            <a:r>
              <a:rPr lang="en-GB" altLang="nb-NO" dirty="0" err="1">
                <a:latin typeface="Calibri" panose="020F0502020204030204" pitchFamily="34" charset="0"/>
              </a:rPr>
              <a:t>slik</a:t>
            </a:r>
            <a:r>
              <a:rPr lang="en-GB" altLang="nb-NO" dirty="0">
                <a:latin typeface="Calibri" panose="020F0502020204030204" pitchFamily="34" charset="0"/>
              </a:rPr>
              <a:t> at den </a:t>
            </a:r>
            <a:r>
              <a:rPr lang="en-GB" altLang="nb-NO" dirty="0" err="1">
                <a:latin typeface="Calibri" panose="020F0502020204030204" pitchFamily="34" charset="0"/>
              </a:rPr>
              <a:t>virker</a:t>
            </a:r>
            <a:r>
              <a:rPr lang="en-GB" altLang="nb-NO" dirty="0">
                <a:latin typeface="Calibri" panose="020F0502020204030204" pitchFamily="34" charset="0"/>
              </a:rPr>
              <a:t> </a:t>
            </a:r>
            <a:r>
              <a:rPr lang="en-GB" altLang="nb-NO" dirty="0" err="1">
                <a:latin typeface="Calibri" panose="020F0502020204030204" pitchFamily="34" charset="0"/>
              </a:rPr>
              <a:t>fremmende</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a:t>
            </a:r>
            <a:r>
              <a:rPr lang="en-GB" altLang="nb-NO" dirty="0" err="1">
                <a:latin typeface="Calibri" panose="020F0502020204030204" pitchFamily="34" charset="0"/>
              </a:rPr>
              <a:t>produktiviteten</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bedriften</a:t>
            </a:r>
            <a:r>
              <a:rPr lang="en-GB" altLang="nb-NO" dirty="0">
                <a:latin typeface="Calibri" panose="020F0502020204030204" pitchFamily="34" charset="0"/>
              </a:rPr>
              <a:t>.</a:t>
            </a:r>
          </a:p>
          <a:p>
            <a:pPr marL="317500" indent="-317500">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nb-NO"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744" y="1515015"/>
            <a:ext cx="25908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2730581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ppt_x</p:attrName>
                                        </p:attrNameLst>
                                      </p:cBhvr>
                                      <p:tavLst>
                                        <p:tav>
                                          <p:val>
                                            <p:strVal val="#ppt_x"/>
                                          </p:val>
                                        </p:tav>
                                        <p:tav>
                                          <p:val>
                                            <p:strVal val="#ppt_x"/>
                                          </p:val>
                                        </p:tav>
                                      </p:tavLst>
                                    </p:anim>
                                    <p:anim calcmode="lin" valueType="num">
                                      <p:cBhvr>
                                        <p:cTn id="8" dur="500" fill="hold"/>
                                        <p:tgtEl>
                                          <p:spTgt spid="6145"/>
                                        </p:tgtEl>
                                        <p:attrNameLst>
                                          <p:attrName>ppt_y</p:attrName>
                                        </p:attrNameLst>
                                      </p:cBhvr>
                                      <p:tavLst>
                                        <p:tav>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Horizontal)">
                                      <p:cBhvr>
                                        <p:cTn id="13" dur="500"/>
                                        <p:tgtEl>
                                          <p:spTgt spid="6146"/>
                                        </p:tgtEl>
                                      </p:cBhvr>
                                    </p:animEffect>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ppt_x</p:attrName>
                                        </p:attrNameLst>
                                      </p:cBhvr>
                                      <p:tavLst>
                                        <p:tav tm="100000">
                                          <p:val>
                                            <p:strVal val="0-#ppt_w/2"/>
                                          </p:val>
                                        </p:tav>
                                        <p:tav>
                                          <p:val>
                                            <p:strVal val="#ppt_x"/>
                                          </p:val>
                                        </p:tav>
                                      </p:tavLst>
                                    </p:anim>
                                    <p:anim calcmode="lin" valueType="num">
                                      <p:cBhvr>
                                        <p:cTn id="18" dur="500" fill="hold"/>
                                        <p:tgtEl>
                                          <p:spTgt spid="614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2006354" y="-31750"/>
            <a:ext cx="7939336" cy="1368425"/>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Begrensningen</a:t>
            </a:r>
            <a:endParaRPr lang="en-GB" altLang="nb-NO" dirty="0"/>
          </a:p>
        </p:txBody>
      </p:sp>
      <p:sp>
        <p:nvSpPr>
          <p:cNvPr id="7170" name="Rectangle 2"/>
          <p:cNvSpPr>
            <a:spLocks noGrp="1" noChangeArrowheads="1"/>
          </p:cNvSpPr>
          <p:nvPr>
            <p:ph type="body" idx="1"/>
          </p:nvPr>
        </p:nvSpPr>
        <p:spPr>
          <a:xfrm>
            <a:off x="2006353" y="1176338"/>
            <a:ext cx="7403977" cy="3946078"/>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eneste</a:t>
            </a:r>
            <a:r>
              <a:rPr lang="en-GB" altLang="nb-NO" dirty="0">
                <a:latin typeface="Calibri" panose="020F0502020204030204" pitchFamily="34" charset="0"/>
              </a:rPr>
              <a:t> </a:t>
            </a:r>
            <a:r>
              <a:rPr lang="en-GB" altLang="nb-NO" dirty="0" err="1">
                <a:latin typeface="Calibri" panose="020F0502020204030204" pitchFamily="34" charset="0"/>
              </a:rPr>
              <a:t>kravet</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stilles</a:t>
            </a:r>
            <a:r>
              <a:rPr lang="en-GB" altLang="nb-NO" dirty="0">
                <a:latin typeface="Calibri" panose="020F0502020204030204" pitchFamily="34" charset="0"/>
              </a:rPr>
              <a:t> </a:t>
            </a:r>
            <a:r>
              <a:rPr lang="en-GB" altLang="nb-NO" dirty="0" err="1">
                <a:latin typeface="Calibri" panose="020F0502020204030204" pitchFamily="34" charset="0"/>
              </a:rPr>
              <a:t>til</a:t>
            </a:r>
            <a:r>
              <a:rPr lang="en-GB" altLang="nb-NO" dirty="0">
                <a:latin typeface="Calibri" panose="020F0502020204030204" pitchFamily="34" charset="0"/>
              </a:rPr>
              <a:t> </a:t>
            </a:r>
            <a:r>
              <a:rPr lang="en-GB" altLang="nb-NO" dirty="0" err="1">
                <a:latin typeface="Calibri" panose="020F0502020204030204" pitchFamily="34" charset="0"/>
              </a:rPr>
              <a:t>akkordarbeid</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t>:</a:t>
            </a:r>
          </a:p>
          <a:p>
            <a:pPr lvl="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altLang="nb-NO" dirty="0"/>
          </a:p>
          <a:p>
            <a:pPr lvl="2" algn="ct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nb-NO" sz="4000" dirty="0" err="1">
                <a:latin typeface="Calibri" panose="020F0502020204030204" pitchFamily="34" charset="0"/>
              </a:rPr>
              <a:t>Arbeidsoppdraget</a:t>
            </a:r>
            <a:r>
              <a:rPr lang="en-GB" altLang="nb-NO" sz="4000" dirty="0">
                <a:latin typeface="Calibri" panose="020F0502020204030204" pitchFamily="34" charset="0"/>
              </a:rPr>
              <a:t> </a:t>
            </a:r>
          </a:p>
          <a:p>
            <a:pPr lvl="2" algn="ct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nb-NO" sz="4000" dirty="0" err="1">
                <a:latin typeface="Calibri" panose="020F0502020204030204" pitchFamily="34" charset="0"/>
              </a:rPr>
              <a:t>skal</a:t>
            </a:r>
            <a:r>
              <a:rPr lang="en-GB" altLang="nb-NO" sz="4000" dirty="0">
                <a:latin typeface="Calibri" panose="020F0502020204030204" pitchFamily="34" charset="0"/>
              </a:rPr>
              <a:t> ha </a:t>
            </a:r>
            <a:r>
              <a:rPr lang="en-GB" altLang="nb-NO" sz="4000" dirty="0" err="1">
                <a:latin typeface="Calibri" panose="020F0502020204030204" pitchFamily="34" charset="0"/>
              </a:rPr>
              <a:t>en</a:t>
            </a:r>
            <a:r>
              <a:rPr lang="en-GB" altLang="nb-NO" sz="4000" dirty="0">
                <a:latin typeface="Calibri" panose="020F0502020204030204" pitchFamily="34" charset="0"/>
              </a:rPr>
              <a:t> </a:t>
            </a:r>
            <a:r>
              <a:rPr lang="en-GB" altLang="nb-NO" sz="4000" dirty="0" err="1">
                <a:latin typeface="Calibri" panose="020F0502020204030204" pitchFamily="34" charset="0"/>
              </a:rPr>
              <a:t>varighet</a:t>
            </a:r>
            <a:r>
              <a:rPr lang="en-GB" altLang="nb-NO" sz="4000" dirty="0">
                <a:latin typeface="Calibri" panose="020F0502020204030204" pitchFamily="34" charset="0"/>
              </a:rPr>
              <a:t> </a:t>
            </a:r>
            <a:r>
              <a:rPr lang="en-GB" altLang="nb-NO" sz="4000" dirty="0" err="1">
                <a:latin typeface="Calibri" panose="020F0502020204030204" pitchFamily="34" charset="0"/>
              </a:rPr>
              <a:t>ut</a:t>
            </a:r>
            <a:r>
              <a:rPr lang="en-GB" altLang="nb-NO" sz="4000" dirty="0">
                <a:latin typeface="Calibri" panose="020F0502020204030204" pitchFamily="34" charset="0"/>
              </a:rPr>
              <a:t> over </a:t>
            </a:r>
          </a:p>
          <a:p>
            <a:pPr lvl="2" algn="ctr">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nb-NO" sz="4000" b="1" u="sng" dirty="0">
                <a:effectLst>
                  <a:outerShdw blurRad="38100" dist="38100" dir="2700000" algn="tl">
                    <a:srgbClr val="C0C0C0"/>
                  </a:outerShdw>
                </a:effectLst>
                <a:latin typeface="Calibri" panose="020F0502020204030204" pitchFamily="34" charset="0"/>
              </a:rPr>
              <a:t>24 timer</a:t>
            </a:r>
          </a:p>
        </p:txBody>
      </p:sp>
    </p:spTree>
    <p:extLst>
      <p:ext uri="{BB962C8B-B14F-4D97-AF65-F5344CB8AC3E}">
        <p14:creationId xmlns:p14="http://schemas.microsoft.com/office/powerpoint/2010/main" val="3536845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899821" y="-31750"/>
            <a:ext cx="8045868" cy="1368425"/>
          </a:xfrm>
        </p:spPr>
        <p:txBody>
          <a:bodyPr>
            <a:normAutofit/>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Endringer</a:t>
            </a:r>
            <a:r>
              <a:rPr lang="en-GB" altLang="nb-NO" dirty="0"/>
              <a:t> </a:t>
            </a:r>
            <a:r>
              <a:rPr lang="en-GB" altLang="nb-NO" dirty="0" err="1"/>
              <a:t>i</a:t>
            </a:r>
            <a:r>
              <a:rPr lang="en-GB" altLang="nb-NO" dirty="0"/>
              <a:t> </a:t>
            </a:r>
            <a:r>
              <a:rPr lang="en-GB" altLang="nb-NO" dirty="0" err="1"/>
              <a:t>tariffoppgjøret</a:t>
            </a:r>
            <a:r>
              <a:rPr lang="en-GB" altLang="nb-NO" dirty="0"/>
              <a:t> 1994</a:t>
            </a:r>
          </a:p>
        </p:txBody>
      </p:sp>
      <p:sp>
        <p:nvSpPr>
          <p:cNvPr id="30723" name="Rectangle 2"/>
          <p:cNvSpPr>
            <a:spLocks noGrp="1" noChangeArrowheads="1"/>
          </p:cNvSpPr>
          <p:nvPr>
            <p:ph type="body" idx="1"/>
          </p:nvPr>
        </p:nvSpPr>
        <p:spPr>
          <a:xfrm>
            <a:off x="1695634" y="1204913"/>
            <a:ext cx="8859915" cy="4077301"/>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Ved</a:t>
            </a:r>
            <a:r>
              <a:rPr lang="en-GB" altLang="nb-NO" dirty="0">
                <a:latin typeface="Calibri" panose="020F0502020204030204" pitchFamily="34" charset="0"/>
              </a:rPr>
              <a:t> </a:t>
            </a:r>
            <a:r>
              <a:rPr lang="en-GB" altLang="nb-NO" dirty="0" err="1">
                <a:latin typeface="Calibri" panose="020F0502020204030204" pitchFamily="34" charset="0"/>
              </a:rPr>
              <a:t>tariffoppgjøret</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1994, </a:t>
            </a:r>
            <a:r>
              <a:rPr lang="en-GB" altLang="nb-NO" dirty="0" err="1">
                <a:latin typeface="Calibri" panose="020F0502020204030204" pitchFamily="34" charset="0"/>
              </a:rPr>
              <a:t>ble</a:t>
            </a:r>
            <a:r>
              <a:rPr lang="en-GB" altLang="nb-NO" dirty="0">
                <a:latin typeface="Calibri" panose="020F0502020204030204" pitchFamily="34" charset="0"/>
              </a:rPr>
              <a:t> </a:t>
            </a:r>
            <a:r>
              <a:rPr lang="en-GB" altLang="nb-NO" dirty="0" err="1">
                <a:latin typeface="Calibri" panose="020F0502020204030204" pitchFamily="34" charset="0"/>
              </a:rPr>
              <a:t>partene</a:t>
            </a:r>
            <a:r>
              <a:rPr lang="en-GB" altLang="nb-NO" dirty="0">
                <a:latin typeface="Calibri" panose="020F0502020204030204" pitchFamily="34" charset="0"/>
              </a:rPr>
              <a:t> </a:t>
            </a:r>
            <a:r>
              <a:rPr lang="en-GB" altLang="nb-NO" dirty="0" err="1">
                <a:latin typeface="Calibri" panose="020F0502020204030204" pitchFamily="34" charset="0"/>
              </a:rPr>
              <a:t>enige</a:t>
            </a:r>
            <a:r>
              <a:rPr lang="en-GB" altLang="nb-NO" dirty="0">
                <a:latin typeface="Calibri" panose="020F0502020204030204" pitchFamily="34" charset="0"/>
              </a:rPr>
              <a:t> om å bake inn </a:t>
            </a:r>
            <a:r>
              <a:rPr lang="en-GB" altLang="nb-NO" dirty="0" err="1">
                <a:latin typeface="Calibri" panose="020F0502020204030204" pitchFamily="34" charset="0"/>
              </a:rPr>
              <a:t>prisene</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del 2.</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Årsaken</a:t>
            </a:r>
            <a:r>
              <a:rPr lang="en-GB" altLang="nb-NO" dirty="0">
                <a:latin typeface="Calibri" panose="020F0502020204030204" pitchFamily="34" charset="0"/>
              </a:rPr>
              <a:t> </a:t>
            </a:r>
            <a:r>
              <a:rPr lang="en-GB" altLang="nb-NO" dirty="0" err="1">
                <a:latin typeface="Calibri" panose="020F0502020204030204" pitchFamily="34" charset="0"/>
              </a:rPr>
              <a:t>var</a:t>
            </a:r>
            <a:r>
              <a:rPr lang="en-GB" altLang="nb-NO" dirty="0">
                <a:latin typeface="Calibri" panose="020F0502020204030204" pitchFamily="34" charset="0"/>
              </a:rPr>
              <a:t> at </a:t>
            </a: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var</a:t>
            </a:r>
            <a:r>
              <a:rPr lang="en-GB" altLang="nb-NO" dirty="0">
                <a:latin typeface="Calibri" panose="020F0502020204030204" pitchFamily="34" charset="0"/>
              </a:rPr>
              <a:t> </a:t>
            </a:r>
            <a:r>
              <a:rPr lang="en-GB" altLang="nb-NO" dirty="0" err="1">
                <a:latin typeface="Calibri" panose="020F0502020204030204" pitchFamily="34" charset="0"/>
              </a:rPr>
              <a:t>vanskelig</a:t>
            </a:r>
            <a:r>
              <a:rPr lang="en-GB" altLang="nb-NO" dirty="0">
                <a:latin typeface="Calibri" panose="020F0502020204030204" pitchFamily="34" charset="0"/>
              </a:rPr>
              <a:t> å </a:t>
            </a:r>
            <a:r>
              <a:rPr lang="en-GB" altLang="nb-NO" dirty="0" err="1">
                <a:latin typeface="Calibri" panose="020F0502020204030204" pitchFamily="34" charset="0"/>
              </a:rPr>
              <a:t>bevise</a:t>
            </a:r>
            <a:r>
              <a:rPr lang="en-GB" altLang="nb-NO" dirty="0">
                <a:latin typeface="Calibri" panose="020F0502020204030204" pitchFamily="34" charset="0"/>
              </a:rPr>
              <a:t> </a:t>
            </a:r>
            <a:r>
              <a:rPr lang="en-GB" altLang="nb-NO" dirty="0" err="1">
                <a:latin typeface="Calibri" panose="020F0502020204030204" pitchFamily="34" charset="0"/>
              </a:rPr>
              <a:t>antall</a:t>
            </a:r>
            <a:r>
              <a:rPr lang="en-GB" altLang="nb-NO" dirty="0">
                <a:latin typeface="Calibri" panose="020F0502020204030204" pitchFamily="34" charset="0"/>
              </a:rPr>
              <a:t> hull, </a:t>
            </a:r>
            <a:r>
              <a:rPr lang="en-GB" altLang="nb-NO" dirty="0" err="1">
                <a:latin typeface="Calibri" panose="020F0502020204030204" pitchFamily="34" charset="0"/>
              </a:rPr>
              <a:t>sliss</a:t>
            </a:r>
            <a:r>
              <a:rPr lang="en-GB" altLang="nb-NO" dirty="0">
                <a:latin typeface="Calibri" panose="020F0502020204030204" pitchFamily="34" charset="0"/>
              </a:rPr>
              <a:t> </a:t>
            </a:r>
            <a:r>
              <a:rPr lang="en-GB" altLang="nb-NO" dirty="0" err="1">
                <a:latin typeface="Calibri" panose="020F0502020204030204" pitchFamily="34" charset="0"/>
              </a:rPr>
              <a:t>o.l</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Det</a:t>
            </a:r>
            <a:r>
              <a:rPr lang="en-GB" altLang="nb-NO" dirty="0">
                <a:latin typeface="Calibri" panose="020F0502020204030204" pitchFamily="34" charset="0"/>
              </a:rPr>
              <a:t> </a:t>
            </a:r>
            <a:r>
              <a:rPr lang="en-GB" altLang="nb-NO" dirty="0" err="1">
                <a:latin typeface="Calibri" panose="020F0502020204030204" pitchFamily="34" charset="0"/>
              </a:rPr>
              <a:t>ble</a:t>
            </a:r>
            <a:r>
              <a:rPr lang="en-GB" altLang="nb-NO" dirty="0">
                <a:latin typeface="Calibri" panose="020F0502020204030204" pitchFamily="34" charset="0"/>
              </a:rPr>
              <a:t> </a:t>
            </a:r>
            <a:r>
              <a:rPr lang="en-GB" altLang="nb-NO" dirty="0" err="1">
                <a:latin typeface="Calibri" panose="020F0502020204030204" pitchFamily="34" charset="0"/>
              </a:rPr>
              <a:t>gjennomført</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a:t>
            </a:r>
            <a:r>
              <a:rPr lang="en-GB" altLang="nb-NO" dirty="0" err="1">
                <a:latin typeface="Calibri" panose="020F0502020204030204" pitchFamily="34" charset="0"/>
              </a:rPr>
              <a:t>landsomfattende</a:t>
            </a:r>
            <a:r>
              <a:rPr lang="en-GB" altLang="nb-NO" dirty="0">
                <a:latin typeface="Calibri" panose="020F0502020204030204" pitchFamily="34" charset="0"/>
              </a:rPr>
              <a:t> </a:t>
            </a:r>
            <a:r>
              <a:rPr lang="en-GB" altLang="nb-NO" dirty="0" err="1">
                <a:latin typeface="Calibri" panose="020F0502020204030204" pitchFamily="34" charset="0"/>
              </a:rPr>
              <a:t>spørreundersøkelse</a:t>
            </a:r>
            <a:r>
              <a:rPr lang="en-GB" altLang="nb-NO" dirty="0">
                <a:latin typeface="Calibri" panose="020F0502020204030204" pitchFamily="34" charset="0"/>
              </a:rPr>
              <a:t> </a:t>
            </a:r>
            <a:r>
              <a:rPr lang="en-GB" altLang="nb-NO" dirty="0" err="1">
                <a:latin typeface="Calibri" panose="020F0502020204030204" pitchFamily="34" charset="0"/>
              </a:rPr>
              <a:t>som</a:t>
            </a:r>
            <a:r>
              <a:rPr lang="en-GB" altLang="nb-NO" dirty="0">
                <a:latin typeface="Calibri" panose="020F0502020204030204" pitchFamily="34" charset="0"/>
              </a:rPr>
              <a:t> </a:t>
            </a:r>
            <a:r>
              <a:rPr lang="en-GB" altLang="nb-NO" dirty="0" err="1">
                <a:latin typeface="Calibri" panose="020F0502020204030204" pitchFamily="34" charset="0"/>
              </a:rPr>
              <a:t>viste</a:t>
            </a:r>
            <a:r>
              <a:rPr lang="en-GB" altLang="nb-NO" dirty="0">
                <a:latin typeface="Calibri" panose="020F0502020204030204" pitchFamily="34" charset="0"/>
              </a:rPr>
              <a:t> at </a:t>
            </a:r>
            <a:r>
              <a:rPr lang="en-GB" altLang="nb-NO" dirty="0" err="1">
                <a:latin typeface="Calibri" panose="020F0502020204030204" pitchFamily="34" charset="0"/>
              </a:rPr>
              <a:t>hulltak</a:t>
            </a:r>
            <a:r>
              <a:rPr lang="en-GB" altLang="nb-NO" dirty="0">
                <a:latin typeface="Calibri" panose="020F0502020204030204" pitchFamily="34" charset="0"/>
              </a:rPr>
              <a:t>, </a:t>
            </a:r>
            <a:r>
              <a:rPr lang="en-GB" altLang="nb-NO" dirty="0" err="1">
                <a:latin typeface="Calibri" panose="020F0502020204030204" pitchFamily="34" charset="0"/>
              </a:rPr>
              <a:t>sliss</a:t>
            </a:r>
            <a:r>
              <a:rPr lang="en-GB" altLang="nb-NO" dirty="0">
                <a:latin typeface="Calibri" panose="020F0502020204030204" pitchFamily="34" charset="0"/>
              </a:rPr>
              <a:t> </a:t>
            </a:r>
            <a:r>
              <a:rPr lang="en-GB" altLang="nb-NO" dirty="0" err="1">
                <a:latin typeface="Calibri" panose="020F0502020204030204" pitchFamily="34" charset="0"/>
              </a:rPr>
              <a:t>osv</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gjennomsnitt</a:t>
            </a:r>
            <a:r>
              <a:rPr lang="en-GB" altLang="nb-NO" dirty="0">
                <a:latin typeface="Calibri" panose="020F0502020204030204" pitchFamily="34" charset="0"/>
              </a:rPr>
              <a:t> </a:t>
            </a:r>
            <a:r>
              <a:rPr lang="en-GB" altLang="nb-NO" dirty="0" err="1">
                <a:latin typeface="Calibri" panose="020F0502020204030204" pitchFamily="34" charset="0"/>
              </a:rPr>
              <a:t>utgjorde</a:t>
            </a:r>
            <a:r>
              <a:rPr lang="en-GB" altLang="nb-NO" dirty="0">
                <a:latin typeface="Calibri" panose="020F0502020204030204" pitchFamily="34" charset="0"/>
              </a:rPr>
              <a:t> 5,25 </a:t>
            </a:r>
            <a:r>
              <a:rPr lang="en-GB" altLang="nb-NO" dirty="0" err="1">
                <a:latin typeface="Calibri" panose="020F0502020204030204" pitchFamily="34" charset="0"/>
              </a:rPr>
              <a:t>prosent</a:t>
            </a:r>
            <a:r>
              <a:rPr lang="en-GB" altLang="nb-NO" dirty="0">
                <a:latin typeface="Calibri" panose="020F0502020204030204" pitchFamily="34" charset="0"/>
              </a:rPr>
              <a:t> </a:t>
            </a:r>
            <a:r>
              <a:rPr lang="en-GB" altLang="nb-NO" dirty="0" err="1">
                <a:latin typeface="Calibri" panose="020F0502020204030204" pitchFamily="34" charset="0"/>
              </a:rPr>
              <a:t>av</a:t>
            </a:r>
            <a:r>
              <a:rPr lang="en-GB" altLang="nb-NO" dirty="0">
                <a:latin typeface="Calibri" panose="020F0502020204030204" pitchFamily="34" charset="0"/>
              </a:rPr>
              <a:t> total </a:t>
            </a:r>
            <a:r>
              <a:rPr lang="en-GB" altLang="nb-NO" dirty="0" err="1">
                <a:latin typeface="Calibri" panose="020F0502020204030204" pitchFamily="34" charset="0"/>
              </a:rPr>
              <a:t>tid</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et </a:t>
            </a:r>
            <a:r>
              <a:rPr lang="en-GB" altLang="nb-NO" dirty="0" err="1">
                <a:latin typeface="Calibri" panose="020F0502020204030204" pitchFamily="34" charset="0"/>
              </a:rPr>
              <a:t>anlegg</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Akkordmultiplikatoren</a:t>
            </a:r>
            <a:r>
              <a:rPr lang="en-GB" altLang="nb-NO" dirty="0">
                <a:latin typeface="Calibri" panose="020F0502020204030204" pitchFamily="34" charset="0"/>
              </a:rPr>
              <a:t> </a:t>
            </a:r>
            <a:r>
              <a:rPr lang="en-GB" altLang="nb-NO" dirty="0" err="1">
                <a:latin typeface="Calibri" panose="020F0502020204030204" pitchFamily="34" charset="0"/>
              </a:rPr>
              <a:t>ble</a:t>
            </a:r>
            <a:r>
              <a:rPr lang="en-GB" altLang="nb-NO" dirty="0">
                <a:latin typeface="Calibri" panose="020F0502020204030204" pitchFamily="34" charset="0"/>
              </a:rPr>
              <a:t> </a:t>
            </a:r>
            <a:r>
              <a:rPr lang="en-GB" altLang="nb-NO" dirty="0" err="1">
                <a:latin typeface="Calibri" panose="020F0502020204030204" pitchFamily="34" charset="0"/>
              </a:rPr>
              <a:t>økt</a:t>
            </a:r>
            <a:r>
              <a:rPr lang="en-GB" altLang="nb-NO" dirty="0">
                <a:latin typeface="Calibri" panose="020F0502020204030204" pitchFamily="34" charset="0"/>
              </a:rPr>
              <a:t> med 5,25 </a:t>
            </a:r>
            <a:r>
              <a:rPr lang="en-GB" altLang="nb-NO" dirty="0" err="1">
                <a:latin typeface="Calibri" panose="020F0502020204030204" pitchFamily="34" charset="0"/>
              </a:rPr>
              <a:t>prosent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b-NO" dirty="0"/>
          </a:p>
        </p:txBody>
      </p:sp>
    </p:spTree>
    <p:extLst>
      <p:ext uri="{BB962C8B-B14F-4D97-AF65-F5344CB8AC3E}">
        <p14:creationId xmlns:p14="http://schemas.microsoft.com/office/powerpoint/2010/main" val="14606185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60124" y="-31750"/>
            <a:ext cx="776796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gn="ctr">
              <a:lnSpc>
                <a:spcPct val="87000"/>
              </a:lnSpc>
              <a:buClr>
                <a:srgbClr val="FF3300"/>
              </a:buClr>
              <a:buSzPct val="100000"/>
              <a:buFont typeface="Arial" panose="020B0604020202020204" pitchFamily="34" charset="0"/>
              <a:buNone/>
            </a:pPr>
            <a:r>
              <a:rPr lang="en-GB" altLang="nb-NO" sz="3800" b="1" dirty="0">
                <a:solidFill>
                  <a:srgbClr val="FF3300"/>
                </a:solidFill>
                <a:latin typeface="Arial" panose="020B0604020202020204" pitchFamily="34" charset="0"/>
              </a:rPr>
              <a:t> </a:t>
            </a:r>
            <a:r>
              <a:rPr lang="en-GB" altLang="nb-NO" sz="4400" dirty="0" err="1">
                <a:solidFill>
                  <a:schemeClr val="tx1"/>
                </a:solidFill>
                <a:latin typeface="+mj-lt"/>
              </a:rPr>
              <a:t>Endringer</a:t>
            </a:r>
            <a:r>
              <a:rPr lang="en-GB" altLang="nb-NO" sz="4400" dirty="0">
                <a:solidFill>
                  <a:schemeClr val="tx1"/>
                </a:solidFill>
                <a:latin typeface="+mj-lt"/>
              </a:rPr>
              <a:t> </a:t>
            </a:r>
            <a:r>
              <a:rPr lang="en-GB" altLang="nb-NO" sz="4400" dirty="0" err="1">
                <a:solidFill>
                  <a:schemeClr val="tx1"/>
                </a:solidFill>
                <a:latin typeface="+mj-lt"/>
              </a:rPr>
              <a:t>i</a:t>
            </a:r>
            <a:r>
              <a:rPr lang="en-GB" altLang="nb-NO" sz="4400" dirty="0">
                <a:solidFill>
                  <a:schemeClr val="tx1"/>
                </a:solidFill>
                <a:latin typeface="+mj-lt"/>
              </a:rPr>
              <a:t> </a:t>
            </a:r>
            <a:r>
              <a:rPr lang="en-GB" altLang="nb-NO" sz="4400" dirty="0" err="1">
                <a:solidFill>
                  <a:schemeClr val="tx1"/>
                </a:solidFill>
                <a:latin typeface="+mj-lt"/>
              </a:rPr>
              <a:t>tariffoppgjøret</a:t>
            </a:r>
            <a:r>
              <a:rPr lang="en-GB" altLang="nb-NO" sz="4400" dirty="0">
                <a:solidFill>
                  <a:schemeClr val="tx1"/>
                </a:solidFill>
                <a:latin typeface="+mj-lt"/>
              </a:rPr>
              <a:t> 2006</a:t>
            </a:r>
            <a:endParaRPr lang="en-GB" altLang="nb-NO" sz="3800" dirty="0">
              <a:solidFill>
                <a:schemeClr val="tx1"/>
              </a:solidFill>
              <a:latin typeface="+mj-lt"/>
            </a:endParaRPr>
          </a:p>
        </p:txBody>
      </p:sp>
      <p:sp>
        <p:nvSpPr>
          <p:cNvPr id="16387" name="Text Box 3"/>
          <p:cNvSpPr txBox="1">
            <a:spLocks noChangeArrowheads="1"/>
          </p:cNvSpPr>
          <p:nvPr/>
        </p:nvSpPr>
        <p:spPr bwMode="auto">
          <a:xfrm>
            <a:off x="1660124" y="1125538"/>
            <a:ext cx="8629095" cy="46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Administrativ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innbakt</a:t>
            </a:r>
            <a:r>
              <a:rPr lang="en-GB" altLang="nb-NO" sz="2800" dirty="0">
                <a:solidFill>
                  <a:schemeClr val="tx1"/>
                </a:solidFill>
                <a:latin typeface="Calibri" panose="020F0502020204030204" pitchFamily="34" charset="0"/>
              </a:rPr>
              <a:t> med 15 </a:t>
            </a:r>
            <a:r>
              <a:rPr lang="en-GB" altLang="nb-NO" sz="2800" dirty="0" err="1">
                <a:solidFill>
                  <a:schemeClr val="tx1"/>
                </a:solidFill>
                <a:latin typeface="Calibri" panose="020F0502020204030204" pitchFamily="34" charset="0"/>
              </a:rPr>
              <a:t>prosent</a:t>
            </a:r>
            <a:r>
              <a:rPr lang="en-GB" altLang="nb-NO" sz="2800" dirty="0">
                <a:solidFill>
                  <a:schemeClr val="tx1"/>
                </a:solidFill>
                <a:latin typeface="Calibri" panose="020F0502020204030204" pitchFamily="34" charset="0"/>
              </a:rPr>
              <a:t>.</a:t>
            </a:r>
          </a:p>
          <a:p>
            <a:pPr>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Akkordtariffen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betydelig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enklere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bruk</a:t>
            </a:r>
            <a:r>
              <a:rPr lang="en-GB" altLang="nb-NO" sz="2800" dirty="0">
                <a:solidFill>
                  <a:schemeClr val="tx1"/>
                </a:solidFill>
                <a:latin typeface="Calibri" panose="020F0502020204030204" pitchFamily="34" charset="0"/>
              </a:rPr>
              <a:t>.</a:t>
            </a:r>
          </a:p>
          <a:p>
            <a:pPr>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Anbudsfasen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forutsigbar</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går</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mindre</a:t>
            </a:r>
            <a:r>
              <a:rPr lang="en-GB" altLang="nb-NO" sz="2800" dirty="0">
                <a:solidFill>
                  <a:schemeClr val="tx1"/>
                </a:solidFill>
                <a:latin typeface="Calibri" panose="020F0502020204030204" pitchFamily="34" charset="0"/>
              </a:rPr>
              <a:t> under den </a:t>
            </a:r>
            <a:r>
              <a:rPr lang="en-GB" altLang="nb-NO" sz="2800" dirty="0" err="1">
                <a:solidFill>
                  <a:schemeClr val="tx1"/>
                </a:solidFill>
                <a:latin typeface="Calibri" panose="020F0502020204030204" pitchFamily="34" charset="0"/>
              </a:rPr>
              <a:t>daglige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anlegget</a:t>
            </a:r>
            <a:r>
              <a:rPr lang="en-GB" altLang="nb-NO" sz="2800" dirty="0">
                <a:solidFill>
                  <a:schemeClr val="tx1"/>
                </a:solidFill>
                <a:latin typeface="Calibri" panose="020F0502020204030204" pitchFamily="34" charset="0"/>
              </a:rPr>
              <a:t>.</a:t>
            </a:r>
          </a:p>
          <a:p>
            <a:pPr>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Bedre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fortjeneste</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både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akkordlag</a:t>
            </a:r>
            <a:r>
              <a:rPr lang="en-GB" altLang="nb-NO" sz="2800" dirty="0">
                <a:solidFill>
                  <a:schemeClr val="tx1"/>
                </a:solidFill>
                <a:latin typeface="Calibri" panose="020F0502020204030204" pitchFamily="34" charset="0"/>
              </a:rPr>
              <a:t>.</a:t>
            </a:r>
          </a:p>
          <a:p>
            <a:pPr>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akkordliste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oppdatert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dagens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materiell</a:t>
            </a:r>
            <a:r>
              <a:rPr lang="en-GB" altLang="nb-NO" sz="2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1940675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2" presetClass="entr" presetSubtype="4" accel="5000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 calcmode="lin" valueType="num">
                                      <p:cBhvr>
                                        <p:cTn id="10" dur="2000" fill="hold"/>
                                        <p:tgtEl>
                                          <p:spTgt spid="16387">
                                            <p:txEl>
                                              <p:pRg st="1" end="1"/>
                                            </p:txEl>
                                          </p:spTgt>
                                        </p:tgtEl>
                                        <p:attrNameLst>
                                          <p:attrName>ppt_x</p:attrName>
                                        </p:attrNameLst>
                                      </p:cBhvr>
                                      <p:tavLst>
                                        <p:tav tm="100000">
                                          <p:val>
                                            <p:strVal val="#ppt_x"/>
                                          </p:val>
                                        </p:tav>
                                        <p:tav>
                                          <p:val>
                                            <p:strVal val="#ppt_x"/>
                                          </p:val>
                                        </p:tav>
                                      </p:tavLst>
                                    </p:anim>
                                    <p:anim calcmode="lin" valueType="num">
                                      <p:cBhvr>
                                        <p:cTn id="11" dur="2000" fill="hold"/>
                                        <p:tgtEl>
                                          <p:spTgt spid="16387">
                                            <p:txEl>
                                              <p:pRg st="1" end="1"/>
                                            </p:txEl>
                                          </p:spTgt>
                                        </p:tgtEl>
                                        <p:attrNameLst>
                                          <p:attrName>ppt_y</p:attrName>
                                        </p:attrNameLst>
                                      </p:cBhvr>
                                      <p:tavLst>
                                        <p:tav tm="100000">
                                          <p:val>
                                            <p:strVal val="1+#ppt_h/2"/>
                                          </p:val>
                                        </p:tav>
                                        <p:tav>
                                          <p:val>
                                            <p:strVal val="#ppt_y"/>
                                          </p:val>
                                        </p:tav>
                                      </p:tavLst>
                                    </p:anim>
                                  </p:childTnLst>
                                </p:cTn>
                              </p:par>
                              <p:par>
                                <p:cTn id="12" presetID="2" presetClass="entr" presetSubtype="4" accel="50000" fill="hold" nodeType="with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 calcmode="lin" valueType="num">
                                      <p:cBhvr>
                                        <p:cTn id="14" dur="2000" fill="hold"/>
                                        <p:tgtEl>
                                          <p:spTgt spid="16387">
                                            <p:txEl>
                                              <p:pRg st="2" end="2"/>
                                            </p:txEl>
                                          </p:spTgt>
                                        </p:tgtEl>
                                        <p:attrNameLst>
                                          <p:attrName>ppt_x</p:attrName>
                                        </p:attrNameLst>
                                      </p:cBhvr>
                                      <p:tavLst>
                                        <p:tav tm="100000">
                                          <p:val>
                                            <p:strVal val="#ppt_x"/>
                                          </p:val>
                                        </p:tav>
                                        <p:tav>
                                          <p:val>
                                            <p:strVal val="#ppt_x"/>
                                          </p:val>
                                        </p:tav>
                                      </p:tavLst>
                                    </p:anim>
                                    <p:anim calcmode="lin" valueType="num">
                                      <p:cBhvr>
                                        <p:cTn id="15" dur="2000" fill="hold"/>
                                        <p:tgtEl>
                                          <p:spTgt spid="16387">
                                            <p:txEl>
                                              <p:pRg st="2" end="2"/>
                                            </p:txEl>
                                          </p:spTgt>
                                        </p:tgtEl>
                                        <p:attrNameLst>
                                          <p:attrName>ppt_y</p:attrName>
                                        </p:attrNameLst>
                                      </p:cBhvr>
                                      <p:tavLst>
                                        <p:tav tm="100000">
                                          <p:val>
                                            <p:strVal val="1+#ppt_h/2"/>
                                          </p:val>
                                        </p:tav>
                                        <p:tav>
                                          <p:val>
                                            <p:strVal val="#ppt_y"/>
                                          </p:val>
                                        </p:tav>
                                      </p:tavLst>
                                    </p:anim>
                                  </p:childTnLst>
                                </p:cTn>
                              </p:par>
                              <p:par>
                                <p:cTn id="16" presetID="2" presetClass="entr" presetSubtype="4" accel="50000" fill="hold" nodeType="with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p:cTn id="18" dur="2000" fill="hold"/>
                                        <p:tgtEl>
                                          <p:spTgt spid="16387">
                                            <p:txEl>
                                              <p:pRg st="0" end="0"/>
                                            </p:txEl>
                                          </p:spTgt>
                                        </p:tgtEl>
                                        <p:attrNameLst>
                                          <p:attrName>ppt_x</p:attrName>
                                        </p:attrNameLst>
                                      </p:cBhvr>
                                      <p:tavLst>
                                        <p:tav tm="100000">
                                          <p:val>
                                            <p:strVal val="#ppt_x"/>
                                          </p:val>
                                        </p:tav>
                                        <p:tav>
                                          <p:val>
                                            <p:strVal val="#ppt_x"/>
                                          </p:val>
                                        </p:tav>
                                      </p:tavLst>
                                    </p:anim>
                                    <p:anim calcmode="lin" valueType="num">
                                      <p:cBhvr>
                                        <p:cTn id="19" dur="2000" fill="hold"/>
                                        <p:tgtEl>
                                          <p:spTgt spid="16387">
                                            <p:txEl>
                                              <p:pRg st="0" end="0"/>
                                            </p:txEl>
                                          </p:spTgt>
                                        </p:tgtEl>
                                        <p:attrNameLst>
                                          <p:attrName>ppt_y</p:attrName>
                                        </p:attrNameLst>
                                      </p:cBhvr>
                                      <p:tavLst>
                                        <p:tav tm="100000">
                                          <p:val>
                                            <p:strVal val="1+#ppt_h/2"/>
                                          </p:val>
                                        </p:tav>
                                        <p:tav>
                                          <p:val>
                                            <p:strVal val="#ppt_y"/>
                                          </p:val>
                                        </p:tav>
                                      </p:tavLst>
                                    </p:anim>
                                  </p:childTnLst>
                                </p:cTn>
                              </p:par>
                              <p:par>
                                <p:cTn id="20" presetID="2" presetClass="entr" presetSubtype="4" accel="50000" fill="hold"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calcmode="lin" valueType="num">
                                      <p:cBhvr>
                                        <p:cTn id="22" dur="2000" fill="hold"/>
                                        <p:tgtEl>
                                          <p:spTgt spid="16387">
                                            <p:txEl>
                                              <p:pRg st="3" end="3"/>
                                            </p:txEl>
                                          </p:spTgt>
                                        </p:tgtEl>
                                        <p:attrNameLst>
                                          <p:attrName>ppt_x</p:attrName>
                                        </p:attrNameLst>
                                      </p:cBhvr>
                                      <p:tavLst>
                                        <p:tav tm="100000">
                                          <p:val>
                                            <p:strVal val="#ppt_x"/>
                                          </p:val>
                                        </p:tav>
                                        <p:tav>
                                          <p:val>
                                            <p:strVal val="#ppt_x"/>
                                          </p:val>
                                        </p:tav>
                                      </p:tavLst>
                                    </p:anim>
                                    <p:anim calcmode="lin" valueType="num">
                                      <p:cBhvr>
                                        <p:cTn id="23" dur="2000" fill="hold"/>
                                        <p:tgtEl>
                                          <p:spTgt spid="16387">
                                            <p:txEl>
                                              <p:pRg st="3" end="3"/>
                                            </p:txEl>
                                          </p:spTgt>
                                        </p:tgtEl>
                                        <p:attrNameLst>
                                          <p:attrName>ppt_y</p:attrName>
                                        </p:attrNameLst>
                                      </p:cBhvr>
                                      <p:tavLst>
                                        <p:tav tm="100000">
                                          <p:val>
                                            <p:strVal val="1+#ppt_h/2"/>
                                          </p:val>
                                        </p:tav>
                                        <p:tav>
                                          <p:val>
                                            <p:strVal val="#ppt_y"/>
                                          </p:val>
                                        </p:tav>
                                      </p:tavLst>
                                    </p:anim>
                                  </p:childTnLst>
                                </p:cTn>
                              </p:par>
                              <p:par>
                                <p:cTn id="24" presetID="2" presetClass="entr" presetSubtype="4" accel="50000" fill="hold" nodeType="withEffect">
                                  <p:stCondLst>
                                    <p:cond delay="0"/>
                                  </p:stCondLst>
                                  <p:childTnLst>
                                    <p:set>
                                      <p:cBhvr>
                                        <p:cTn id="25" dur="1" fill="hold">
                                          <p:stCondLst>
                                            <p:cond delay="0"/>
                                          </p:stCondLst>
                                        </p:cTn>
                                        <p:tgtEl>
                                          <p:spTgt spid="16387">
                                            <p:txEl>
                                              <p:pRg st="4" end="4"/>
                                            </p:txEl>
                                          </p:spTgt>
                                        </p:tgtEl>
                                        <p:attrNameLst>
                                          <p:attrName>style.visibility</p:attrName>
                                        </p:attrNameLst>
                                      </p:cBhvr>
                                      <p:to>
                                        <p:strVal val="visible"/>
                                      </p:to>
                                    </p:set>
                                    <p:anim calcmode="lin" valueType="num">
                                      <p:cBhvr>
                                        <p:cTn id="26" dur="2000" fill="hold"/>
                                        <p:tgtEl>
                                          <p:spTgt spid="16387">
                                            <p:txEl>
                                              <p:pRg st="4" end="4"/>
                                            </p:txEl>
                                          </p:spTgt>
                                        </p:tgtEl>
                                        <p:attrNameLst>
                                          <p:attrName>ppt_x</p:attrName>
                                        </p:attrNameLst>
                                      </p:cBhvr>
                                      <p:tavLst>
                                        <p:tav tm="100000">
                                          <p:val>
                                            <p:strVal val="#ppt_x"/>
                                          </p:val>
                                        </p:tav>
                                        <p:tav>
                                          <p:val>
                                            <p:strVal val="#ppt_x"/>
                                          </p:val>
                                        </p:tav>
                                      </p:tavLst>
                                    </p:anim>
                                    <p:anim calcmode="lin" valueType="num">
                                      <p:cBhvr>
                                        <p:cTn id="27" dur="2000" fill="hold"/>
                                        <p:tgtEl>
                                          <p:spTgt spid="16387">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13390" y="1344640"/>
            <a:ext cx="6410986" cy="1908215"/>
          </a:xfrm>
          <a:prstGeom prst="rect">
            <a:avLst/>
          </a:prstGeom>
          <a:noFill/>
        </p:spPr>
        <p:txBody>
          <a:bodyPr wrap="square" rtlCol="0">
            <a:spAutoFit/>
          </a:bodyPr>
          <a:lstStyle/>
          <a:p>
            <a:r>
              <a:rPr lang="nb-NO" sz="4000" b="1" dirty="0">
                <a:solidFill>
                  <a:prstClr val="black"/>
                </a:solidFill>
                <a:latin typeface="+mj-lt"/>
              </a:rPr>
              <a:t>Akkordfilmen</a:t>
            </a:r>
          </a:p>
          <a:p>
            <a:endParaRPr lang="nb-NO" sz="4000" b="1" dirty="0">
              <a:solidFill>
                <a:prstClr val="black"/>
              </a:solidFill>
            </a:endParaRPr>
          </a:p>
          <a:p>
            <a:endParaRPr lang="nb-NO" dirty="0">
              <a:solidFill>
                <a:prstClr val="black"/>
              </a:solidFill>
            </a:endParaRPr>
          </a:p>
          <a:p>
            <a:r>
              <a:rPr lang="nb-NO" sz="2000" dirty="0">
                <a:solidFill>
                  <a:prstClr val="black"/>
                </a:solidFill>
                <a:latin typeface="Calibri" panose="020F0502020204030204" pitchFamily="34" charset="0"/>
              </a:rPr>
              <a:t>https://</a:t>
            </a:r>
            <a:r>
              <a:rPr lang="nb-NO" sz="2000" dirty="0">
                <a:solidFill>
                  <a:prstClr val="black"/>
                </a:solidFill>
                <a:latin typeface="Calibri" panose="020F0502020204030204" pitchFamily="34" charset="0"/>
                <a:hlinkClick r:id="rId3"/>
              </a:rPr>
              <a:t>www.youtube.com/watch?v=jJOY0cLTaz0</a:t>
            </a:r>
            <a:endParaRPr lang="nb-NO" sz="2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47006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a:xfrm>
            <a:off x="1580225" y="0"/>
            <a:ext cx="7625920" cy="1325563"/>
          </a:xfrm>
        </p:spPr>
        <p:txBody>
          <a:bodyPr>
            <a:normAutofit/>
          </a:bodyPr>
          <a:lstStyle/>
          <a:p>
            <a:pPr algn="ctr"/>
            <a:r>
              <a:rPr lang="nb-NO" altLang="nb-NO" dirty="0"/>
              <a:t>Endringer i tariffoppgjøret 2012</a:t>
            </a:r>
            <a:endParaRPr lang="en-US" altLang="nb-NO" dirty="0"/>
          </a:p>
        </p:txBody>
      </p:sp>
      <p:sp>
        <p:nvSpPr>
          <p:cNvPr id="36867" name="Plassholder for innhold 2"/>
          <p:cNvSpPr>
            <a:spLocks noGrp="1"/>
          </p:cNvSpPr>
          <p:nvPr>
            <p:ph idx="1"/>
          </p:nvPr>
        </p:nvSpPr>
        <p:spPr>
          <a:xfrm>
            <a:off x="1580225" y="1052514"/>
            <a:ext cx="9166255" cy="4735443"/>
          </a:xfrm>
        </p:spPr>
        <p:txBody>
          <a:bodyPr>
            <a:normAutofit lnSpcReduction="10000"/>
          </a:bodyPr>
          <a:lstStyle/>
          <a:p>
            <a:r>
              <a:rPr lang="nb-NO" altLang="nb-NO" dirty="0">
                <a:latin typeface="Calibri" panose="020F0502020204030204" pitchFamily="34" charset="0"/>
              </a:rPr>
              <a:t>Test av jordfeilautomat</a:t>
            </a:r>
          </a:p>
          <a:p>
            <a:r>
              <a:rPr lang="nb-NO" altLang="nb-NO" dirty="0">
                <a:latin typeface="Calibri" panose="020F0502020204030204" pitchFamily="34" charset="0"/>
              </a:rPr>
              <a:t>Tetting av hull gjennom yttervegg</a:t>
            </a:r>
          </a:p>
          <a:p>
            <a:r>
              <a:rPr lang="nb-NO" altLang="nb-NO" dirty="0">
                <a:latin typeface="Calibri" panose="020F0502020204030204" pitchFamily="34" charset="0"/>
              </a:rPr>
              <a:t>Antall ledere i kabel</a:t>
            </a:r>
          </a:p>
          <a:p>
            <a:r>
              <a:rPr lang="nb-NO" altLang="nb-NO" dirty="0">
                <a:latin typeface="Calibri" panose="020F0502020204030204" pitchFamily="34" charset="0"/>
              </a:rPr>
              <a:t>Pluggbare kablingssystem</a:t>
            </a:r>
          </a:p>
          <a:p>
            <a:r>
              <a:rPr lang="nb-NO" altLang="nb-NO" dirty="0">
                <a:latin typeface="Calibri" panose="020F0502020204030204" pitchFamily="34" charset="0"/>
              </a:rPr>
              <a:t>Flatkabel</a:t>
            </a:r>
          </a:p>
          <a:p>
            <a:r>
              <a:rPr lang="nb-NO" altLang="nb-NO" dirty="0">
                <a:latin typeface="Calibri" panose="020F0502020204030204" pitchFamily="34" charset="0"/>
              </a:rPr>
              <a:t>Lysutstyr</a:t>
            </a:r>
          </a:p>
          <a:p>
            <a:r>
              <a:rPr lang="nb-NO" altLang="nb-NO" dirty="0" err="1">
                <a:latin typeface="Calibri" panose="020F0502020204030204" pitchFamily="34" charset="0"/>
              </a:rPr>
              <a:t>Grenstaver</a:t>
            </a:r>
            <a:r>
              <a:rPr lang="nb-NO" altLang="nb-NO" dirty="0">
                <a:latin typeface="Calibri" panose="020F0502020204030204" pitchFamily="34" charset="0"/>
              </a:rPr>
              <a:t> og uttakssøyler</a:t>
            </a:r>
          </a:p>
          <a:p>
            <a:r>
              <a:rPr lang="nb-NO" altLang="nb-NO" dirty="0">
                <a:latin typeface="Calibri" panose="020F0502020204030204" pitchFamily="34" charset="0"/>
              </a:rPr>
              <a:t>Fratrekk for kr 8.00 reform 94, utgår.</a:t>
            </a:r>
          </a:p>
          <a:p>
            <a:endParaRPr lang="nb-NO" altLang="nb-NO" dirty="0">
              <a:latin typeface="Calibri" panose="020F0502020204030204" pitchFamily="34" charset="0"/>
            </a:endParaRPr>
          </a:p>
          <a:p>
            <a:pPr>
              <a:buFont typeface="Arial" panose="020B0604020202020204" pitchFamily="34" charset="0"/>
              <a:buNone/>
            </a:pPr>
            <a:r>
              <a:rPr lang="nb-NO" altLang="nb-NO" dirty="0">
                <a:latin typeface="Calibri" panose="020F0502020204030204" pitchFamily="34" charset="0"/>
              </a:rPr>
              <a:t>   Ny akkordtariff som ivaretar endringene i tariffoppgjøret.</a:t>
            </a:r>
            <a:endParaRPr lang="en-US" altLang="nb-NO" dirty="0">
              <a:latin typeface="Calibri" panose="020F0502020204030204" pitchFamily="34" charset="0"/>
            </a:endParaRPr>
          </a:p>
        </p:txBody>
      </p:sp>
    </p:spTree>
    <p:extLst>
      <p:ext uri="{BB962C8B-B14F-4D97-AF65-F5344CB8AC3E}">
        <p14:creationId xmlns:p14="http://schemas.microsoft.com/office/powerpoint/2010/main" val="2026819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a:xfrm>
            <a:off x="1660124" y="-330399"/>
            <a:ext cx="7608163" cy="1518047"/>
          </a:xfrm>
        </p:spPr>
        <p:txBody>
          <a:bodyPr>
            <a:normAutofit/>
          </a:bodyPr>
          <a:lstStyle/>
          <a:p>
            <a:pPr algn="ctr"/>
            <a:r>
              <a:rPr lang="nb-NO" altLang="nb-NO" dirty="0"/>
              <a:t>Endringer i tariffoppgjøret 2014</a:t>
            </a:r>
            <a:endParaRPr lang="en-US" altLang="nb-NO" dirty="0"/>
          </a:p>
        </p:txBody>
      </p:sp>
      <p:sp>
        <p:nvSpPr>
          <p:cNvPr id="36867" name="Plassholder for innhold 2"/>
          <p:cNvSpPr>
            <a:spLocks noGrp="1"/>
          </p:cNvSpPr>
          <p:nvPr>
            <p:ph idx="1"/>
          </p:nvPr>
        </p:nvSpPr>
        <p:spPr>
          <a:xfrm>
            <a:off x="1371600" y="1052513"/>
            <a:ext cx="9192827" cy="4860015"/>
          </a:xfrm>
        </p:spPr>
        <p:txBody>
          <a:bodyPr>
            <a:noAutofit/>
          </a:bodyPr>
          <a:lstStyle/>
          <a:p>
            <a:r>
              <a:rPr lang="nb-NO" altLang="nb-NO" sz="2400" dirty="0">
                <a:latin typeface="Calibri" panose="020F0502020204030204" pitchFamily="34" charset="0"/>
              </a:rPr>
              <a:t>Tillegg til pkt. 2 siste avsnitt. Bedriftens oppgaver i henhold til denne bestemmelsen er ikke innkalkulert i prisene. Dersom bedriften pålegger akkordoppgaver som er bedriftens oppgaver iht. denne bestemmelsen, skal det avtales betaling for dette.</a:t>
            </a:r>
          </a:p>
          <a:p>
            <a:r>
              <a:rPr lang="nb-NO" altLang="nb-NO" sz="2400" dirty="0">
                <a:latin typeface="Calibri" panose="020F0502020204030204" pitchFamily="34" charset="0"/>
              </a:rPr>
              <a:t>Nytt kulepunkt tilføres i eksempler på fastlønn i akkord: 		</a:t>
            </a:r>
          </a:p>
          <a:p>
            <a:pPr marL="0" indent="0">
              <a:buNone/>
            </a:pPr>
            <a:r>
              <a:rPr lang="nb-NO" altLang="nb-NO" sz="2400" dirty="0">
                <a:latin typeface="Calibri" panose="020F0502020204030204" pitchFamily="34" charset="0"/>
              </a:rPr>
              <a:t>Brannøvelser og utløst brannalarm.</a:t>
            </a:r>
          </a:p>
          <a:p>
            <a:r>
              <a:rPr lang="nb-NO" altLang="nb-NO" sz="2400" dirty="0">
                <a:latin typeface="Calibri" panose="020F0502020204030204" pitchFamily="34" charset="0"/>
              </a:rPr>
              <a:t>Endringer til akkordtariffen: </a:t>
            </a:r>
          </a:p>
          <a:p>
            <a:r>
              <a:rPr lang="nb-NO" altLang="nb-NO" sz="2400" dirty="0">
                <a:latin typeface="Calibri" panose="020F0502020204030204" pitchFamily="34" charset="0"/>
              </a:rPr>
              <a:t>Gr. 315 Pos. 10 Kommentar: Tillegg til tekst: f. eks frekvensomformer med fysiske mål utover 310.05.</a:t>
            </a:r>
          </a:p>
          <a:p>
            <a:r>
              <a:rPr lang="nb-NO" altLang="nb-NO" sz="2400" dirty="0">
                <a:latin typeface="Calibri" panose="020F0502020204030204" pitchFamily="34" charset="0"/>
              </a:rPr>
              <a:t>Gr. 511 Pos. 15 </a:t>
            </a:r>
            <a:r>
              <a:rPr lang="nb-NO" altLang="nb-NO" sz="2400" dirty="0" err="1">
                <a:latin typeface="Calibri" panose="020F0502020204030204" pitchFamily="34" charset="0"/>
              </a:rPr>
              <a:t>Hovedjordklemme</a:t>
            </a:r>
            <a:r>
              <a:rPr lang="nb-NO" altLang="nb-NO" sz="2400" dirty="0">
                <a:latin typeface="Calibri" panose="020F0502020204030204" pitchFamily="34" charset="0"/>
              </a:rPr>
              <a:t> med inntil 8 tilkoblinger, komplett montert kr. 59,07.</a:t>
            </a:r>
          </a:p>
          <a:p>
            <a:r>
              <a:rPr lang="nb-NO" altLang="nb-NO" sz="2400" dirty="0">
                <a:latin typeface="Calibri" panose="020F0502020204030204" pitchFamily="34" charset="0"/>
              </a:rPr>
              <a:t>Gr. 1020 Pos. 30 og 35 slås sammen i ny pos. 30, og ny pris kr. 28,94.</a:t>
            </a:r>
          </a:p>
        </p:txBody>
      </p:sp>
    </p:spTree>
    <p:extLst>
      <p:ext uri="{BB962C8B-B14F-4D97-AF65-F5344CB8AC3E}">
        <p14:creationId xmlns:p14="http://schemas.microsoft.com/office/powerpoint/2010/main" val="216391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a:xfrm>
            <a:off x="1651248" y="-348981"/>
            <a:ext cx="7403975" cy="1518047"/>
          </a:xfrm>
        </p:spPr>
        <p:txBody>
          <a:bodyPr>
            <a:normAutofit/>
          </a:bodyPr>
          <a:lstStyle/>
          <a:p>
            <a:pPr algn="ctr"/>
            <a:r>
              <a:rPr lang="nb-NO" altLang="nb-NO" dirty="0"/>
              <a:t>Endringer i tariffoppgjøret 2016</a:t>
            </a:r>
            <a:endParaRPr lang="en-US" altLang="nb-NO" dirty="0"/>
          </a:p>
        </p:txBody>
      </p:sp>
      <p:sp>
        <p:nvSpPr>
          <p:cNvPr id="36867" name="Plassholder for innhold 2"/>
          <p:cNvSpPr>
            <a:spLocks noGrp="1"/>
          </p:cNvSpPr>
          <p:nvPr>
            <p:ph idx="1"/>
          </p:nvPr>
        </p:nvSpPr>
        <p:spPr>
          <a:xfrm>
            <a:off x="1473694" y="1371601"/>
            <a:ext cx="7696940" cy="3929974"/>
          </a:xfrm>
        </p:spPr>
        <p:txBody>
          <a:bodyPr>
            <a:noAutofit/>
          </a:bodyPr>
          <a:lstStyle/>
          <a:p>
            <a:r>
              <a:rPr lang="nb-NO" altLang="nb-NO" dirty="0">
                <a:latin typeface="Calibri" panose="020F0502020204030204" pitchFamily="34" charset="0"/>
              </a:rPr>
              <a:t>Ny pos. 555.15 Komfyrvakt inkl. føler kr. 56,94.</a:t>
            </a:r>
          </a:p>
          <a:p>
            <a:r>
              <a:rPr lang="nb-NO" altLang="nb-NO" dirty="0">
                <a:latin typeface="Calibri" panose="020F0502020204030204" pitchFamily="34" charset="0"/>
              </a:rPr>
              <a:t>Ny pos. 610.12 Tetting med tape rundt kassetter for </a:t>
            </a:r>
            <a:r>
              <a:rPr lang="nb-NO" altLang="nb-NO" dirty="0" err="1">
                <a:latin typeface="Calibri" panose="020F0502020204030204" pitchFamily="34" charset="0"/>
              </a:rPr>
              <a:t>downlight</a:t>
            </a:r>
            <a:r>
              <a:rPr lang="nb-NO" altLang="nb-NO" dirty="0">
                <a:latin typeface="Calibri" panose="020F0502020204030204" pitchFamily="34" charset="0"/>
              </a:rPr>
              <a:t> hvor fuktsperre brytes kr. 11,00.</a:t>
            </a:r>
          </a:p>
          <a:p>
            <a:r>
              <a:rPr lang="nb-NO" altLang="nb-NO" b="1" u="sng" dirty="0">
                <a:latin typeface="Calibri" panose="020F0502020204030204" pitchFamily="34" charset="0"/>
              </a:rPr>
              <a:t>Endringer pos 615</a:t>
            </a:r>
          </a:p>
          <a:p>
            <a:r>
              <a:rPr lang="nb-NO" altLang="nb-NO" dirty="0">
                <a:latin typeface="Calibri" panose="020F0502020204030204" pitchFamily="34" charset="0"/>
              </a:rPr>
              <a:t>615 Lysarmaturer</a:t>
            </a:r>
          </a:p>
          <a:p>
            <a:r>
              <a:rPr lang="nb-NO" altLang="nb-NO" dirty="0">
                <a:latin typeface="Calibri" panose="020F0502020204030204" pitchFamily="34" charset="0"/>
              </a:rPr>
              <a:t>645.20 Varmekabel t.o.m. 2 leder per m kr. 4,75.</a:t>
            </a:r>
            <a:endParaRPr lang="en-US" altLang="nb-NO" dirty="0">
              <a:latin typeface="Calibri" panose="020F0502020204030204" pitchFamily="34" charset="0"/>
            </a:endParaRPr>
          </a:p>
        </p:txBody>
      </p:sp>
    </p:spTree>
    <p:extLst>
      <p:ext uri="{BB962C8B-B14F-4D97-AF65-F5344CB8AC3E}">
        <p14:creationId xmlns:p14="http://schemas.microsoft.com/office/powerpoint/2010/main" val="3019656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683225" y="1149904"/>
            <a:ext cx="3477051" cy="423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3" name="Text Box 3"/>
          <p:cNvSpPr txBox="1">
            <a:spLocks noChangeArrowheads="1"/>
          </p:cNvSpPr>
          <p:nvPr/>
        </p:nvSpPr>
        <p:spPr bwMode="auto">
          <a:xfrm>
            <a:off x="1585304" y="0"/>
            <a:ext cx="77692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Hva</a:t>
            </a:r>
            <a:r>
              <a:rPr lang="en-GB" altLang="nb-NO" sz="4400" b="1" dirty="0">
                <a:solidFill>
                  <a:srgbClr val="FF3300"/>
                </a:solidFill>
                <a:latin typeface="+mj-lt"/>
              </a:rPr>
              <a:t> </a:t>
            </a:r>
            <a:r>
              <a:rPr lang="en-GB" altLang="nb-NO" sz="4400" b="1" dirty="0" err="1">
                <a:solidFill>
                  <a:srgbClr val="FF3300"/>
                </a:solidFill>
                <a:latin typeface="+mj-lt"/>
              </a:rPr>
              <a:t>er</a:t>
            </a:r>
            <a:r>
              <a:rPr lang="en-GB" altLang="nb-NO" sz="4400" b="1" dirty="0">
                <a:solidFill>
                  <a:srgbClr val="FF3300"/>
                </a:solidFill>
                <a:latin typeface="+mj-lt"/>
              </a:rPr>
              <a:t> </a:t>
            </a:r>
            <a:r>
              <a:rPr lang="en-GB" altLang="nb-NO" sz="4400" b="1" dirty="0" err="1">
                <a:solidFill>
                  <a:srgbClr val="FF3300"/>
                </a:solidFill>
                <a:latin typeface="+mj-lt"/>
              </a:rPr>
              <a:t>det</a:t>
            </a:r>
            <a:r>
              <a:rPr lang="en-GB" altLang="nb-NO" sz="4400" b="1" dirty="0">
                <a:solidFill>
                  <a:srgbClr val="FF3300"/>
                </a:solidFill>
                <a:latin typeface="+mj-lt"/>
              </a:rPr>
              <a:t> </a:t>
            </a:r>
            <a:r>
              <a:rPr lang="en-GB" altLang="nb-NO" sz="4400" b="1" dirty="0" err="1">
                <a:solidFill>
                  <a:srgbClr val="FF3300"/>
                </a:solidFill>
                <a:latin typeface="+mj-lt"/>
              </a:rPr>
              <a:t>som</a:t>
            </a:r>
            <a:r>
              <a:rPr lang="en-GB" altLang="nb-NO" sz="4400" b="1" dirty="0">
                <a:solidFill>
                  <a:srgbClr val="FF3300"/>
                </a:solidFill>
                <a:latin typeface="+mj-lt"/>
              </a:rPr>
              <a:t> </a:t>
            </a:r>
            <a:r>
              <a:rPr lang="en-GB" altLang="nb-NO" sz="4400" b="1" dirty="0" err="1">
                <a:solidFill>
                  <a:srgbClr val="FF3300"/>
                </a:solidFill>
                <a:latin typeface="+mj-lt"/>
              </a:rPr>
              <a:t>er</a:t>
            </a:r>
            <a:r>
              <a:rPr lang="en-GB" altLang="nb-NO" sz="4400" b="1" dirty="0">
                <a:solidFill>
                  <a:srgbClr val="FF3300"/>
                </a:solidFill>
                <a:latin typeface="+mj-lt"/>
              </a:rPr>
              <a:t> </a:t>
            </a:r>
            <a:r>
              <a:rPr lang="en-GB" altLang="nb-NO" sz="4400" b="1" dirty="0" err="1">
                <a:solidFill>
                  <a:srgbClr val="FF3300"/>
                </a:solidFill>
                <a:latin typeface="+mj-lt"/>
              </a:rPr>
              <a:t>innkalkulert</a:t>
            </a:r>
            <a:r>
              <a:rPr lang="en-GB" altLang="nb-NO" sz="4400" b="1" dirty="0">
                <a:solidFill>
                  <a:srgbClr val="FF3300"/>
                </a:solidFill>
                <a:latin typeface="+mj-lt"/>
              </a:rPr>
              <a:t>?</a:t>
            </a:r>
          </a:p>
        </p:txBody>
      </p:sp>
      <p:sp>
        <p:nvSpPr>
          <p:cNvPr id="46084" name="Text Box 4"/>
          <p:cNvSpPr txBox="1">
            <a:spLocks noChangeArrowheads="1"/>
          </p:cNvSpPr>
          <p:nvPr/>
        </p:nvSpPr>
        <p:spPr bwMode="auto">
          <a:xfrm>
            <a:off x="1518082" y="1229803"/>
            <a:ext cx="6621704" cy="434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SzPct val="100000"/>
              <a:buFont typeface="Arial" panose="020B0604020202020204" pitchFamily="34" charset="0"/>
              <a:buChar char="•"/>
            </a:pPr>
            <a:r>
              <a:rPr lang="en-GB" altLang="nb-NO" sz="2800" dirty="0">
                <a:solidFill>
                  <a:schemeClr val="tx1"/>
                </a:solidFill>
                <a:latin typeface="Calibri" panose="020F0502020204030204" pitchFamily="34" charset="0"/>
              </a:rPr>
              <a:t>Alt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administrativ</a:t>
            </a:r>
            <a:r>
              <a:rPr lang="en-GB" altLang="nb-NO" sz="2800" dirty="0">
                <a:solidFill>
                  <a:schemeClr val="tx1"/>
                </a:solidFill>
                <a:latin typeface="Calibri" panose="020F0502020204030204" pitchFamily="34" charset="0"/>
              </a:rPr>
              <a:t> art </a:t>
            </a:r>
            <a:r>
              <a:rPr lang="en-GB" altLang="nb-NO" sz="2800" dirty="0" err="1">
                <a:solidFill>
                  <a:schemeClr val="tx1"/>
                </a:solidFill>
                <a:latin typeface="Calibri" panose="020F0502020204030204" pitchFamily="34" charset="0"/>
              </a:rPr>
              <a:t>innenfor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anlegget</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byggeplassen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innkalkulert</a:t>
            </a:r>
            <a:r>
              <a:rPr lang="en-GB" altLang="nb-NO" sz="2800" dirty="0">
                <a:solidFill>
                  <a:schemeClr val="tx1"/>
                </a:solidFill>
                <a:latin typeface="Calibri" panose="020F0502020204030204" pitchFamily="34" charset="0"/>
              </a:rPr>
              <a:t>. </a:t>
            </a:r>
          </a:p>
          <a:p>
            <a:pPr>
              <a:lnSpc>
                <a:spcPct val="87000"/>
              </a:lnSpc>
              <a:spcBef>
                <a:spcPts val="750"/>
              </a:spcBef>
              <a:buSzPct val="100000"/>
              <a:buFont typeface="Arial" panose="020B0604020202020204" pitchFamily="34" charset="0"/>
              <a:buChar char="•"/>
            </a:pPr>
            <a:r>
              <a:rPr lang="en-GB" altLang="nb-NO" sz="2800" dirty="0">
                <a:solidFill>
                  <a:schemeClr val="tx1"/>
                </a:solidFill>
                <a:latin typeface="Calibri" panose="020F0502020204030204" pitchFamily="34" charset="0"/>
              </a:rPr>
              <a:t>All </a:t>
            </a:r>
            <a:r>
              <a:rPr lang="en-GB" altLang="nb-NO" sz="2800" dirty="0" err="1">
                <a:solidFill>
                  <a:schemeClr val="tx1"/>
                </a:solidFill>
                <a:latin typeface="Calibri" panose="020F0502020204030204" pitchFamily="34" charset="0"/>
              </a:rPr>
              <a:t>rydding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eget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avfall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innkalkulert</a:t>
            </a:r>
            <a:endParaRPr lang="en-GB" altLang="nb-NO" sz="2800" dirty="0">
              <a:solidFill>
                <a:schemeClr val="tx1"/>
              </a:solidFill>
              <a:latin typeface="Calibri" panose="020F0502020204030204" pitchFamily="34" charset="0"/>
            </a:endParaRPr>
          </a:p>
          <a:p>
            <a:pPr>
              <a:lnSpc>
                <a:spcPct val="87000"/>
              </a:lnSpc>
              <a:spcBef>
                <a:spcPts val="750"/>
              </a:spcBef>
              <a:buSzPct val="100000"/>
              <a:buFont typeface="Arial" panose="020B0604020202020204" pitchFamily="34" charset="0"/>
              <a:buChar char="•"/>
            </a:pPr>
            <a:r>
              <a:rPr lang="en-GB" altLang="nb-NO" sz="2800" dirty="0">
                <a:solidFill>
                  <a:schemeClr val="tx1"/>
                </a:solidFill>
                <a:latin typeface="Calibri" panose="020F0502020204030204" pitchFamily="34" charset="0"/>
              </a:rPr>
              <a:t>All transport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materiell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innenfor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anlegget</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byggeplassen</a:t>
            </a:r>
            <a:r>
              <a:rPr lang="en-GB" altLang="nb-NO" sz="2000" dirty="0">
                <a:solidFill>
                  <a:schemeClr val="tx1"/>
                </a:solidFill>
                <a:latin typeface="Calibri Regular"/>
              </a:rPr>
              <a:t>.</a:t>
            </a:r>
          </a:p>
          <a:p>
            <a:pPr>
              <a:lnSpc>
                <a:spcPct val="87000"/>
              </a:lnSpc>
              <a:spcBef>
                <a:spcPts val="750"/>
              </a:spcBef>
              <a:buClr>
                <a:srgbClr val="3333CC"/>
              </a:buClr>
              <a:buSzPct val="100000"/>
            </a:pPr>
            <a:endParaRPr lang="en-GB" altLang="nb-NO" sz="3000" dirty="0">
              <a:solidFill>
                <a:srgbClr val="3333CC"/>
              </a:solidFill>
              <a:latin typeface="Arial" panose="020B0604020202020204" pitchFamily="34" charset="0"/>
            </a:endParaRPr>
          </a:p>
        </p:txBody>
      </p:sp>
    </p:spTree>
    <p:extLst>
      <p:ext uri="{BB962C8B-B14F-4D97-AF65-F5344CB8AC3E}">
        <p14:creationId xmlns:p14="http://schemas.microsoft.com/office/powerpoint/2010/main" val="2662015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ox(in)">
                                      <p:cBhvr>
                                        <p:cTn id="7" dur="2000"/>
                                        <p:tgtEl>
                                          <p:spTgt spid="46083"/>
                                        </p:tgtEl>
                                      </p:cBhvr>
                                    </p:animEffect>
                                  </p:childTnLst>
                                </p:cTn>
                              </p:par>
                            </p:childTnLst>
                          </p:cTn>
                        </p:par>
                        <p:par>
                          <p:cTn id="8" fill="hold" nodeType="afterGroup">
                            <p:stCondLst>
                              <p:cond delay="2000"/>
                            </p:stCondLst>
                            <p:childTnLst>
                              <p:par>
                                <p:cTn id="9" presetID="6" presetClass="emph" fill="hold" nodeType="afterEffect">
                                  <p:stCondLst>
                                    <p:cond delay="0"/>
                                  </p:stCondLst>
                                  <p:childTnLst>
                                    <p:animScale>
                                      <p:cBhvr>
                                        <p:cTn id="10" dur="2000" fill="hold"/>
                                        <p:tgtEl>
                                          <p:spTgt spid="46082"/>
                                        </p:tgtEl>
                                      </p:cBhvr>
                                      <p:to x="150000" y="150000"/>
                                    </p:animScale>
                                  </p:childTnLst>
                                </p:cTn>
                              </p:par>
                            </p:childTnLst>
                          </p:cTn>
                        </p:par>
                        <p:par>
                          <p:cTn id="11" fill="hold" nodeType="afterGroup">
                            <p:stCondLst>
                              <p:cond delay="4000"/>
                            </p:stCondLst>
                            <p:childTnLst>
                              <p:par>
                                <p:cTn id="12" presetID="2" presetClass="entr" presetSubtype="8" fill="hold" nodeType="afterEffect">
                                  <p:stCondLst>
                                    <p:cond delay="0"/>
                                  </p:stCondLst>
                                  <p:childTnLst>
                                    <p:set>
                                      <p:cBhvr>
                                        <p:cTn id="13" dur="1" fill="hold">
                                          <p:stCondLst>
                                            <p:cond delay="0"/>
                                          </p:stCondLst>
                                        </p:cTn>
                                        <p:tgtEl>
                                          <p:spTgt spid="46084">
                                            <p:txEl>
                                              <p:pRg st="0" end="0"/>
                                            </p:txEl>
                                          </p:spTgt>
                                        </p:tgtEl>
                                        <p:attrNameLst>
                                          <p:attrName>style.visibility</p:attrName>
                                        </p:attrNameLst>
                                      </p:cBhvr>
                                      <p:to>
                                        <p:strVal val="visible"/>
                                      </p:to>
                                    </p:set>
                                    <p:anim calcmode="lin" valueType="num">
                                      <p:cBhvr>
                                        <p:cTn id="14" dur="2000" fill="hold"/>
                                        <p:tgtEl>
                                          <p:spTgt spid="46084">
                                            <p:txEl>
                                              <p:pRg st="0" end="0"/>
                                            </p:txEl>
                                          </p:spTgt>
                                        </p:tgtEl>
                                        <p:attrNameLst>
                                          <p:attrName>ppt_x</p:attrName>
                                        </p:attrNameLst>
                                      </p:cBhvr>
                                      <p:tavLst>
                                        <p:tav tm="100000">
                                          <p:val>
                                            <p:strVal val="0-#ppt_w/2"/>
                                          </p:val>
                                        </p:tav>
                                        <p:tav>
                                          <p:val>
                                            <p:strVal val="#ppt_x"/>
                                          </p:val>
                                        </p:tav>
                                      </p:tavLst>
                                    </p:anim>
                                    <p:anim calcmode="lin" valueType="num">
                                      <p:cBhvr>
                                        <p:cTn id="15" dur="2000" fill="hold"/>
                                        <p:tgtEl>
                                          <p:spTgt spid="46084">
                                            <p:txEl>
                                              <p:pRg st="0" end="0"/>
                                            </p:txEl>
                                          </p:spTgt>
                                        </p:tgtEl>
                                        <p:attrNameLst>
                                          <p:attrName>ppt_y</p:attrName>
                                        </p:attrNameLst>
                                      </p:cBhvr>
                                      <p:tavLst>
                                        <p:tav tm="100000">
                                          <p:val>
                                            <p:strVal val="#ppt_y"/>
                                          </p:val>
                                        </p:tav>
                                        <p:tav>
                                          <p:val>
                                            <p:strVal val="#ppt_y"/>
                                          </p:val>
                                        </p:tav>
                                      </p:tavLst>
                                    </p:anim>
                                  </p:childTnLst>
                                </p:cTn>
                              </p:par>
                            </p:childTnLst>
                          </p:cTn>
                        </p:par>
                        <p:par>
                          <p:cTn id="16" fill="hold" nodeType="afterGroup">
                            <p:stCondLst>
                              <p:cond delay="6000"/>
                            </p:stCondLst>
                            <p:childTnLst>
                              <p:par>
                                <p:cTn id="17" presetID="2" presetClass="entr" presetSubtype="8" fill="hold" nodeType="afterEffect">
                                  <p:stCondLst>
                                    <p:cond delay="0"/>
                                  </p:stCondLst>
                                  <p:childTnLst>
                                    <p:set>
                                      <p:cBhvr>
                                        <p:cTn id="18" dur="1" fill="hold">
                                          <p:stCondLst>
                                            <p:cond delay="0"/>
                                          </p:stCondLst>
                                        </p:cTn>
                                        <p:tgtEl>
                                          <p:spTgt spid="46084">
                                            <p:txEl>
                                              <p:pRg st="1" end="1"/>
                                            </p:txEl>
                                          </p:spTgt>
                                        </p:tgtEl>
                                        <p:attrNameLst>
                                          <p:attrName>style.visibility</p:attrName>
                                        </p:attrNameLst>
                                      </p:cBhvr>
                                      <p:to>
                                        <p:strVal val="visible"/>
                                      </p:to>
                                    </p:set>
                                    <p:anim calcmode="lin" valueType="num">
                                      <p:cBhvr>
                                        <p:cTn id="19" dur="2000" fill="hold"/>
                                        <p:tgtEl>
                                          <p:spTgt spid="46084">
                                            <p:txEl>
                                              <p:pRg st="1" end="1"/>
                                            </p:txEl>
                                          </p:spTgt>
                                        </p:tgtEl>
                                        <p:attrNameLst>
                                          <p:attrName>ppt_x</p:attrName>
                                        </p:attrNameLst>
                                      </p:cBhvr>
                                      <p:tavLst>
                                        <p:tav tm="100000">
                                          <p:val>
                                            <p:strVal val="0-#ppt_w/2"/>
                                          </p:val>
                                        </p:tav>
                                        <p:tav>
                                          <p:val>
                                            <p:strVal val="#ppt_x"/>
                                          </p:val>
                                        </p:tav>
                                      </p:tavLst>
                                    </p:anim>
                                    <p:anim calcmode="lin" valueType="num">
                                      <p:cBhvr>
                                        <p:cTn id="20" dur="2000" fill="hold"/>
                                        <p:tgtEl>
                                          <p:spTgt spid="46084">
                                            <p:txEl>
                                              <p:pRg st="1" end="1"/>
                                            </p:txEl>
                                          </p:spTgt>
                                        </p:tgtEl>
                                        <p:attrNameLst>
                                          <p:attrName>ppt_y</p:attrName>
                                        </p:attrNameLst>
                                      </p:cBhvr>
                                      <p:tavLst>
                                        <p:tav tm="100000">
                                          <p:val>
                                            <p:strVal val="#ppt_y"/>
                                          </p:val>
                                        </p:tav>
                                        <p:tav>
                                          <p:val>
                                            <p:strVal val="#ppt_y"/>
                                          </p:val>
                                        </p:tav>
                                      </p:tavLst>
                                    </p:anim>
                                  </p:childTnLst>
                                </p:cTn>
                              </p:par>
                            </p:childTnLst>
                          </p:cTn>
                        </p:par>
                        <p:par>
                          <p:cTn id="21" fill="hold" nodeType="afterGroup">
                            <p:stCondLst>
                              <p:cond delay="8000"/>
                            </p:stCondLst>
                            <p:childTnLst>
                              <p:par>
                                <p:cTn id="22" presetID="2" presetClass="entr" presetSubtype="8" fill="hold" nodeType="afterEffect">
                                  <p:stCondLst>
                                    <p:cond delay="0"/>
                                  </p:stCondLst>
                                  <p:childTnLst>
                                    <p:set>
                                      <p:cBhvr>
                                        <p:cTn id="23" dur="1" fill="hold">
                                          <p:stCondLst>
                                            <p:cond delay="0"/>
                                          </p:stCondLst>
                                        </p:cTn>
                                        <p:tgtEl>
                                          <p:spTgt spid="46084">
                                            <p:txEl>
                                              <p:pRg st="2" end="2"/>
                                            </p:txEl>
                                          </p:spTgt>
                                        </p:tgtEl>
                                        <p:attrNameLst>
                                          <p:attrName>style.visibility</p:attrName>
                                        </p:attrNameLst>
                                      </p:cBhvr>
                                      <p:to>
                                        <p:strVal val="visible"/>
                                      </p:to>
                                    </p:set>
                                    <p:anim calcmode="lin" valueType="num">
                                      <p:cBhvr>
                                        <p:cTn id="24" dur="2000" fill="hold"/>
                                        <p:tgtEl>
                                          <p:spTgt spid="46084">
                                            <p:txEl>
                                              <p:pRg st="2" end="2"/>
                                            </p:txEl>
                                          </p:spTgt>
                                        </p:tgtEl>
                                        <p:attrNameLst>
                                          <p:attrName>ppt_x</p:attrName>
                                        </p:attrNameLst>
                                      </p:cBhvr>
                                      <p:tavLst>
                                        <p:tav tm="100000">
                                          <p:val>
                                            <p:strVal val="0-#ppt_w/2"/>
                                          </p:val>
                                        </p:tav>
                                        <p:tav>
                                          <p:val>
                                            <p:strVal val="#ppt_x"/>
                                          </p:val>
                                        </p:tav>
                                      </p:tavLst>
                                    </p:anim>
                                    <p:anim calcmode="lin" valueType="num">
                                      <p:cBhvr>
                                        <p:cTn id="25" dur="2000" fill="hold"/>
                                        <p:tgtEl>
                                          <p:spTgt spid="46084">
                                            <p:txEl>
                                              <p:pRg st="2" end="2"/>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1908700" y="-93894"/>
            <a:ext cx="612559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Innkalkulering</a:t>
            </a:r>
            <a:r>
              <a:rPr lang="en-GB" altLang="nb-NO" sz="4400" b="1" dirty="0">
                <a:solidFill>
                  <a:srgbClr val="FF3300"/>
                </a:solidFill>
                <a:latin typeface="+mj-lt"/>
              </a:rPr>
              <a:t> </a:t>
            </a:r>
            <a:r>
              <a:rPr lang="en-GB" altLang="nb-NO" sz="4400" b="1" dirty="0" err="1">
                <a:solidFill>
                  <a:srgbClr val="FF3300"/>
                </a:solidFill>
                <a:latin typeface="+mj-lt"/>
              </a:rPr>
              <a:t>av</a:t>
            </a:r>
            <a:r>
              <a:rPr lang="en-GB" altLang="nb-NO" sz="4400" b="1" dirty="0">
                <a:solidFill>
                  <a:srgbClr val="FF3300"/>
                </a:solidFill>
                <a:latin typeface="+mj-lt"/>
              </a:rPr>
              <a:t> </a:t>
            </a:r>
            <a:r>
              <a:rPr lang="en-GB" altLang="nb-NO" sz="4400" b="1" dirty="0" err="1">
                <a:solidFill>
                  <a:srgbClr val="FF3300"/>
                </a:solidFill>
                <a:latin typeface="+mj-lt"/>
              </a:rPr>
              <a:t>adm.tid</a:t>
            </a:r>
            <a:endParaRPr lang="en-GB" altLang="nb-NO" sz="4400" b="1" dirty="0">
              <a:solidFill>
                <a:srgbClr val="FF3300"/>
              </a:solidFill>
              <a:latin typeface="+mj-lt"/>
            </a:endParaRPr>
          </a:p>
        </p:txBody>
      </p:sp>
      <p:sp>
        <p:nvSpPr>
          <p:cNvPr id="45060" name="Text Box 4"/>
          <p:cNvSpPr txBox="1">
            <a:spLocks noChangeArrowheads="1"/>
          </p:cNvSpPr>
          <p:nvPr/>
        </p:nvSpPr>
        <p:spPr bwMode="auto">
          <a:xfrm>
            <a:off x="1553592" y="930215"/>
            <a:ext cx="7856738" cy="469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Arial" panose="020B0604020202020204" pitchFamily="34" charset="0"/>
              <a:buChar char="•"/>
            </a:pPr>
            <a:r>
              <a:rPr lang="en-GB" altLang="nb-NO" sz="2800" dirty="0">
                <a:solidFill>
                  <a:schemeClr val="tx1"/>
                </a:solidFill>
                <a:latin typeface="+mn-lt"/>
              </a:rPr>
              <a:t>De </a:t>
            </a:r>
            <a:r>
              <a:rPr lang="en-GB" altLang="nb-NO" sz="2800" dirty="0" err="1">
                <a:solidFill>
                  <a:schemeClr val="tx1"/>
                </a:solidFill>
                <a:latin typeface="+mn-lt"/>
              </a:rPr>
              <a:t>forholdene</a:t>
            </a:r>
            <a:r>
              <a:rPr lang="en-GB" altLang="nb-NO" sz="2800" dirty="0">
                <a:solidFill>
                  <a:schemeClr val="tx1"/>
                </a:solidFill>
                <a:latin typeface="+mn-lt"/>
              </a:rPr>
              <a:t> </a:t>
            </a:r>
            <a:r>
              <a:rPr lang="en-GB" altLang="nb-NO" sz="2800" dirty="0" err="1">
                <a:solidFill>
                  <a:schemeClr val="tx1"/>
                </a:solidFill>
                <a:latin typeface="+mn-lt"/>
              </a:rPr>
              <a:t>som</a:t>
            </a:r>
            <a:r>
              <a:rPr lang="en-GB" altLang="nb-NO" sz="2800" dirty="0">
                <a:solidFill>
                  <a:schemeClr val="tx1"/>
                </a:solidFill>
                <a:latin typeface="+mn-lt"/>
              </a:rPr>
              <a:t> </a:t>
            </a:r>
            <a:r>
              <a:rPr lang="en-GB" altLang="nb-NO" sz="2800" dirty="0" err="1">
                <a:solidFill>
                  <a:schemeClr val="tx1"/>
                </a:solidFill>
                <a:latin typeface="+mn-lt"/>
              </a:rPr>
              <a:t>før</a:t>
            </a:r>
            <a:r>
              <a:rPr lang="en-GB" altLang="nb-NO" sz="2800" dirty="0">
                <a:solidFill>
                  <a:schemeClr val="tx1"/>
                </a:solidFill>
                <a:latin typeface="+mn-lt"/>
              </a:rPr>
              <a:t> </a:t>
            </a:r>
            <a:r>
              <a:rPr lang="en-GB" altLang="nb-NO" sz="2800" dirty="0" err="1">
                <a:solidFill>
                  <a:schemeClr val="tx1"/>
                </a:solidFill>
                <a:latin typeface="+mn-lt"/>
              </a:rPr>
              <a:t>oppgjøret</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2006 </a:t>
            </a:r>
            <a:r>
              <a:rPr lang="en-GB" altLang="nb-NO" sz="2800" dirty="0" err="1">
                <a:solidFill>
                  <a:schemeClr val="tx1"/>
                </a:solidFill>
                <a:latin typeface="+mn-lt"/>
              </a:rPr>
              <a:t>var</a:t>
            </a:r>
            <a:r>
              <a:rPr lang="en-GB" altLang="nb-NO" sz="2800" dirty="0">
                <a:solidFill>
                  <a:schemeClr val="tx1"/>
                </a:solidFill>
                <a:latin typeface="+mn-lt"/>
              </a:rPr>
              <a:t> </a:t>
            </a:r>
            <a:r>
              <a:rPr lang="en-GB" altLang="nb-NO" sz="2800" dirty="0" err="1">
                <a:solidFill>
                  <a:schemeClr val="tx1"/>
                </a:solidFill>
                <a:latin typeface="+mn-lt"/>
              </a:rPr>
              <a:t>såkalt</a:t>
            </a:r>
            <a:r>
              <a:rPr lang="en-GB" altLang="nb-NO" sz="2800" dirty="0">
                <a:solidFill>
                  <a:schemeClr val="tx1"/>
                </a:solidFill>
                <a:latin typeface="+mn-lt"/>
              </a:rPr>
              <a:t> </a:t>
            </a:r>
            <a:r>
              <a:rPr lang="en-GB" altLang="nb-NO" sz="2800" dirty="0" err="1">
                <a:solidFill>
                  <a:schemeClr val="tx1"/>
                </a:solidFill>
                <a:latin typeface="+mn-lt"/>
              </a:rPr>
              <a:t>adm.tid</a:t>
            </a:r>
            <a:r>
              <a:rPr lang="en-GB" altLang="nb-NO" sz="2800" dirty="0">
                <a:solidFill>
                  <a:schemeClr val="tx1"/>
                </a:solidFill>
                <a:latin typeface="+mn-lt"/>
              </a:rPr>
              <a:t> og </a:t>
            </a:r>
            <a:r>
              <a:rPr lang="en-GB" altLang="nb-NO" sz="2800" dirty="0" err="1">
                <a:solidFill>
                  <a:schemeClr val="tx1"/>
                </a:solidFill>
                <a:latin typeface="+mn-lt"/>
              </a:rPr>
              <a:t>som</a:t>
            </a:r>
            <a:r>
              <a:rPr lang="en-GB" altLang="nb-NO" sz="2800" dirty="0">
                <a:solidFill>
                  <a:schemeClr val="tx1"/>
                </a:solidFill>
                <a:latin typeface="+mn-lt"/>
              </a:rPr>
              <a:t> </a:t>
            </a:r>
            <a:r>
              <a:rPr lang="en-GB" altLang="nb-NO" sz="2800" dirty="0" err="1">
                <a:solidFill>
                  <a:schemeClr val="tx1"/>
                </a:solidFill>
                <a:latin typeface="+mn-lt"/>
              </a:rPr>
              <a:t>det</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a:t>
            </a:r>
            <a:r>
              <a:rPr lang="en-GB" altLang="nb-NO" sz="2800" dirty="0" err="1">
                <a:solidFill>
                  <a:schemeClr val="tx1"/>
                </a:solidFill>
                <a:latin typeface="+mn-lt"/>
              </a:rPr>
              <a:t>følge</a:t>
            </a:r>
            <a:r>
              <a:rPr lang="en-GB" altLang="nb-NO" sz="2800" dirty="0">
                <a:solidFill>
                  <a:schemeClr val="tx1"/>
                </a:solidFill>
                <a:latin typeface="+mn-lt"/>
              </a:rPr>
              <a:t> </a:t>
            </a:r>
            <a:r>
              <a:rPr lang="en-GB" altLang="nb-NO" sz="2800" dirty="0" err="1">
                <a:solidFill>
                  <a:schemeClr val="tx1"/>
                </a:solidFill>
                <a:latin typeface="+mn-lt"/>
              </a:rPr>
              <a:t>kommentarene</a:t>
            </a:r>
            <a:r>
              <a:rPr lang="en-GB" altLang="nb-NO" sz="2800" dirty="0">
                <a:solidFill>
                  <a:schemeClr val="tx1"/>
                </a:solidFill>
                <a:latin typeface="+mn-lt"/>
              </a:rPr>
              <a:t> </a:t>
            </a:r>
            <a:r>
              <a:rPr lang="en-GB" altLang="nb-NO" sz="2800" dirty="0" err="1">
                <a:solidFill>
                  <a:schemeClr val="tx1"/>
                </a:solidFill>
                <a:latin typeface="+mn-lt"/>
              </a:rPr>
              <a:t>til</a:t>
            </a:r>
            <a:r>
              <a:rPr lang="en-GB" altLang="nb-NO" sz="2800" dirty="0">
                <a:solidFill>
                  <a:schemeClr val="tx1"/>
                </a:solidFill>
                <a:latin typeface="+mn-lt"/>
              </a:rPr>
              <a:t> </a:t>
            </a:r>
            <a:r>
              <a:rPr lang="en-GB" altLang="nb-NO" sz="2800" dirty="0" err="1">
                <a:solidFill>
                  <a:schemeClr val="tx1"/>
                </a:solidFill>
                <a:latin typeface="+mn-lt"/>
              </a:rPr>
              <a:t>akkordtariffen</a:t>
            </a:r>
            <a:r>
              <a:rPr lang="en-GB" altLang="nb-NO" sz="2800" dirty="0">
                <a:solidFill>
                  <a:schemeClr val="tx1"/>
                </a:solidFill>
                <a:latin typeface="+mn-lt"/>
              </a:rPr>
              <a:t> </a:t>
            </a:r>
            <a:r>
              <a:rPr lang="en-GB" altLang="nb-NO" sz="2800" dirty="0" err="1">
                <a:solidFill>
                  <a:schemeClr val="tx1"/>
                </a:solidFill>
                <a:latin typeface="+mn-lt"/>
              </a:rPr>
              <a:t>skulle</a:t>
            </a:r>
            <a:r>
              <a:rPr lang="en-GB" altLang="nb-NO" sz="2800" dirty="0">
                <a:solidFill>
                  <a:schemeClr val="tx1"/>
                </a:solidFill>
                <a:latin typeface="+mn-lt"/>
              </a:rPr>
              <a:t> </a:t>
            </a:r>
            <a:r>
              <a:rPr lang="en-GB" altLang="nb-NO" sz="2800" dirty="0" err="1">
                <a:solidFill>
                  <a:schemeClr val="tx1"/>
                </a:solidFill>
                <a:latin typeface="+mn-lt"/>
              </a:rPr>
              <a:t>avtales</a:t>
            </a:r>
            <a:r>
              <a:rPr lang="en-GB" altLang="nb-NO" sz="2800" dirty="0">
                <a:solidFill>
                  <a:schemeClr val="tx1"/>
                </a:solidFill>
                <a:latin typeface="+mn-lt"/>
              </a:rPr>
              <a:t> </a:t>
            </a:r>
            <a:r>
              <a:rPr lang="en-GB" altLang="nb-NO" sz="2800" dirty="0" err="1">
                <a:solidFill>
                  <a:schemeClr val="tx1"/>
                </a:solidFill>
                <a:latin typeface="+mn-lt"/>
              </a:rPr>
              <a:t>betaling</a:t>
            </a:r>
            <a:r>
              <a:rPr lang="en-GB" altLang="nb-NO" sz="2800" dirty="0">
                <a:solidFill>
                  <a:schemeClr val="tx1"/>
                </a:solidFill>
                <a:latin typeface="+mn-lt"/>
              </a:rPr>
              <a:t> for, </a:t>
            </a:r>
            <a:r>
              <a:rPr lang="en-GB" altLang="nb-NO" sz="2800" dirty="0" err="1">
                <a:solidFill>
                  <a:schemeClr val="tx1"/>
                </a:solidFill>
                <a:latin typeface="+mn-lt"/>
              </a:rPr>
              <a:t>er</a:t>
            </a:r>
            <a:r>
              <a:rPr lang="en-GB" altLang="nb-NO" sz="2800" dirty="0">
                <a:solidFill>
                  <a:schemeClr val="tx1"/>
                </a:solidFill>
                <a:latin typeface="+mn-lt"/>
              </a:rPr>
              <a:t> </a:t>
            </a:r>
            <a:r>
              <a:rPr lang="en-GB" altLang="nb-NO" sz="2800" dirty="0" err="1">
                <a:solidFill>
                  <a:schemeClr val="tx1"/>
                </a:solidFill>
                <a:latin typeface="+mn-lt"/>
              </a:rPr>
              <a:t>innkalkulert</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a:t>
            </a:r>
            <a:r>
              <a:rPr lang="en-GB" altLang="nb-NO" sz="2800" dirty="0" err="1">
                <a:solidFill>
                  <a:schemeClr val="tx1"/>
                </a:solidFill>
                <a:latin typeface="+mn-lt"/>
              </a:rPr>
              <a:t>prisene</a:t>
            </a:r>
            <a:r>
              <a:rPr lang="en-GB" altLang="nb-NO" sz="2800" dirty="0">
                <a:solidFill>
                  <a:schemeClr val="tx1"/>
                </a:solidFill>
                <a:latin typeface="+mn-lt"/>
              </a:rPr>
              <a:t> med 15 </a:t>
            </a:r>
            <a:r>
              <a:rPr lang="en-GB" altLang="nb-NO" sz="2800" dirty="0" err="1">
                <a:solidFill>
                  <a:schemeClr val="tx1"/>
                </a:solidFill>
                <a:latin typeface="+mn-lt"/>
              </a:rPr>
              <a:t>prosent</a:t>
            </a:r>
            <a:r>
              <a:rPr lang="en-GB" altLang="nb-NO" sz="2800" dirty="0">
                <a:solidFill>
                  <a:schemeClr val="tx1"/>
                </a:solidFill>
                <a:latin typeface="+mn-lt"/>
              </a:rPr>
              <a:t>.</a:t>
            </a:r>
          </a:p>
          <a:p>
            <a:pPr marL="457200" indent="-457200">
              <a:lnSpc>
                <a:spcPct val="87000"/>
              </a:lnSpc>
              <a:spcBef>
                <a:spcPts val="750"/>
              </a:spcBef>
              <a:buClr>
                <a:schemeClr val="tx1"/>
              </a:buClr>
              <a:buSzPct val="100000"/>
              <a:buFont typeface="Arial" panose="020B0604020202020204" pitchFamily="34" charset="0"/>
              <a:buChar char="•"/>
            </a:pPr>
            <a:endParaRPr lang="en-GB" altLang="nb-NO" sz="2800" dirty="0">
              <a:solidFill>
                <a:schemeClr val="tx1"/>
              </a:solidFill>
              <a:latin typeface="+mn-lt"/>
            </a:endParaRPr>
          </a:p>
          <a:p>
            <a:pPr marL="0" indent="0">
              <a:lnSpc>
                <a:spcPct val="87000"/>
              </a:lnSpc>
              <a:spcBef>
                <a:spcPts val="750"/>
              </a:spcBef>
              <a:buClr>
                <a:schemeClr val="tx1"/>
              </a:buClr>
              <a:buSzPct val="100000"/>
            </a:pPr>
            <a:r>
              <a:rPr lang="en-GB" altLang="nb-NO" sz="2800" dirty="0">
                <a:solidFill>
                  <a:schemeClr val="tx1"/>
                </a:solidFill>
                <a:latin typeface="+mn-lt"/>
              </a:rPr>
              <a:t>Fra </a:t>
            </a:r>
            <a:r>
              <a:rPr lang="en-GB" altLang="nb-NO" sz="2800" dirty="0" err="1">
                <a:solidFill>
                  <a:schemeClr val="tx1"/>
                </a:solidFill>
                <a:latin typeface="+mn-lt"/>
              </a:rPr>
              <a:t>tariffoppgjøret</a:t>
            </a:r>
            <a:r>
              <a:rPr lang="en-GB" altLang="nb-NO" sz="2800" dirty="0">
                <a:solidFill>
                  <a:schemeClr val="tx1"/>
                </a:solidFill>
                <a:latin typeface="+mn-lt"/>
              </a:rPr>
              <a:t> 2014:</a:t>
            </a: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mn-lt"/>
              </a:rPr>
              <a:t>Bedriftens</a:t>
            </a:r>
            <a:r>
              <a:rPr lang="en-GB" altLang="nb-NO" sz="2800" dirty="0">
                <a:solidFill>
                  <a:schemeClr val="tx1"/>
                </a:solidFill>
                <a:latin typeface="+mn-lt"/>
              </a:rPr>
              <a:t> </a:t>
            </a:r>
            <a:r>
              <a:rPr lang="en-GB" altLang="nb-NO" sz="2800" dirty="0" err="1">
                <a:solidFill>
                  <a:schemeClr val="tx1"/>
                </a:solidFill>
                <a:latin typeface="+mn-lt"/>
              </a:rPr>
              <a:t>oppgaver</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a:t>
            </a:r>
            <a:r>
              <a:rPr lang="en-GB" altLang="nb-NO" sz="2800" dirty="0" err="1">
                <a:solidFill>
                  <a:schemeClr val="tx1"/>
                </a:solidFill>
                <a:latin typeface="+mn-lt"/>
              </a:rPr>
              <a:t>henhold</a:t>
            </a:r>
            <a:r>
              <a:rPr lang="en-GB" altLang="nb-NO" sz="2800" dirty="0">
                <a:solidFill>
                  <a:schemeClr val="tx1"/>
                </a:solidFill>
                <a:latin typeface="+mn-lt"/>
              </a:rPr>
              <a:t> </a:t>
            </a:r>
            <a:r>
              <a:rPr lang="en-GB" altLang="nb-NO" sz="2800" dirty="0" err="1">
                <a:solidFill>
                  <a:schemeClr val="tx1"/>
                </a:solidFill>
                <a:latin typeface="+mn-lt"/>
              </a:rPr>
              <a:t>til</a:t>
            </a:r>
            <a:r>
              <a:rPr lang="en-GB" altLang="nb-NO" sz="2800" dirty="0">
                <a:solidFill>
                  <a:schemeClr val="tx1"/>
                </a:solidFill>
                <a:latin typeface="+mn-lt"/>
              </a:rPr>
              <a:t> §4, </a:t>
            </a:r>
            <a:r>
              <a:rPr lang="en-GB" altLang="nb-NO" sz="2800" dirty="0" err="1">
                <a:solidFill>
                  <a:schemeClr val="tx1"/>
                </a:solidFill>
                <a:latin typeface="+mn-lt"/>
              </a:rPr>
              <a:t>er</a:t>
            </a:r>
            <a:r>
              <a:rPr lang="en-GB" altLang="nb-NO" sz="2800" dirty="0">
                <a:solidFill>
                  <a:schemeClr val="tx1"/>
                </a:solidFill>
                <a:latin typeface="+mn-lt"/>
              </a:rPr>
              <a:t> </a:t>
            </a:r>
            <a:r>
              <a:rPr lang="en-GB" altLang="nb-NO" sz="2800" dirty="0" err="1">
                <a:solidFill>
                  <a:schemeClr val="tx1"/>
                </a:solidFill>
                <a:latin typeface="+mn-lt"/>
              </a:rPr>
              <a:t>ikke</a:t>
            </a:r>
            <a:r>
              <a:rPr lang="en-GB" altLang="nb-NO" sz="2800" dirty="0">
                <a:solidFill>
                  <a:schemeClr val="tx1"/>
                </a:solidFill>
                <a:latin typeface="+mn-lt"/>
              </a:rPr>
              <a:t> </a:t>
            </a:r>
            <a:r>
              <a:rPr lang="en-GB" altLang="nb-NO" sz="2800" dirty="0" err="1">
                <a:solidFill>
                  <a:schemeClr val="tx1"/>
                </a:solidFill>
                <a:latin typeface="+mn-lt"/>
              </a:rPr>
              <a:t>innkalkulert</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a:t>
            </a:r>
            <a:r>
              <a:rPr lang="en-GB" altLang="nb-NO" sz="2800" dirty="0" err="1">
                <a:solidFill>
                  <a:schemeClr val="tx1"/>
                </a:solidFill>
                <a:latin typeface="+mn-lt"/>
              </a:rPr>
              <a:t>prisene</a:t>
            </a:r>
            <a:r>
              <a:rPr lang="en-GB" altLang="nb-NO" sz="2800" dirty="0">
                <a:solidFill>
                  <a:schemeClr val="tx1"/>
                </a:solidFill>
                <a:latin typeface="+mn-lt"/>
              </a:rPr>
              <a:t>. </a:t>
            </a:r>
            <a:r>
              <a:rPr lang="en-GB" altLang="nb-NO" sz="2800" dirty="0" err="1">
                <a:solidFill>
                  <a:schemeClr val="tx1"/>
                </a:solidFill>
                <a:latin typeface="+mn-lt"/>
              </a:rPr>
              <a:t>Dersom</a:t>
            </a:r>
            <a:r>
              <a:rPr lang="en-GB" altLang="nb-NO" sz="2800" dirty="0">
                <a:solidFill>
                  <a:schemeClr val="tx1"/>
                </a:solidFill>
                <a:latin typeface="+mn-lt"/>
              </a:rPr>
              <a:t> </a:t>
            </a:r>
            <a:r>
              <a:rPr lang="en-GB" altLang="nb-NO" sz="2800" dirty="0" err="1">
                <a:solidFill>
                  <a:schemeClr val="tx1"/>
                </a:solidFill>
                <a:latin typeface="+mn-lt"/>
              </a:rPr>
              <a:t>bedriften</a:t>
            </a:r>
            <a:r>
              <a:rPr lang="en-GB" altLang="nb-NO" sz="2800" dirty="0">
                <a:solidFill>
                  <a:schemeClr val="tx1"/>
                </a:solidFill>
                <a:latin typeface="+mn-lt"/>
              </a:rPr>
              <a:t> </a:t>
            </a:r>
            <a:r>
              <a:rPr lang="en-GB" altLang="nb-NO" sz="2800" dirty="0" err="1">
                <a:solidFill>
                  <a:schemeClr val="tx1"/>
                </a:solidFill>
                <a:latin typeface="+mn-lt"/>
              </a:rPr>
              <a:t>pålegger</a:t>
            </a:r>
            <a:r>
              <a:rPr lang="en-GB" altLang="nb-NO" sz="2800" dirty="0">
                <a:solidFill>
                  <a:schemeClr val="tx1"/>
                </a:solidFill>
                <a:latin typeface="+mn-lt"/>
              </a:rPr>
              <a:t> </a:t>
            </a:r>
            <a:r>
              <a:rPr lang="en-GB" altLang="nb-NO" sz="2800" dirty="0" err="1">
                <a:solidFill>
                  <a:schemeClr val="tx1"/>
                </a:solidFill>
                <a:latin typeface="+mn-lt"/>
              </a:rPr>
              <a:t>akkordlaget</a:t>
            </a:r>
            <a:r>
              <a:rPr lang="en-GB" altLang="nb-NO" sz="2800" dirty="0">
                <a:solidFill>
                  <a:schemeClr val="tx1"/>
                </a:solidFill>
                <a:latin typeface="+mn-lt"/>
              </a:rPr>
              <a:t> </a:t>
            </a:r>
            <a:r>
              <a:rPr lang="en-GB" altLang="nb-NO" sz="2800" dirty="0" err="1">
                <a:solidFill>
                  <a:schemeClr val="tx1"/>
                </a:solidFill>
                <a:latin typeface="+mn-lt"/>
              </a:rPr>
              <a:t>arbeidsoppgaver</a:t>
            </a:r>
            <a:r>
              <a:rPr lang="en-GB" altLang="nb-NO" sz="2800" dirty="0">
                <a:solidFill>
                  <a:schemeClr val="tx1"/>
                </a:solidFill>
                <a:latin typeface="+mn-lt"/>
              </a:rPr>
              <a:t> </a:t>
            </a:r>
            <a:r>
              <a:rPr lang="en-GB" altLang="nb-NO" sz="2800" dirty="0" err="1">
                <a:solidFill>
                  <a:schemeClr val="tx1"/>
                </a:solidFill>
                <a:latin typeface="+mn-lt"/>
              </a:rPr>
              <a:t>som</a:t>
            </a:r>
            <a:r>
              <a:rPr lang="en-GB" altLang="nb-NO" sz="2800" dirty="0">
                <a:solidFill>
                  <a:schemeClr val="tx1"/>
                </a:solidFill>
                <a:latin typeface="+mn-lt"/>
              </a:rPr>
              <a:t> </a:t>
            </a:r>
            <a:r>
              <a:rPr lang="en-GB" altLang="nb-NO" sz="2800" dirty="0" err="1">
                <a:solidFill>
                  <a:schemeClr val="tx1"/>
                </a:solidFill>
                <a:latin typeface="+mn-lt"/>
              </a:rPr>
              <a:t>er</a:t>
            </a:r>
            <a:r>
              <a:rPr lang="en-GB" altLang="nb-NO" sz="2800" dirty="0">
                <a:solidFill>
                  <a:schemeClr val="tx1"/>
                </a:solidFill>
                <a:latin typeface="+mn-lt"/>
              </a:rPr>
              <a:t> </a:t>
            </a:r>
            <a:r>
              <a:rPr lang="en-GB" altLang="nb-NO" sz="2800" dirty="0" err="1">
                <a:solidFill>
                  <a:schemeClr val="tx1"/>
                </a:solidFill>
                <a:latin typeface="+mn-lt"/>
              </a:rPr>
              <a:t>bedriftens</a:t>
            </a:r>
            <a:r>
              <a:rPr lang="en-GB" altLang="nb-NO" sz="2800" dirty="0">
                <a:solidFill>
                  <a:schemeClr val="tx1"/>
                </a:solidFill>
                <a:latin typeface="+mn-lt"/>
              </a:rPr>
              <a:t> </a:t>
            </a:r>
            <a:r>
              <a:rPr lang="en-GB" altLang="nb-NO" sz="2800" dirty="0" err="1">
                <a:solidFill>
                  <a:schemeClr val="tx1"/>
                </a:solidFill>
                <a:latin typeface="+mn-lt"/>
              </a:rPr>
              <a:t>oppgaver</a:t>
            </a:r>
            <a:r>
              <a:rPr lang="en-GB" altLang="nb-NO" sz="2800" dirty="0">
                <a:solidFill>
                  <a:schemeClr val="tx1"/>
                </a:solidFill>
                <a:latin typeface="+mn-lt"/>
              </a:rPr>
              <a:t> </a:t>
            </a:r>
            <a:r>
              <a:rPr lang="en-GB" altLang="nb-NO" sz="2800" dirty="0" err="1">
                <a:solidFill>
                  <a:schemeClr val="tx1"/>
                </a:solidFill>
                <a:latin typeface="+mn-lt"/>
              </a:rPr>
              <a:t>i</a:t>
            </a:r>
            <a:r>
              <a:rPr lang="en-GB" altLang="nb-NO" sz="2800" dirty="0">
                <a:solidFill>
                  <a:schemeClr val="tx1"/>
                </a:solidFill>
                <a:latin typeface="+mn-lt"/>
              </a:rPr>
              <a:t> </a:t>
            </a:r>
            <a:r>
              <a:rPr lang="en-GB" altLang="nb-NO" sz="2800" dirty="0" err="1">
                <a:solidFill>
                  <a:schemeClr val="tx1"/>
                </a:solidFill>
                <a:latin typeface="+mn-lt"/>
              </a:rPr>
              <a:t>henhold</a:t>
            </a:r>
            <a:r>
              <a:rPr lang="en-GB" altLang="nb-NO" sz="2800" dirty="0">
                <a:solidFill>
                  <a:schemeClr val="tx1"/>
                </a:solidFill>
                <a:latin typeface="+mn-lt"/>
              </a:rPr>
              <a:t> </a:t>
            </a:r>
            <a:r>
              <a:rPr lang="en-GB" altLang="nb-NO" sz="2800" dirty="0" err="1">
                <a:solidFill>
                  <a:schemeClr val="tx1"/>
                </a:solidFill>
                <a:latin typeface="+mn-lt"/>
              </a:rPr>
              <a:t>til</a:t>
            </a:r>
            <a:r>
              <a:rPr lang="en-GB" altLang="nb-NO" sz="2800" dirty="0">
                <a:solidFill>
                  <a:schemeClr val="tx1"/>
                </a:solidFill>
                <a:latin typeface="+mn-lt"/>
              </a:rPr>
              <a:t> </a:t>
            </a:r>
            <a:r>
              <a:rPr lang="en-GB" altLang="nb-NO" sz="2800" dirty="0" err="1">
                <a:solidFill>
                  <a:schemeClr val="tx1"/>
                </a:solidFill>
                <a:latin typeface="+mn-lt"/>
              </a:rPr>
              <a:t>denne</a:t>
            </a:r>
            <a:r>
              <a:rPr lang="en-GB" altLang="nb-NO" sz="2800" dirty="0">
                <a:solidFill>
                  <a:schemeClr val="tx1"/>
                </a:solidFill>
                <a:latin typeface="+mn-lt"/>
              </a:rPr>
              <a:t> </a:t>
            </a:r>
            <a:r>
              <a:rPr lang="en-GB" altLang="nb-NO" sz="2800" dirty="0" err="1">
                <a:solidFill>
                  <a:schemeClr val="tx1"/>
                </a:solidFill>
                <a:latin typeface="+mn-lt"/>
              </a:rPr>
              <a:t>bestemmelsen</a:t>
            </a:r>
            <a:r>
              <a:rPr lang="en-GB" altLang="nb-NO" sz="2800" dirty="0">
                <a:solidFill>
                  <a:schemeClr val="tx1"/>
                </a:solidFill>
                <a:latin typeface="+mn-lt"/>
              </a:rPr>
              <a:t>, </a:t>
            </a:r>
            <a:r>
              <a:rPr lang="en-GB" altLang="nb-NO" sz="2800" dirty="0" err="1">
                <a:solidFill>
                  <a:schemeClr val="tx1"/>
                </a:solidFill>
                <a:latin typeface="+mn-lt"/>
              </a:rPr>
              <a:t>skal</a:t>
            </a:r>
            <a:r>
              <a:rPr lang="en-GB" altLang="nb-NO" sz="2800" dirty="0">
                <a:solidFill>
                  <a:schemeClr val="tx1"/>
                </a:solidFill>
                <a:latin typeface="+mn-lt"/>
              </a:rPr>
              <a:t> </a:t>
            </a:r>
            <a:r>
              <a:rPr lang="en-GB" altLang="nb-NO" sz="2800" dirty="0" err="1">
                <a:solidFill>
                  <a:schemeClr val="tx1"/>
                </a:solidFill>
                <a:latin typeface="+mn-lt"/>
              </a:rPr>
              <a:t>det</a:t>
            </a:r>
            <a:r>
              <a:rPr lang="en-GB" altLang="nb-NO" sz="2800" dirty="0">
                <a:solidFill>
                  <a:schemeClr val="tx1"/>
                </a:solidFill>
                <a:latin typeface="+mn-lt"/>
              </a:rPr>
              <a:t> </a:t>
            </a:r>
            <a:r>
              <a:rPr lang="en-GB" altLang="nb-NO" sz="2800" dirty="0" err="1">
                <a:solidFill>
                  <a:schemeClr val="tx1"/>
                </a:solidFill>
                <a:latin typeface="+mn-lt"/>
              </a:rPr>
              <a:t>avtales</a:t>
            </a:r>
            <a:r>
              <a:rPr lang="en-GB" altLang="nb-NO" sz="2800" dirty="0">
                <a:solidFill>
                  <a:schemeClr val="tx1"/>
                </a:solidFill>
                <a:latin typeface="+mn-lt"/>
              </a:rPr>
              <a:t> </a:t>
            </a:r>
            <a:r>
              <a:rPr lang="en-GB" altLang="nb-NO" sz="2800" dirty="0" err="1">
                <a:solidFill>
                  <a:schemeClr val="tx1"/>
                </a:solidFill>
                <a:latin typeface="+mn-lt"/>
              </a:rPr>
              <a:t>betaling</a:t>
            </a:r>
            <a:r>
              <a:rPr lang="en-GB" altLang="nb-NO" sz="2800" dirty="0">
                <a:solidFill>
                  <a:schemeClr val="tx1"/>
                </a:solidFill>
                <a:latin typeface="+mn-lt"/>
              </a:rPr>
              <a:t> for </a:t>
            </a:r>
            <a:r>
              <a:rPr lang="en-GB" altLang="nb-NO" sz="2800" dirty="0" err="1">
                <a:solidFill>
                  <a:schemeClr val="tx1"/>
                </a:solidFill>
                <a:latin typeface="+mn-lt"/>
              </a:rPr>
              <a:t>dette</a:t>
            </a:r>
            <a:r>
              <a:rPr lang="en-GB" altLang="nb-NO" sz="2800" dirty="0">
                <a:solidFill>
                  <a:schemeClr val="tx1"/>
                </a:solidFill>
                <a:latin typeface="+mn-lt"/>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436" y="1514778"/>
            <a:ext cx="1601788" cy="2374900"/>
          </a:xfrm>
          <a:prstGeom prst="rect">
            <a:avLst/>
          </a:prstGeom>
          <a:solidFill>
            <a:srgbClr val="FFFFFF">
              <a:alpha val="23137"/>
            </a:srgbClr>
          </a:solidFill>
          <a:ln>
            <a:noFill/>
          </a:ln>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77350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ox(in)">
                                      <p:cBhvr>
                                        <p:cTn id="7" dur="1000"/>
                                        <p:tgtEl>
                                          <p:spTgt spid="45059"/>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45060">
                                            <p:txEl>
                                              <p:pRg st="0" end="0"/>
                                            </p:txEl>
                                          </p:spTgt>
                                        </p:tgtEl>
                                        <p:attrNameLst>
                                          <p:attrName>style.visibility</p:attrName>
                                        </p:attrNameLst>
                                      </p:cBhvr>
                                      <p:to>
                                        <p:strVal val="visible"/>
                                      </p:to>
                                    </p:set>
                                    <p:anim calcmode="lin" valueType="num">
                                      <p:cBhvr>
                                        <p:cTn id="11" dur="2000" fill="hold"/>
                                        <p:tgtEl>
                                          <p:spTgt spid="45060">
                                            <p:txEl>
                                              <p:pRg st="0" end="0"/>
                                            </p:txEl>
                                          </p:spTgt>
                                        </p:tgtEl>
                                        <p:attrNameLst>
                                          <p:attrName>ppt_x</p:attrName>
                                        </p:attrNameLst>
                                      </p:cBhvr>
                                      <p:tavLst>
                                        <p:tav tm="100000">
                                          <p:val>
                                            <p:strVal val="#ppt_x"/>
                                          </p:val>
                                        </p:tav>
                                        <p:tav>
                                          <p:val>
                                            <p:strVal val="#ppt_x"/>
                                          </p:val>
                                        </p:tav>
                                      </p:tavLst>
                                    </p:anim>
                                    <p:anim calcmode="lin" valueType="num">
                                      <p:cBhvr>
                                        <p:cTn id="12" dur="2000" fill="hold"/>
                                        <p:tgtEl>
                                          <p:spTgt spid="45060">
                                            <p:txEl>
                                              <p:pRg st="0" end="0"/>
                                            </p:txEl>
                                          </p:spTgt>
                                        </p:tgtEl>
                                        <p:attrNameLst>
                                          <p:attrName>ppt_y</p:attrName>
                                        </p:attrNameLst>
                                      </p:cBhvr>
                                      <p:tavLst>
                                        <p:tav tm="100000">
                                          <p:val>
                                            <p:strVal val="1+#ppt_h/2"/>
                                          </p:val>
                                        </p:tav>
                                        <p:tav>
                                          <p:val>
                                            <p:strVal val="#ppt_y"/>
                                          </p:val>
                                        </p:tav>
                                      </p:tavLst>
                                    </p:anim>
                                  </p:childTnLst>
                                </p:cTn>
                              </p:par>
                            </p:childTnLst>
                          </p:cTn>
                        </p:par>
                        <p:par>
                          <p:cTn id="13" fill="hold" nodeType="afterGroup">
                            <p:stCondLst>
                              <p:cond delay="3000"/>
                            </p:stCondLst>
                            <p:childTnLst>
                              <p:par>
                                <p:cTn id="14" presetID="2" presetClass="entr" presetSubtype="4" fill="hold" nodeType="afterEffect">
                                  <p:stCondLst>
                                    <p:cond delay="0"/>
                                  </p:stCondLst>
                                  <p:childTnLst>
                                    <p:set>
                                      <p:cBhvr>
                                        <p:cTn id="15" dur="1" fill="hold">
                                          <p:stCondLst>
                                            <p:cond delay="0"/>
                                          </p:stCondLst>
                                        </p:cTn>
                                        <p:tgtEl>
                                          <p:spTgt spid="45060">
                                            <p:txEl>
                                              <p:pRg st="2" end="2"/>
                                            </p:txEl>
                                          </p:spTgt>
                                        </p:tgtEl>
                                        <p:attrNameLst>
                                          <p:attrName>style.visibility</p:attrName>
                                        </p:attrNameLst>
                                      </p:cBhvr>
                                      <p:to>
                                        <p:strVal val="visible"/>
                                      </p:to>
                                    </p:set>
                                    <p:anim calcmode="lin" valueType="num">
                                      <p:cBhvr>
                                        <p:cTn id="16" dur="2000" fill="hold"/>
                                        <p:tgtEl>
                                          <p:spTgt spid="45060">
                                            <p:txEl>
                                              <p:pRg st="2" end="2"/>
                                            </p:txEl>
                                          </p:spTgt>
                                        </p:tgtEl>
                                        <p:attrNameLst>
                                          <p:attrName>ppt_x</p:attrName>
                                        </p:attrNameLst>
                                      </p:cBhvr>
                                      <p:tavLst>
                                        <p:tav tm="100000">
                                          <p:val>
                                            <p:strVal val="#ppt_x"/>
                                          </p:val>
                                        </p:tav>
                                        <p:tav>
                                          <p:val>
                                            <p:strVal val="#ppt_x"/>
                                          </p:val>
                                        </p:tav>
                                      </p:tavLst>
                                    </p:anim>
                                    <p:anim calcmode="lin" valueType="num">
                                      <p:cBhvr>
                                        <p:cTn id="17" dur="2000" fill="hold"/>
                                        <p:tgtEl>
                                          <p:spTgt spid="45060">
                                            <p:txEl>
                                              <p:pRg st="2" end="2"/>
                                            </p:txEl>
                                          </p:spTgt>
                                        </p:tgtEl>
                                        <p:attrNameLst>
                                          <p:attrName>ppt_y</p:attrName>
                                        </p:attrNameLst>
                                      </p:cBhvr>
                                      <p:tavLst>
                                        <p:tav tm="100000">
                                          <p:val>
                                            <p:strVal val="1+#ppt_h/2"/>
                                          </p:val>
                                        </p:tav>
                                        <p:tav>
                                          <p:val>
                                            <p:strVal val="#ppt_y"/>
                                          </p:val>
                                        </p:tav>
                                      </p:tavLst>
                                    </p:anim>
                                  </p:childTnLst>
                                </p:cTn>
                              </p:par>
                            </p:childTnLst>
                          </p:cTn>
                        </p:par>
                        <p:par>
                          <p:cTn id="18" fill="hold" nodeType="afterGroup">
                            <p:stCondLst>
                              <p:cond delay="5000"/>
                            </p:stCondLst>
                            <p:childTnLst>
                              <p:par>
                                <p:cTn id="19" presetID="2" presetClass="entr" presetSubtype="4" fill="hold" nodeType="afterEffect">
                                  <p:stCondLst>
                                    <p:cond delay="0"/>
                                  </p:stCondLst>
                                  <p:childTnLst>
                                    <p:set>
                                      <p:cBhvr>
                                        <p:cTn id="20" dur="1" fill="hold">
                                          <p:stCondLst>
                                            <p:cond delay="0"/>
                                          </p:stCondLst>
                                        </p:cTn>
                                        <p:tgtEl>
                                          <p:spTgt spid="45060">
                                            <p:txEl>
                                              <p:pRg st="3" end="3"/>
                                            </p:txEl>
                                          </p:spTgt>
                                        </p:tgtEl>
                                        <p:attrNameLst>
                                          <p:attrName>style.visibility</p:attrName>
                                        </p:attrNameLst>
                                      </p:cBhvr>
                                      <p:to>
                                        <p:strVal val="visible"/>
                                      </p:to>
                                    </p:set>
                                    <p:anim calcmode="lin" valueType="num">
                                      <p:cBhvr>
                                        <p:cTn id="21" dur="2000" fill="hold"/>
                                        <p:tgtEl>
                                          <p:spTgt spid="45060">
                                            <p:txEl>
                                              <p:pRg st="3" end="3"/>
                                            </p:txEl>
                                          </p:spTgt>
                                        </p:tgtEl>
                                        <p:attrNameLst>
                                          <p:attrName>ppt_x</p:attrName>
                                        </p:attrNameLst>
                                      </p:cBhvr>
                                      <p:tavLst>
                                        <p:tav tm="100000">
                                          <p:val>
                                            <p:strVal val="#ppt_x"/>
                                          </p:val>
                                        </p:tav>
                                        <p:tav>
                                          <p:val>
                                            <p:strVal val="#ppt_x"/>
                                          </p:val>
                                        </p:tav>
                                      </p:tavLst>
                                    </p:anim>
                                    <p:anim calcmode="lin" valueType="num">
                                      <p:cBhvr>
                                        <p:cTn id="22" dur="2000" fill="hold"/>
                                        <p:tgtEl>
                                          <p:spTgt spid="45060">
                                            <p:txEl>
                                              <p:pRg st="3" end="3"/>
                                            </p:txEl>
                                          </p:spTgt>
                                        </p:tgtEl>
                                        <p:attrNameLst>
                                          <p:attrName>ppt_y</p:attrName>
                                        </p:attrNameLst>
                                      </p:cBhvr>
                                      <p:tavLst>
                                        <p:tav tm="100000">
                                          <p:val>
                                            <p:strVal val="1+#ppt_h/2"/>
                                          </p:val>
                                        </p:tav>
                                        <p:tav>
                                          <p:val>
                                            <p:strVal val="#ppt_y"/>
                                          </p:val>
                                        </p:tav>
                                      </p:tavLst>
                                    </p:anim>
                                  </p:childTnLst>
                                </p:cTn>
                              </p:par>
                            </p:childTnLst>
                          </p:cTn>
                        </p:par>
                        <p:par>
                          <p:cTn id="23" fill="hold">
                            <p:stCondLst>
                              <p:cond delay="7000"/>
                            </p:stCondLst>
                            <p:childTnLst>
                              <p:par>
                                <p:cTn id="24" presetID="8" presetClass="emph" fill="hold" nodeType="afterEffect">
                                  <p:stCondLst>
                                    <p:cond delay="0"/>
                                  </p:stCondLst>
                                  <p:childTnLst>
                                    <p:animRot by="21600000">
                                      <p:cBhvr>
                                        <p:cTn id="2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18083" y="-31750"/>
            <a:ext cx="8099134"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Hva</a:t>
            </a:r>
            <a:r>
              <a:rPr lang="en-GB" altLang="nb-NO" sz="4400" b="1" dirty="0">
                <a:solidFill>
                  <a:srgbClr val="FF3300"/>
                </a:solidFill>
                <a:latin typeface="+mj-lt"/>
              </a:rPr>
              <a:t> </a:t>
            </a:r>
            <a:r>
              <a:rPr lang="en-GB" altLang="nb-NO" sz="4400" b="1" dirty="0" err="1">
                <a:solidFill>
                  <a:srgbClr val="FF3300"/>
                </a:solidFill>
                <a:latin typeface="+mj-lt"/>
              </a:rPr>
              <a:t>er</a:t>
            </a:r>
            <a:r>
              <a:rPr lang="en-GB" altLang="nb-NO" sz="4400" b="1" dirty="0">
                <a:solidFill>
                  <a:srgbClr val="FF3300"/>
                </a:solidFill>
                <a:latin typeface="+mj-lt"/>
              </a:rPr>
              <a:t> </a:t>
            </a:r>
            <a:r>
              <a:rPr lang="en-GB" altLang="nb-NO" sz="4400" b="1" dirty="0" err="1">
                <a:solidFill>
                  <a:srgbClr val="FF3300"/>
                </a:solidFill>
                <a:latin typeface="+mj-lt"/>
              </a:rPr>
              <a:t>bedriftens</a:t>
            </a:r>
            <a:r>
              <a:rPr lang="en-GB" altLang="nb-NO" sz="4400" b="1" dirty="0">
                <a:solidFill>
                  <a:srgbClr val="FF3300"/>
                </a:solidFill>
                <a:latin typeface="+mj-lt"/>
              </a:rPr>
              <a:t> </a:t>
            </a:r>
            <a:r>
              <a:rPr lang="en-GB" altLang="nb-NO" sz="4400" b="1" dirty="0" err="1">
                <a:solidFill>
                  <a:srgbClr val="FF3300"/>
                </a:solidFill>
                <a:latin typeface="+mj-lt"/>
              </a:rPr>
              <a:t>ansvar</a:t>
            </a:r>
            <a:r>
              <a:rPr lang="en-GB" altLang="nb-NO" sz="4400" b="1" dirty="0">
                <a:solidFill>
                  <a:srgbClr val="FF3300"/>
                </a:solidFill>
                <a:latin typeface="+mj-lt"/>
              </a:rPr>
              <a:t> </a:t>
            </a:r>
            <a:r>
              <a:rPr lang="en-GB" altLang="nb-NO" sz="4400" b="1" dirty="0" err="1">
                <a:solidFill>
                  <a:srgbClr val="FF3300"/>
                </a:solidFill>
                <a:latin typeface="+mj-lt"/>
              </a:rPr>
              <a:t>nå</a:t>
            </a:r>
            <a:r>
              <a:rPr lang="en-GB" altLang="nb-NO" sz="4400" b="1" dirty="0">
                <a:solidFill>
                  <a:srgbClr val="FF3300"/>
                </a:solidFill>
                <a:latin typeface="+mj-lt"/>
              </a:rPr>
              <a:t>?</a:t>
            </a:r>
          </a:p>
        </p:txBody>
      </p:sp>
      <p:sp>
        <p:nvSpPr>
          <p:cNvPr id="47107" name="Text Box 3"/>
          <p:cNvSpPr txBox="1">
            <a:spLocks noChangeArrowheads="1"/>
          </p:cNvSpPr>
          <p:nvPr/>
        </p:nvSpPr>
        <p:spPr bwMode="auto">
          <a:xfrm>
            <a:off x="1349406" y="1203905"/>
            <a:ext cx="7918881" cy="404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90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Forutsetningene for å jobbe akkord er de samme som før det ble innkalkulert. Arbeidsgivers oppgaver er de samme som før det ble innkalkulert. </a:t>
            </a:r>
          </a:p>
          <a:p>
            <a:pPr>
              <a:lnSpc>
                <a:spcPct val="90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Har ansvaret for kontrakter med kunden.</a:t>
            </a:r>
          </a:p>
          <a:p>
            <a:pPr>
              <a:lnSpc>
                <a:spcPct val="90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Forhold rundt verktøy, oppbevaringsrom, brakker og lignende er fortsatt bedriftens ansvar.</a:t>
            </a:r>
          </a:p>
          <a:p>
            <a:pPr>
              <a:lnSpc>
                <a:spcPct val="90000"/>
              </a:lnSpc>
              <a:spcBef>
                <a:spcPts val="750"/>
              </a:spcBef>
              <a:buClr>
                <a:srgbClr val="3333CC"/>
              </a:buClr>
              <a:buSzPct val="100000"/>
            </a:pPr>
            <a:endParaRPr lang="en-GB" altLang="nb-NO" sz="2600" dirty="0">
              <a:solidFill>
                <a:srgbClr val="3333CC"/>
              </a:solidFill>
              <a:latin typeface="Arial" panose="020B0604020202020204" pitchFamily="34" charset="0"/>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4171" y="812892"/>
            <a:ext cx="965585" cy="37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22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2000"/>
                                        <p:tgtEl>
                                          <p:spTgt spid="47106"/>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47107"/>
                                        </p:tgtEl>
                                        <p:attrNameLst>
                                          <p:attrName>style.visibility</p:attrName>
                                        </p:attrNameLst>
                                      </p:cBhvr>
                                      <p:to>
                                        <p:strVal val="visible"/>
                                      </p:to>
                                    </p:set>
                                    <p:anim calcmode="lin" valueType="num">
                                      <p:cBhvr>
                                        <p:cTn id="11" dur="1000" fill="hold"/>
                                        <p:tgtEl>
                                          <p:spTgt spid="47107"/>
                                        </p:tgtEl>
                                        <p:attrNameLst>
                                          <p:attrName>ppt_x</p:attrName>
                                        </p:attrNameLst>
                                      </p:cBhvr>
                                      <p:tavLst>
                                        <p:tav tm="100000">
                                          <p:val>
                                            <p:strVal val="#ppt_x"/>
                                          </p:val>
                                        </p:tav>
                                        <p:tav>
                                          <p:val>
                                            <p:strVal val="#ppt_x"/>
                                          </p:val>
                                        </p:tav>
                                      </p:tavLst>
                                    </p:anim>
                                    <p:anim calcmode="lin" valueType="num">
                                      <p:cBhvr>
                                        <p:cTn id="12" dur="1000" fill="hold"/>
                                        <p:tgtEl>
                                          <p:spTgt spid="47107"/>
                                        </p:tgtEl>
                                        <p:attrNameLst>
                                          <p:attrName>ppt_y</p:attrName>
                                        </p:attrNameLst>
                                      </p:cBhvr>
                                      <p:tavLst>
                                        <p:tav tm="100000">
                                          <p:val>
                                            <p:strVal val="1+#ppt_h/2"/>
                                          </p:val>
                                        </p:tav>
                                        <p:tav>
                                          <p:val>
                                            <p:strVal val="#ppt_y"/>
                                          </p:val>
                                        </p:tav>
                                      </p:tavLst>
                                    </p:anim>
                                  </p:childTnLst>
                                </p:cTn>
                              </p:par>
                            </p:childTnLst>
                          </p:cTn>
                        </p:par>
                        <p:par>
                          <p:cTn id="13" fill="hold" nodeType="afterGroup">
                            <p:stCondLst>
                              <p:cond delay="3000"/>
                            </p:stCondLst>
                            <p:childTnLst>
                              <p:par>
                                <p:cTn id="14" presetID="26" presetClass="emph" fill="hold" nodeType="afterEffect">
                                  <p:stCondLst>
                                    <p:cond delay="0"/>
                                  </p:stCondLst>
                                  <p:childTnLst>
                                    <p:animEffect transition="out" filter="fade">
                                      <p:cBhvr>
                                        <p:cTn id="15" dur="2000"/>
                                        <p:tgtEl>
                                          <p:spTgt spid="47108"/>
                                        </p:tgtEl>
                                      </p:cBhvr>
                                    </p:animEffect>
                                    <p:animScale>
                                      <p:cBhvr>
                                        <p:cTn id="16" dur="1000" autoRev="1" fill="hold"/>
                                        <p:tgtEl>
                                          <p:spTgt spid="47108"/>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1855433" y="195263"/>
            <a:ext cx="8093430" cy="914400"/>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sz="5000" dirty="0"/>
              <a:t>110-12 </a:t>
            </a:r>
            <a:r>
              <a:rPr lang="en-GB" altLang="nb-NO" dirty="0" err="1"/>
              <a:t>Tilrettelegging</a:t>
            </a:r>
            <a:endParaRPr lang="en-GB" altLang="nb-NO" dirty="0"/>
          </a:p>
        </p:txBody>
      </p:sp>
      <p:sp>
        <p:nvSpPr>
          <p:cNvPr id="49154" name="Rectangle 2"/>
          <p:cNvSpPr>
            <a:spLocks noGrp="1" noChangeArrowheads="1"/>
          </p:cNvSpPr>
          <p:nvPr>
            <p:ph type="body" idx="1"/>
          </p:nvPr>
        </p:nvSpPr>
        <p:spPr>
          <a:xfrm>
            <a:off x="4727577" y="1412875"/>
            <a:ext cx="5881240" cy="4248150"/>
          </a:xfrm>
        </p:spPr>
        <p:txBody>
          <a:bodyPr>
            <a:normAutofit/>
          </a:bodyPr>
          <a:lstStyle/>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nb-NO" sz="29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mn-lt"/>
              </a:rPr>
              <a:t>Før</a:t>
            </a:r>
            <a:r>
              <a:rPr lang="en-GB" altLang="nb-NO" dirty="0">
                <a:latin typeface="+mn-lt"/>
              </a:rPr>
              <a:t> </a:t>
            </a:r>
            <a:r>
              <a:rPr lang="en-GB" altLang="nb-NO" dirty="0" err="1">
                <a:latin typeface="+mn-lt"/>
              </a:rPr>
              <a:t>arbeidet</a:t>
            </a:r>
            <a:r>
              <a:rPr lang="en-GB" altLang="nb-NO" dirty="0">
                <a:latin typeface="+mn-lt"/>
              </a:rPr>
              <a:t> </a:t>
            </a:r>
            <a:r>
              <a:rPr lang="en-GB" altLang="nb-NO" dirty="0" err="1">
                <a:latin typeface="+mn-lt"/>
              </a:rPr>
              <a:t>påbegynnes</a:t>
            </a:r>
            <a:r>
              <a:rPr lang="en-GB" altLang="nb-NO" dirty="0">
                <a:latin typeface="+mn-lt"/>
              </a:rPr>
              <a:t>, </a:t>
            </a:r>
            <a:r>
              <a:rPr lang="en-GB" altLang="nb-NO" dirty="0" err="1">
                <a:latin typeface="+mn-lt"/>
              </a:rPr>
              <a:t>plikter</a:t>
            </a:r>
            <a:r>
              <a:rPr lang="en-GB" altLang="nb-NO" dirty="0">
                <a:latin typeface="+mn-lt"/>
              </a:rPr>
              <a:t> </a:t>
            </a:r>
            <a:r>
              <a:rPr lang="en-GB" altLang="nb-NO" dirty="0" err="1">
                <a:latin typeface="+mn-lt"/>
              </a:rPr>
              <a:t>bedriften</a:t>
            </a:r>
            <a:r>
              <a:rPr lang="en-GB" altLang="nb-NO" dirty="0">
                <a:latin typeface="+mn-lt"/>
              </a:rPr>
              <a:t> å </a:t>
            </a:r>
            <a:r>
              <a:rPr lang="en-GB" altLang="nb-NO" dirty="0" err="1">
                <a:latin typeface="+mn-lt"/>
              </a:rPr>
              <a:t>sørge</a:t>
            </a:r>
            <a:r>
              <a:rPr lang="en-GB" altLang="nb-NO" dirty="0">
                <a:latin typeface="+mn-lt"/>
              </a:rPr>
              <a:t> for </a:t>
            </a:r>
            <a:r>
              <a:rPr lang="en-GB" altLang="nb-NO" dirty="0" err="1">
                <a:latin typeface="+mn-lt"/>
              </a:rPr>
              <a:t>planlegging</a:t>
            </a:r>
            <a:r>
              <a:rPr lang="en-GB" altLang="nb-NO" dirty="0">
                <a:latin typeface="+mn-lt"/>
              </a:rPr>
              <a:t> </a:t>
            </a:r>
            <a:r>
              <a:rPr lang="en-GB" altLang="nb-NO" dirty="0" err="1">
                <a:latin typeface="+mn-lt"/>
              </a:rPr>
              <a:t>av</a:t>
            </a:r>
            <a:r>
              <a:rPr lang="en-GB" altLang="nb-NO" dirty="0">
                <a:latin typeface="+mn-lt"/>
              </a:rPr>
              <a:t> </a:t>
            </a:r>
            <a:r>
              <a:rPr lang="en-GB" altLang="nb-NO" dirty="0" err="1">
                <a:latin typeface="+mn-lt"/>
              </a:rPr>
              <a:t>arbeidet</a:t>
            </a:r>
            <a:r>
              <a:rPr lang="en-GB" altLang="nb-NO" dirty="0">
                <a:latin typeface="+mn-lt"/>
              </a:rPr>
              <a:t>. </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a:latin typeface="+mn-lt"/>
              </a:rPr>
              <a:t>Under </a:t>
            </a:r>
            <a:r>
              <a:rPr lang="en-GB" altLang="nb-NO" dirty="0" err="1">
                <a:latin typeface="+mn-lt"/>
              </a:rPr>
              <a:t>arbeidets</a:t>
            </a:r>
            <a:r>
              <a:rPr lang="en-GB" altLang="nb-NO" dirty="0">
                <a:latin typeface="+mn-lt"/>
              </a:rPr>
              <a:t> gang </a:t>
            </a:r>
            <a:r>
              <a:rPr lang="en-GB" altLang="nb-NO" dirty="0" err="1">
                <a:latin typeface="+mn-lt"/>
              </a:rPr>
              <a:t>skal</a:t>
            </a:r>
            <a:r>
              <a:rPr lang="en-GB" altLang="nb-NO" dirty="0">
                <a:latin typeface="+mn-lt"/>
              </a:rPr>
              <a:t> </a:t>
            </a:r>
            <a:r>
              <a:rPr lang="en-GB" altLang="nb-NO" dirty="0" err="1">
                <a:latin typeface="+mn-lt"/>
              </a:rPr>
              <a:t>bedriften</a:t>
            </a:r>
            <a:r>
              <a:rPr lang="en-GB" altLang="nb-NO" dirty="0">
                <a:latin typeface="+mn-lt"/>
              </a:rPr>
              <a:t> </a:t>
            </a:r>
            <a:r>
              <a:rPr lang="en-GB" altLang="nb-NO" dirty="0" err="1">
                <a:latin typeface="+mn-lt"/>
              </a:rPr>
              <a:t>i</a:t>
            </a:r>
            <a:r>
              <a:rPr lang="en-GB" altLang="nb-NO" dirty="0">
                <a:latin typeface="+mn-lt"/>
              </a:rPr>
              <a:t> </a:t>
            </a:r>
            <a:r>
              <a:rPr lang="en-GB" altLang="nb-NO" dirty="0" err="1">
                <a:latin typeface="+mn-lt"/>
              </a:rPr>
              <a:t>samarbeid</a:t>
            </a:r>
            <a:r>
              <a:rPr lang="en-GB" altLang="nb-NO" dirty="0">
                <a:latin typeface="+mn-lt"/>
              </a:rPr>
              <a:t> med </a:t>
            </a:r>
            <a:r>
              <a:rPr lang="en-GB" altLang="nb-NO" dirty="0" err="1">
                <a:latin typeface="+mn-lt"/>
              </a:rPr>
              <a:t>akkordlaget</a:t>
            </a:r>
            <a:r>
              <a:rPr lang="en-GB" altLang="nb-NO" dirty="0">
                <a:latin typeface="+mn-lt"/>
              </a:rPr>
              <a:t> </a:t>
            </a:r>
            <a:r>
              <a:rPr lang="en-GB" altLang="nb-NO" dirty="0" err="1">
                <a:latin typeface="+mn-lt"/>
              </a:rPr>
              <a:t>organisere</a:t>
            </a:r>
            <a:r>
              <a:rPr lang="en-GB" altLang="nb-NO" dirty="0">
                <a:latin typeface="+mn-lt"/>
              </a:rPr>
              <a:t> </a:t>
            </a:r>
            <a:r>
              <a:rPr lang="en-GB" altLang="nb-NO" dirty="0" err="1">
                <a:latin typeface="+mn-lt"/>
              </a:rPr>
              <a:t>byggeplassen</a:t>
            </a:r>
            <a:r>
              <a:rPr lang="en-GB" altLang="nb-NO" dirty="0">
                <a:latin typeface="+mn-lt"/>
              </a:rPr>
              <a:t> </a:t>
            </a:r>
            <a:r>
              <a:rPr lang="en-GB" altLang="nb-NO" dirty="0" err="1">
                <a:latin typeface="+mn-lt"/>
              </a:rPr>
              <a:t>slik</a:t>
            </a:r>
            <a:r>
              <a:rPr lang="en-GB" altLang="nb-NO" dirty="0">
                <a:latin typeface="+mn-lt"/>
              </a:rPr>
              <a:t> at </a:t>
            </a:r>
            <a:r>
              <a:rPr lang="en-GB" altLang="nb-NO" dirty="0" err="1">
                <a:latin typeface="+mn-lt"/>
              </a:rPr>
              <a:t>arbeidet</a:t>
            </a:r>
            <a:r>
              <a:rPr lang="en-GB" altLang="nb-NO" dirty="0">
                <a:latin typeface="+mn-lt"/>
              </a:rPr>
              <a:t> </a:t>
            </a:r>
            <a:r>
              <a:rPr lang="en-GB" altLang="nb-NO" dirty="0" err="1">
                <a:latin typeface="+mn-lt"/>
              </a:rPr>
              <a:t>utføres</a:t>
            </a:r>
            <a:r>
              <a:rPr lang="en-GB" altLang="nb-NO" dirty="0">
                <a:latin typeface="+mn-lt"/>
              </a:rPr>
              <a:t> </a:t>
            </a:r>
            <a:r>
              <a:rPr lang="en-GB" altLang="nb-NO" dirty="0" err="1">
                <a:latin typeface="+mn-lt"/>
              </a:rPr>
              <a:t>rasjonelt</a:t>
            </a:r>
            <a:r>
              <a:rPr lang="en-GB" altLang="nb-NO" dirty="0">
                <a:latin typeface="+mn-lt"/>
              </a:rPr>
              <a:t>.</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18" y="1694815"/>
            <a:ext cx="4103689" cy="36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6599681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p:cTn id="7" dur="500" fill="hold"/>
                                        <p:tgtEl>
                                          <p:spTgt spid="49153"/>
                                        </p:tgtEl>
                                        <p:attrNameLst>
                                          <p:attrName>ppt_x</p:attrName>
                                        </p:attrNameLst>
                                      </p:cBhvr>
                                      <p:tavLst>
                                        <p:tav>
                                          <p:val>
                                            <p:strVal val="#ppt_x"/>
                                          </p:val>
                                        </p:tav>
                                        <p:tav>
                                          <p:val>
                                            <p:strVal val="#ppt_x"/>
                                          </p:val>
                                        </p:tav>
                                      </p:tavLst>
                                    </p:anim>
                                    <p:anim calcmode="lin" valueType="num">
                                      <p:cBhvr>
                                        <p:cTn id="8" dur="500" fill="hold"/>
                                        <p:tgtEl>
                                          <p:spTgt spid="49153"/>
                                        </p:tgtEl>
                                        <p:attrNameLst>
                                          <p:attrName>ppt_y</p:attrName>
                                        </p:attrNameLst>
                                      </p:cBhvr>
                                      <p:tavLst>
                                        <p:tav>
                                          <p:val>
                                            <p:strVal val="0-#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9155"/>
                                        </p:tgtEl>
                                        <p:attrNameLst>
                                          <p:attrName>style.visibility</p:attrName>
                                        </p:attrNameLst>
                                      </p:cBhvr>
                                      <p:to>
                                        <p:strVal val="visible"/>
                                      </p:to>
                                    </p:set>
                                    <p:anim calcmode="lin" valueType="num">
                                      <p:cBhvr>
                                        <p:cTn id="12" dur="500" fill="hold"/>
                                        <p:tgtEl>
                                          <p:spTgt spid="49155"/>
                                        </p:tgtEl>
                                        <p:attrNameLst>
                                          <p:attrName>ppt_x</p:attrName>
                                        </p:attrNameLst>
                                      </p:cBhvr>
                                      <p:tavLst>
                                        <p:tav>
                                          <p:val>
                                            <p:strVal val="0-#ppt_w/2"/>
                                          </p:val>
                                        </p:tav>
                                        <p:tav>
                                          <p:val>
                                            <p:strVal val="#ppt_x"/>
                                          </p:val>
                                        </p:tav>
                                      </p:tavLst>
                                    </p:anim>
                                    <p:anim calcmode="lin" valueType="num">
                                      <p:cBhvr>
                                        <p:cTn id="13" dur="500" fill="hold"/>
                                        <p:tgtEl>
                                          <p:spTgt spid="49155"/>
                                        </p:tgtEl>
                                        <p:attrNameLst>
                                          <p:attrName>ppt_y</p:attrName>
                                        </p:attrNameLst>
                                      </p:cBhvr>
                                      <p:tavLst>
                                        <p:tav>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2" fill="hold" nodeType="clickEffect">
                                  <p:stCondLst>
                                    <p:cond delay="0"/>
                                  </p:stCondLst>
                                  <p:childTnLst>
                                    <p:set>
                                      <p:cBhvr>
                                        <p:cTn id="17" dur="1" fill="hold">
                                          <p:stCondLst>
                                            <p:cond delay="0"/>
                                          </p:stCondLst>
                                        </p:cTn>
                                        <p:tgtEl>
                                          <p:spTgt spid="49154"/>
                                        </p:tgtEl>
                                        <p:attrNameLst>
                                          <p:attrName>style.visibility</p:attrName>
                                        </p:attrNameLst>
                                      </p:cBhvr>
                                      <p:to>
                                        <p:strVal val="visible"/>
                                      </p:to>
                                    </p:set>
                                    <p:anim calcmode="lin" valueType="num">
                                      <p:cBhvr>
                                        <p:cTn id="18" dur="5000" fill="hold"/>
                                        <p:tgtEl>
                                          <p:spTgt spid="49154"/>
                                        </p:tgtEl>
                                        <p:attrNameLst>
                                          <p:attrName>ppt_x</p:attrName>
                                        </p:attrNameLst>
                                      </p:cBhvr>
                                      <p:tavLst>
                                        <p:tav>
                                          <p:val>
                                            <p:strVal val="1+#ppt_w/2"/>
                                          </p:val>
                                        </p:tav>
                                        <p:tav>
                                          <p:val>
                                            <p:strVal val="#ppt_x"/>
                                          </p:val>
                                        </p:tav>
                                      </p:tavLst>
                                    </p:anim>
                                    <p:anim calcmode="lin" valueType="num">
                                      <p:cBhvr>
                                        <p:cTn id="19" dur="5000" fill="hold"/>
                                        <p:tgtEl>
                                          <p:spTgt spid="49154"/>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1" y="110156"/>
            <a:ext cx="4599940" cy="567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46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357" y="2723950"/>
            <a:ext cx="5498336" cy="22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87074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tel 1"/>
          <p:cNvSpPr>
            <a:spLocks noGrp="1"/>
          </p:cNvSpPr>
          <p:nvPr>
            <p:ph type="title"/>
          </p:nvPr>
        </p:nvSpPr>
        <p:spPr>
          <a:xfrm>
            <a:off x="1642369" y="365126"/>
            <a:ext cx="8265112" cy="1179590"/>
          </a:xfrm>
        </p:spPr>
        <p:txBody>
          <a:bodyPr>
            <a:normAutofit/>
          </a:bodyPr>
          <a:lstStyle/>
          <a:p>
            <a:r>
              <a:rPr lang="nb-NO" altLang="nb-NO" dirty="0"/>
              <a:t>110–13  Tegninger</a:t>
            </a:r>
          </a:p>
        </p:txBody>
      </p:sp>
      <p:sp>
        <p:nvSpPr>
          <p:cNvPr id="116739" name="Plassholder for innhold 2"/>
          <p:cNvSpPr>
            <a:spLocks noGrp="1"/>
          </p:cNvSpPr>
          <p:nvPr>
            <p:ph idx="1"/>
          </p:nvPr>
        </p:nvSpPr>
        <p:spPr>
          <a:xfrm>
            <a:off x="1544716" y="1341437"/>
            <a:ext cx="7794594" cy="4544457"/>
          </a:xfrm>
        </p:spPr>
        <p:txBody>
          <a:bodyPr>
            <a:normAutofit lnSpcReduction="10000"/>
          </a:bodyPr>
          <a:lstStyle/>
          <a:p>
            <a:r>
              <a:rPr lang="nb-NO" altLang="nb-NO" dirty="0">
                <a:latin typeface="Calibri" panose="020F0502020204030204" pitchFamily="34" charset="0"/>
              </a:rPr>
              <a:t>Hvis du ikke får tegninger, eller tegningene er ufullstendige slik at du må bestemme plassering eller føringsveier selv, er den tiden du bruker til å planlegge dette fastlønn i akkord.</a:t>
            </a:r>
          </a:p>
          <a:p>
            <a:r>
              <a:rPr lang="nb-NO" altLang="nb-NO" dirty="0">
                <a:latin typeface="Calibri" panose="020F0502020204030204" pitchFamily="34" charset="0"/>
              </a:rPr>
              <a:t>Hvis et arbeid som er utført i henhold til foreliggende tegninger må gjøres om, skal omgjøringsjobben betales enten som fastlønn i akkord, 07-avtale eller som en jobbrekvisisjon.</a:t>
            </a:r>
          </a:p>
          <a:p>
            <a:r>
              <a:rPr lang="nb-NO" altLang="nb-NO" dirty="0">
                <a:latin typeface="Calibri" panose="020F0502020204030204" pitchFamily="34" charset="0"/>
              </a:rPr>
              <a:t>I et ventilasjonsrom hvor det ikke foreligger nøyaktige tegninger slik at montøren må planlegge føringsveier </a:t>
            </a:r>
            <a:r>
              <a:rPr lang="nb-NO" altLang="nb-NO" dirty="0" err="1">
                <a:latin typeface="Calibri" panose="020F0502020204030204" pitchFamily="34" charset="0"/>
              </a:rPr>
              <a:t>etc</a:t>
            </a:r>
            <a:r>
              <a:rPr lang="nb-NO" altLang="nb-NO" dirty="0">
                <a:latin typeface="Calibri" panose="020F0502020204030204" pitchFamily="34" charset="0"/>
              </a:rPr>
              <a:t> selv, betales dette som fastlønn i akkord.</a:t>
            </a:r>
          </a:p>
        </p:txBody>
      </p:sp>
    </p:spTree>
    <p:extLst>
      <p:ext uri="{BB962C8B-B14F-4D97-AF65-F5344CB8AC3E}">
        <p14:creationId xmlns:p14="http://schemas.microsoft.com/office/powerpoint/2010/main" val="2514284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864311" y="188914"/>
            <a:ext cx="971488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110-14 </a:t>
            </a:r>
            <a:r>
              <a:rPr lang="en-GB" altLang="nb-NO" sz="4400" b="1" dirty="0" err="1">
                <a:solidFill>
                  <a:srgbClr val="FF3300"/>
                </a:solidFill>
                <a:latin typeface="+mj-lt"/>
              </a:rPr>
              <a:t>Oppgaver</a:t>
            </a:r>
            <a:r>
              <a:rPr lang="en-GB" altLang="nb-NO" sz="4400" b="1" dirty="0">
                <a:solidFill>
                  <a:srgbClr val="FF3300"/>
                </a:solidFill>
                <a:latin typeface="+mj-lt"/>
              </a:rPr>
              <a:t> over </a:t>
            </a:r>
            <a:r>
              <a:rPr lang="en-GB" altLang="nb-NO" sz="4400" b="1" dirty="0" err="1">
                <a:solidFill>
                  <a:srgbClr val="FF3300"/>
                </a:solidFill>
                <a:latin typeface="+mj-lt"/>
              </a:rPr>
              <a:t>materiell</a:t>
            </a:r>
            <a:r>
              <a:rPr lang="en-GB" altLang="nb-NO" sz="4400" b="1" dirty="0">
                <a:solidFill>
                  <a:srgbClr val="FF3300"/>
                </a:solidFill>
                <a:latin typeface="+mj-lt"/>
              </a:rPr>
              <a:t> og </a:t>
            </a:r>
            <a:r>
              <a:rPr lang="en-GB" altLang="nb-NO" sz="4400" b="1" dirty="0" err="1">
                <a:solidFill>
                  <a:srgbClr val="FF3300"/>
                </a:solidFill>
                <a:latin typeface="+mj-lt"/>
              </a:rPr>
              <a:t>utstyr</a:t>
            </a:r>
            <a:endParaRPr lang="en-GB" altLang="nb-NO" sz="4400" b="1" dirty="0">
              <a:solidFill>
                <a:srgbClr val="FF3300"/>
              </a:solidFill>
              <a:latin typeface="+mj-lt"/>
            </a:endParaRPr>
          </a:p>
        </p:txBody>
      </p:sp>
      <p:sp>
        <p:nvSpPr>
          <p:cNvPr id="51203" name="Text Box 3"/>
          <p:cNvSpPr txBox="1">
            <a:spLocks noChangeArrowheads="1"/>
          </p:cNvSpPr>
          <p:nvPr/>
        </p:nvSpPr>
        <p:spPr bwMode="auto">
          <a:xfrm>
            <a:off x="1411550" y="1533391"/>
            <a:ext cx="8167456" cy="40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Clr>
                <a:prstClr val="black"/>
              </a:buClr>
              <a:buSzPct val="100000"/>
              <a:buFont typeface="Arial" panose="020B0604020202020204" pitchFamily="34" charset="0"/>
              <a:buChar char="•"/>
            </a:pPr>
            <a:r>
              <a:rPr lang="en-GB" altLang="nb-NO" sz="2800" dirty="0" err="1">
                <a:solidFill>
                  <a:prstClr val="black"/>
                </a:solidFill>
                <a:latin typeface="Calibri" panose="020F0502020204030204" pitchFamily="34" charset="0"/>
              </a:rPr>
              <a:t>Bedriften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skal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levere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akkordtaker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oppgaver</a:t>
            </a:r>
            <a:r>
              <a:rPr lang="en-GB" altLang="nb-NO" sz="2800" dirty="0">
                <a:solidFill>
                  <a:prstClr val="black"/>
                </a:solidFill>
                <a:latin typeface="Calibri" panose="020F0502020204030204" pitchFamily="34" charset="0"/>
              </a:rPr>
              <a:t> over </a:t>
            </a:r>
            <a:r>
              <a:rPr lang="en-GB" altLang="nb-NO" sz="2800" dirty="0" err="1">
                <a:solidFill>
                  <a:prstClr val="black"/>
                </a:solidFill>
                <a:latin typeface="Calibri" panose="020F0502020204030204" pitchFamily="34" charset="0"/>
              </a:rPr>
              <a:t>materiell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og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utstyr</a:t>
            </a:r>
            <a:r>
              <a:rPr lang="en-GB" altLang="nb-NO" sz="2800" dirty="0">
                <a:solidFill>
                  <a:prstClr val="black"/>
                </a:solidFill>
                <a:latin typeface="Calibri" panose="020F0502020204030204" pitchFamily="34" charset="0"/>
              </a:rPr>
              <a:t> med </a:t>
            </a:r>
            <a:r>
              <a:rPr lang="en-GB" altLang="nb-NO" sz="2800" dirty="0" err="1">
                <a:solidFill>
                  <a:prstClr val="black"/>
                </a:solidFill>
                <a:latin typeface="Calibri" panose="020F0502020204030204" pitchFamily="34" charset="0"/>
              </a:rPr>
              <a:t>typebetegnelse</a:t>
            </a:r>
            <a:r>
              <a:rPr lang="en-GB" altLang="nb-NO" sz="2800" dirty="0">
                <a:solidFill>
                  <a:prstClr val="black"/>
                </a:solidFill>
                <a:latin typeface="Calibri" panose="020F0502020204030204" pitchFamily="34" charset="0"/>
              </a:rPr>
              <a:t>/</a:t>
            </a:r>
            <a:r>
              <a:rPr lang="en-GB" altLang="nb-NO" sz="2800" dirty="0" err="1">
                <a:solidFill>
                  <a:prstClr val="black"/>
                </a:solidFill>
                <a:latin typeface="Calibri" panose="020F0502020204030204" pitchFamily="34" charset="0"/>
              </a:rPr>
              <a:t>El.nummer</a:t>
            </a:r>
            <a:r>
              <a:rPr lang="en-GB" altLang="nb-NO" sz="2800" dirty="0">
                <a:solidFill>
                  <a:prstClr val="black"/>
                </a:solidFill>
                <a:latin typeface="Calibri" panose="020F0502020204030204" pitchFamily="34" charset="0"/>
              </a:rPr>
              <a:t>.</a:t>
            </a:r>
          </a:p>
          <a:p>
            <a:pPr>
              <a:lnSpc>
                <a:spcPct val="87000"/>
              </a:lnSpc>
              <a:spcBef>
                <a:spcPts val="750"/>
              </a:spcBef>
              <a:buClr>
                <a:prstClr val="black"/>
              </a:buClr>
              <a:buSzPct val="100000"/>
              <a:buFont typeface="Arial" panose="020B0604020202020204" pitchFamily="34" charset="0"/>
              <a:buChar char="•"/>
            </a:pPr>
            <a:r>
              <a:rPr lang="nb-NO" altLang="nb-NO" sz="2800" dirty="0">
                <a:solidFill>
                  <a:prstClr val="black"/>
                </a:solidFill>
                <a:latin typeface="Calibri" panose="020F0502020204030204" pitchFamily="34" charset="0"/>
              </a:rPr>
              <a:t>Gjenpart</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av</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pakksedler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skal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medfølge</a:t>
            </a:r>
            <a:r>
              <a:rPr lang="en-GB" altLang="nb-NO" sz="2800" dirty="0">
                <a:solidFill>
                  <a:prstClr val="black"/>
                </a:solidFill>
                <a:latin typeface="Calibri" panose="020F0502020204030204" pitchFamily="34" charset="0"/>
              </a:rPr>
              <a:t> alt </a:t>
            </a:r>
            <a:r>
              <a:rPr lang="en-GB" altLang="nb-NO" sz="2800" dirty="0" err="1">
                <a:solidFill>
                  <a:prstClr val="black"/>
                </a:solidFill>
                <a:latin typeface="Calibri" panose="020F0502020204030204" pitchFamily="34" charset="0"/>
              </a:rPr>
              <a:t>materiell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ved</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utlevering</a:t>
            </a:r>
            <a:r>
              <a:rPr lang="en-GB" altLang="nb-NO" sz="2800" dirty="0">
                <a:solidFill>
                  <a:prstClr val="black"/>
                </a:solidFill>
                <a:latin typeface="Calibri" panose="020F0502020204030204" pitchFamily="34" charset="0"/>
              </a:rPr>
              <a:t>.</a:t>
            </a:r>
          </a:p>
          <a:p>
            <a:pPr>
              <a:lnSpc>
                <a:spcPct val="87000"/>
              </a:lnSpc>
              <a:spcBef>
                <a:spcPts val="750"/>
              </a:spcBef>
              <a:buClr>
                <a:prstClr val="black"/>
              </a:buClr>
              <a:buSzPct val="100000"/>
              <a:buFont typeface="Arial" panose="020B0604020202020204" pitchFamily="34" charset="0"/>
              <a:buChar char="•"/>
            </a:pPr>
            <a:r>
              <a:rPr lang="en-GB" altLang="nb-NO" sz="2800" dirty="0" err="1">
                <a:solidFill>
                  <a:prstClr val="black"/>
                </a:solidFill>
                <a:latin typeface="Calibri" panose="020F0502020204030204" pitchFamily="34" charset="0"/>
              </a:rPr>
              <a:t>Akkordtaker</a:t>
            </a:r>
            <a:r>
              <a:rPr lang="en-GB" altLang="nb-NO" sz="2800" dirty="0">
                <a:solidFill>
                  <a:prstClr val="black"/>
                </a:solidFill>
                <a:latin typeface="Calibri" panose="020F0502020204030204" pitchFamily="34" charset="0"/>
              </a:rPr>
              <a:t>/bas </a:t>
            </a:r>
            <a:r>
              <a:rPr lang="en-GB" altLang="nb-NO" sz="2800" dirty="0" err="1">
                <a:solidFill>
                  <a:prstClr val="black"/>
                </a:solidFill>
                <a:latin typeface="Calibri" panose="020F0502020204030204" pitchFamily="34" charset="0"/>
              </a:rPr>
              <a:t>skal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gis</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nødvendig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opplæring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i</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bruk</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av</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datasystemer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hvis</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slike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systemer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benyttes</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i</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materialregnskapet</a:t>
            </a:r>
            <a:r>
              <a:rPr lang="en-GB" altLang="nb-NO" sz="2800" dirty="0">
                <a:solidFill>
                  <a:prstClr val="black"/>
                </a:solidFill>
                <a:latin typeface="Calibri" panose="020F0502020204030204" pitchFamily="34" charset="0"/>
              </a:rPr>
              <a:t>. </a:t>
            </a:r>
          </a:p>
        </p:txBody>
      </p:sp>
    </p:spTree>
    <p:extLst>
      <p:ext uri="{BB962C8B-B14F-4D97-AF65-F5344CB8AC3E}">
        <p14:creationId xmlns:p14="http://schemas.microsoft.com/office/powerpoint/2010/main" val="227485333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ppt_x</p:attrName>
                                        </p:attrNameLst>
                                      </p:cBhvr>
                                      <p:tavLst>
                                        <p:tav tm="100000">
                                          <p:val>
                                            <p:strVal val="#ppt_x"/>
                                          </p:val>
                                        </p:tav>
                                        <p:tav>
                                          <p:val>
                                            <p:strVal val="#ppt_x"/>
                                          </p:val>
                                        </p:tav>
                                      </p:tavLst>
                                    </p:anim>
                                    <p:anim calcmode="lin" valueType="num">
                                      <p:cBhvr>
                                        <p:cTn id="8" dur="500" fill="hold"/>
                                        <p:tgtEl>
                                          <p:spTgt spid="51202"/>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dissolve">
                                      <p:cBhvr>
                                        <p:cTn id="13"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3810000" y="864597"/>
            <a:ext cx="4455111" cy="5080750"/>
          </a:xfrm>
          <a:prstGeom prst="rect">
            <a:avLst/>
          </a:prstGeom>
        </p:spPr>
        <p:txBody>
          <a:bodyPr wrap="square">
            <a:spAutoFit/>
          </a:bodyPr>
          <a:lstStyle/>
          <a:p>
            <a:r>
              <a:rPr lang="nb-NO" sz="2400" b="1" dirty="0">
                <a:latin typeface="Calibri" panose="020F0502020204030204" pitchFamily="34" charset="0"/>
              </a:rPr>
              <a:t>Produktivitetsavtalene er omhandlet i LOK § 4. </a:t>
            </a:r>
          </a:p>
          <a:p>
            <a:endParaRPr lang="nb-NO" sz="1600" dirty="0">
              <a:latin typeface="Calibri" panose="020F0502020204030204" pitchFamily="34" charset="0"/>
            </a:endParaRPr>
          </a:p>
          <a:p>
            <a:pPr marL="401822" indent="-401822">
              <a:buFontTx/>
              <a:buChar char="-"/>
            </a:pPr>
            <a:r>
              <a:rPr lang="nb-NO" sz="2250" dirty="0">
                <a:latin typeface="Calibri" panose="020F0502020204030204" pitchFamily="34" charset="0"/>
              </a:rPr>
              <a:t>§ 4 A Akkordtariffen for land</a:t>
            </a:r>
          </a:p>
          <a:p>
            <a:pPr marL="401822" indent="-401822">
              <a:buFontTx/>
              <a:buChar char="-"/>
            </a:pPr>
            <a:r>
              <a:rPr lang="nb-NO" sz="2250" dirty="0">
                <a:latin typeface="Calibri" panose="020F0502020204030204" pitchFamily="34" charset="0"/>
              </a:rPr>
              <a:t>§ 4 B Bedriftsavtale for produktivitetslønn</a:t>
            </a:r>
          </a:p>
          <a:p>
            <a:pPr marL="401822" indent="-401822">
              <a:buFontTx/>
              <a:buChar char="-"/>
            </a:pPr>
            <a:r>
              <a:rPr lang="nb-NO" sz="2250" dirty="0">
                <a:latin typeface="Calibri" panose="020F0502020204030204" pitchFamily="34" charset="0"/>
              </a:rPr>
              <a:t>§ 4 C Produktivitetsavtale for virksomhet </a:t>
            </a:r>
            <a:r>
              <a:rPr lang="nb-NO" sz="2250" dirty="0" err="1">
                <a:latin typeface="Calibri" panose="020F0502020204030204" pitchFamily="34" charset="0"/>
              </a:rPr>
              <a:t>onshore</a:t>
            </a:r>
            <a:endParaRPr lang="nb-NO" sz="2250" dirty="0">
              <a:latin typeface="Calibri" panose="020F0502020204030204" pitchFamily="34" charset="0"/>
            </a:endParaRPr>
          </a:p>
          <a:p>
            <a:pPr marL="401822" indent="-401822">
              <a:buFontTx/>
              <a:buChar char="-"/>
            </a:pPr>
            <a:r>
              <a:rPr lang="nb-NO" sz="2250" dirty="0">
                <a:latin typeface="Calibri" panose="020F0502020204030204" pitchFamily="34" charset="0"/>
              </a:rPr>
              <a:t>§ 4 D Produktivitetsavtale for virksomhet skipsinstallasjon</a:t>
            </a:r>
          </a:p>
          <a:p>
            <a:pPr marL="401822" indent="-401822">
              <a:buFontTx/>
              <a:buChar char="-"/>
            </a:pPr>
            <a:r>
              <a:rPr lang="nb-NO" sz="2250" dirty="0">
                <a:latin typeface="Calibri" panose="020F0502020204030204" pitchFamily="34" charset="0"/>
              </a:rPr>
              <a:t>Akkordtariff landbasert virksomhet</a:t>
            </a:r>
          </a:p>
          <a:p>
            <a:pPr marL="401822" indent="-401822">
              <a:buFontTx/>
              <a:buChar char="-"/>
            </a:pPr>
            <a:r>
              <a:rPr lang="nb-NO" sz="2250" dirty="0">
                <a:latin typeface="Calibri" panose="020F0502020204030204" pitchFamily="34" charset="0"/>
              </a:rPr>
              <a:t>Punktpris akkord er en kan- bestemmelse, 160.10 – 15.</a:t>
            </a:r>
          </a:p>
          <a:p>
            <a:pPr marL="401822" indent="-401822">
              <a:buFontTx/>
              <a:buChar char="-"/>
            </a:pPr>
            <a:endParaRPr lang="nb-NO" sz="1266" dirty="0"/>
          </a:p>
        </p:txBody>
      </p:sp>
      <p:pic>
        <p:nvPicPr>
          <p:cNvPr id="21" name="Bilde 20"/>
          <p:cNvPicPr/>
          <p:nvPr/>
        </p:nvPicPr>
        <p:blipFill>
          <a:blip r:embed="rId2">
            <a:extLst>
              <a:ext uri="{28A0092B-C50C-407E-A947-70E740481C1C}">
                <a14:useLocalDpi xmlns:a14="http://schemas.microsoft.com/office/drawing/2010/main" val="0"/>
              </a:ext>
            </a:extLst>
          </a:blip>
          <a:stretch>
            <a:fillRect/>
          </a:stretch>
        </p:blipFill>
        <p:spPr>
          <a:xfrm>
            <a:off x="2098308" y="947339"/>
            <a:ext cx="1574706" cy="1959489"/>
          </a:xfrm>
          <a:prstGeom prst="rect">
            <a:avLst/>
          </a:prstGeom>
        </p:spPr>
      </p:pic>
      <p:pic>
        <p:nvPicPr>
          <p:cNvPr id="22" name="Bilde 21"/>
          <p:cNvPicPr/>
          <p:nvPr/>
        </p:nvPicPr>
        <p:blipFill>
          <a:blip r:embed="rId3" cstate="print">
            <a:extLst>
              <a:ext uri="{28A0092B-C50C-407E-A947-70E740481C1C}">
                <a14:useLocalDpi xmlns:a14="http://schemas.microsoft.com/office/drawing/2010/main" val="0"/>
              </a:ext>
            </a:extLst>
          </a:blip>
          <a:stretch>
            <a:fillRect/>
          </a:stretch>
        </p:blipFill>
        <p:spPr>
          <a:xfrm rot="5400000">
            <a:off x="7501119" y="1201390"/>
            <a:ext cx="2031950" cy="1523851"/>
          </a:xfrm>
          <a:prstGeom prst="rect">
            <a:avLst/>
          </a:prstGeom>
        </p:spPr>
      </p:pic>
    </p:spTree>
    <p:extLst>
      <p:ext uri="{BB962C8B-B14F-4D97-AF65-F5344CB8AC3E}">
        <p14:creationId xmlns:p14="http://schemas.microsoft.com/office/powerpoint/2010/main" val="373229014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207" y="189330"/>
            <a:ext cx="5601915" cy="555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811" name="Text Box 2"/>
          <p:cNvSpPr txBox="1">
            <a:spLocks noChangeArrowheads="1"/>
          </p:cNvSpPr>
          <p:nvPr/>
        </p:nvSpPr>
        <p:spPr bwMode="auto">
          <a:xfrm>
            <a:off x="4243525" y="2617014"/>
            <a:ext cx="5646199" cy="28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90000"/>
              </a:lnSpc>
              <a:buClr>
                <a:srgbClr val="000000"/>
              </a:buClr>
              <a:buSzPct val="100000"/>
              <a:buFont typeface="Times New Roman" panose="02020603050405020304" pitchFamily="18" charset="0"/>
              <a:buChar char="•"/>
            </a:pP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Opprydding</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og</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fjerning</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av</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eget</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avfall</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er</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innkalkulert</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i</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akkordmultiplikatoren</a:t>
            </a:r>
            <a:r>
              <a:rPr lang="en-GB" altLang="nb-NO" sz="2800" dirty="0">
                <a:solidFill>
                  <a:srgbClr val="000000"/>
                </a:solidFill>
                <a:latin typeface="Calibri" panose="020F0502020204030204" pitchFamily="34" charset="0"/>
              </a:rPr>
              <a:t>.</a:t>
            </a:r>
          </a:p>
          <a:p>
            <a:pPr>
              <a:lnSpc>
                <a:spcPct val="90000"/>
              </a:lnSpc>
              <a:buClr>
                <a:srgbClr val="000000"/>
              </a:buClr>
              <a:buSzPct val="100000"/>
              <a:buFont typeface="Times New Roman" panose="02020603050405020304" pitchFamily="18" charset="0"/>
              <a:buChar char="•"/>
            </a:pP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Kildesortering</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er</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innkalkulert</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i</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akkordmultiplikatoren</a:t>
            </a:r>
            <a:r>
              <a:rPr lang="en-GB" altLang="nb-NO" sz="2800" dirty="0">
                <a:solidFill>
                  <a:srgbClr val="000000"/>
                </a:solidFill>
                <a:latin typeface="Calibri" panose="020F0502020204030204" pitchFamily="34" charset="0"/>
              </a:rPr>
              <a:t>.</a:t>
            </a:r>
          </a:p>
          <a:p>
            <a:pPr>
              <a:lnSpc>
                <a:spcPct val="90000"/>
              </a:lnSpc>
              <a:buClr>
                <a:srgbClr val="000000"/>
              </a:buClr>
              <a:buSzPct val="100000"/>
              <a:buFont typeface="Times New Roman" panose="02020603050405020304" pitchFamily="18" charset="0"/>
              <a:buChar char="•"/>
            </a:pP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Avfallssortering</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skal</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plasseres</a:t>
            </a:r>
            <a:r>
              <a:rPr lang="en-GB" altLang="nb-NO" sz="2800" dirty="0">
                <a:solidFill>
                  <a:srgbClr val="000000"/>
                </a:solidFill>
                <a:latin typeface="Calibri" panose="020F0502020204030204" pitchFamily="34" charset="0"/>
              </a:rPr>
              <a:t> </a:t>
            </a:r>
            <a:r>
              <a:rPr lang="en-GB" altLang="nb-NO" sz="2800" dirty="0" err="1">
                <a:solidFill>
                  <a:srgbClr val="000000"/>
                </a:solidFill>
                <a:latin typeface="Calibri" panose="020F0502020204030204" pitchFamily="34" charset="0"/>
              </a:rPr>
              <a:t>hensiktsmessig</a:t>
            </a:r>
            <a:r>
              <a:rPr lang="en-GB" altLang="nb-NO" sz="2800" dirty="0">
                <a:solidFill>
                  <a:srgbClr val="000000"/>
                </a:solidFill>
                <a:latin typeface="Calibri" panose="020F0502020204030204" pitchFamily="34" charset="0"/>
              </a:rPr>
              <a:t> for </a:t>
            </a:r>
            <a:r>
              <a:rPr lang="en-GB" altLang="nb-NO" sz="2800" dirty="0" err="1">
                <a:solidFill>
                  <a:srgbClr val="000000"/>
                </a:solidFill>
                <a:latin typeface="Calibri" panose="020F0502020204030204" pitchFamily="34" charset="0"/>
              </a:rPr>
              <a:t>arbeidslaget</a:t>
            </a:r>
            <a:r>
              <a:rPr lang="en-GB" altLang="nb-NO" sz="28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100659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35332" y="402922"/>
            <a:ext cx="9303798" cy="12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110-40 </a:t>
            </a:r>
            <a:r>
              <a:rPr lang="en-GB" altLang="nb-NO" sz="4400" b="1" dirty="0" err="1">
                <a:solidFill>
                  <a:srgbClr val="FF3300"/>
                </a:solidFill>
                <a:latin typeface="+mj-lt"/>
              </a:rPr>
              <a:t>Fagmessig</a:t>
            </a:r>
            <a:r>
              <a:rPr lang="en-GB" altLang="nb-NO" sz="4400" b="1" dirty="0">
                <a:solidFill>
                  <a:srgbClr val="FF3300"/>
                </a:solidFill>
                <a:latin typeface="+mj-lt"/>
              </a:rPr>
              <a:t> </a:t>
            </a:r>
            <a:r>
              <a:rPr lang="en-GB" altLang="nb-NO" sz="4400" b="1" dirty="0" err="1">
                <a:solidFill>
                  <a:srgbClr val="FF3300"/>
                </a:solidFill>
                <a:latin typeface="+mj-lt"/>
              </a:rPr>
              <a:t>arbeid</a:t>
            </a:r>
            <a:endParaRPr lang="en-GB" altLang="nb-NO" sz="4400" b="1" dirty="0">
              <a:solidFill>
                <a:srgbClr val="FF3300"/>
              </a:solidFill>
              <a:latin typeface="+mj-lt"/>
            </a:endParaRPr>
          </a:p>
        </p:txBody>
      </p:sp>
      <p:sp>
        <p:nvSpPr>
          <p:cNvPr id="51203" name="Text Box 3"/>
          <p:cNvSpPr txBox="1">
            <a:spLocks noChangeArrowheads="1"/>
          </p:cNvSpPr>
          <p:nvPr/>
        </p:nvSpPr>
        <p:spPr bwMode="auto">
          <a:xfrm>
            <a:off x="1624613" y="1844677"/>
            <a:ext cx="7759084" cy="37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Clr>
                <a:prstClr val="black"/>
              </a:buClr>
              <a:buSzPct val="100000"/>
              <a:buFont typeface="Arial" panose="020B0604020202020204" pitchFamily="34" charset="0"/>
              <a:buChar char="•"/>
            </a:pPr>
            <a:r>
              <a:rPr lang="en-GB" altLang="nb-NO" sz="2800" dirty="0" err="1">
                <a:solidFill>
                  <a:prstClr val="black"/>
                </a:solidFill>
                <a:latin typeface="Calibri" panose="020F0502020204030204" pitchFamily="34" charset="0"/>
              </a:rPr>
              <a:t>Akkordprisene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forutsetter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fagmessig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utført</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arbeid</a:t>
            </a:r>
            <a:r>
              <a:rPr lang="en-GB" altLang="nb-NO" sz="2800" dirty="0">
                <a:solidFill>
                  <a:prstClr val="black"/>
                </a:solidFill>
                <a:latin typeface="Calibri" panose="020F0502020204030204" pitchFamily="34" charset="0"/>
              </a:rPr>
              <a:t>.</a:t>
            </a:r>
          </a:p>
          <a:p>
            <a:pPr>
              <a:lnSpc>
                <a:spcPct val="87000"/>
              </a:lnSpc>
              <a:spcBef>
                <a:spcPts val="750"/>
              </a:spcBef>
              <a:buClr>
                <a:prstClr val="black"/>
              </a:buClr>
              <a:buSzPct val="100000"/>
              <a:buFont typeface="Arial" panose="020B0604020202020204" pitchFamily="34" charset="0"/>
              <a:buChar char="•"/>
            </a:pPr>
            <a:r>
              <a:rPr lang="en-GB" altLang="nb-NO" sz="2800" dirty="0" err="1">
                <a:solidFill>
                  <a:prstClr val="black"/>
                </a:solidFill>
                <a:latin typeface="Calibri" panose="020F0502020204030204" pitchFamily="34" charset="0"/>
              </a:rPr>
              <a:t>Er</a:t>
            </a:r>
            <a:r>
              <a:rPr lang="en-GB" altLang="nb-NO" sz="2800" dirty="0">
                <a:solidFill>
                  <a:prstClr val="black"/>
                </a:solidFill>
                <a:latin typeface="Calibri" panose="020F0502020204030204" pitchFamily="34" charset="0"/>
              </a:rPr>
              <a:t> et </a:t>
            </a:r>
            <a:r>
              <a:rPr lang="en-GB" altLang="nb-NO" sz="2800" dirty="0" err="1">
                <a:solidFill>
                  <a:prstClr val="black"/>
                </a:solidFill>
                <a:latin typeface="Calibri" panose="020F0502020204030204" pitchFamily="34" charset="0"/>
              </a:rPr>
              <a:t>arbeid</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ikke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fagmessig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utført</a:t>
            </a:r>
            <a:r>
              <a:rPr lang="en-GB" altLang="nb-NO" sz="2800" dirty="0">
                <a:solidFill>
                  <a:prstClr val="black"/>
                </a:solidFill>
                <a:latin typeface="Calibri" panose="020F0502020204030204" pitchFamily="34" charset="0"/>
              </a:rPr>
              <a:t> og </a:t>
            </a:r>
            <a:r>
              <a:rPr lang="en-GB" altLang="nb-NO" sz="2800" dirty="0" err="1">
                <a:solidFill>
                  <a:prstClr val="black"/>
                </a:solidFill>
                <a:latin typeface="Calibri" panose="020F0502020204030204" pitchFamily="34" charset="0"/>
              </a:rPr>
              <a:t>årsaken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hertil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kan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føres</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tilbake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til</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akkordtakeren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plikter</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akkordlaget</a:t>
            </a:r>
            <a:r>
              <a:rPr lang="en-GB" altLang="nb-NO" sz="2800" dirty="0">
                <a:solidFill>
                  <a:prstClr val="black"/>
                </a:solidFill>
                <a:latin typeface="Calibri" panose="020F0502020204030204" pitchFamily="34" charset="0"/>
              </a:rPr>
              <a:t> å </a:t>
            </a:r>
            <a:r>
              <a:rPr lang="en-GB" altLang="nb-NO" sz="2800" dirty="0" err="1">
                <a:solidFill>
                  <a:prstClr val="black"/>
                </a:solidFill>
                <a:latin typeface="Calibri" panose="020F0502020204030204" pitchFamily="34" charset="0"/>
              </a:rPr>
              <a:t>bringe</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anlegget</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i</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forsvarlig</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fagmessig</a:t>
            </a:r>
            <a:r>
              <a:rPr lang="en-GB" altLang="nb-NO" sz="2800" dirty="0">
                <a:solidFill>
                  <a:prstClr val="black"/>
                </a:solidFill>
                <a:latin typeface="Calibri" panose="020F0502020204030204" pitchFamily="34" charset="0"/>
              </a:rPr>
              <a:t> stand </a:t>
            </a:r>
            <a:r>
              <a:rPr lang="en-GB" altLang="nb-NO" sz="2800" dirty="0" err="1">
                <a:solidFill>
                  <a:prstClr val="black"/>
                </a:solidFill>
                <a:latin typeface="Calibri" panose="020F0502020204030204" pitchFamily="34" charset="0"/>
              </a:rPr>
              <a:t>på</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egen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tid</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uten</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ekstra</a:t>
            </a:r>
            <a:r>
              <a:rPr lang="en-GB" altLang="nb-NO" sz="2800" dirty="0">
                <a:solidFill>
                  <a:prstClr val="black"/>
                </a:solidFill>
                <a:latin typeface="Calibri" panose="020F0502020204030204" pitchFamily="34" charset="0"/>
              </a:rPr>
              <a:t> </a:t>
            </a:r>
            <a:r>
              <a:rPr lang="en-GB" altLang="nb-NO" sz="2800" dirty="0" err="1">
                <a:solidFill>
                  <a:prstClr val="black"/>
                </a:solidFill>
                <a:latin typeface="Calibri" panose="020F0502020204030204" pitchFamily="34" charset="0"/>
              </a:rPr>
              <a:t>lønnsomkostninger</a:t>
            </a:r>
            <a:r>
              <a:rPr lang="en-GB" altLang="nb-NO" sz="2800" dirty="0">
                <a:solidFill>
                  <a:prstClr val="black"/>
                </a:solidFill>
                <a:latin typeface="Calibri" panose="020F0502020204030204" pitchFamily="34" charset="0"/>
              </a:rPr>
              <a:t> for </a:t>
            </a:r>
            <a:r>
              <a:rPr lang="en-GB" altLang="nb-NO" sz="2800" dirty="0" err="1">
                <a:solidFill>
                  <a:prstClr val="black"/>
                </a:solidFill>
                <a:latin typeface="Calibri" panose="020F0502020204030204" pitchFamily="34" charset="0"/>
              </a:rPr>
              <a:t>bedriften</a:t>
            </a:r>
            <a:r>
              <a:rPr lang="en-GB" altLang="nb-NO" sz="2800" dirty="0">
                <a:solidFill>
                  <a:prstClr val="black"/>
                </a:solidFill>
                <a:latin typeface="Calibri" panose="020F0502020204030204" pitchFamily="34" charset="0"/>
              </a:rPr>
              <a:t>.</a:t>
            </a:r>
          </a:p>
        </p:txBody>
      </p:sp>
    </p:spTree>
    <p:extLst>
      <p:ext uri="{BB962C8B-B14F-4D97-AF65-F5344CB8AC3E}">
        <p14:creationId xmlns:p14="http://schemas.microsoft.com/office/powerpoint/2010/main" val="125395031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ppt_x</p:attrName>
                                        </p:attrNameLst>
                                      </p:cBhvr>
                                      <p:tavLst>
                                        <p:tav tm="100000">
                                          <p:val>
                                            <p:strVal val="#ppt_x"/>
                                          </p:val>
                                        </p:tav>
                                        <p:tav>
                                          <p:val>
                                            <p:strVal val="#ppt_x"/>
                                          </p:val>
                                        </p:tav>
                                      </p:tavLst>
                                    </p:anim>
                                    <p:anim calcmode="lin" valueType="num">
                                      <p:cBhvr>
                                        <p:cTn id="8" dur="500" fill="hold"/>
                                        <p:tgtEl>
                                          <p:spTgt spid="51202"/>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dissolve">
                                      <p:cBhvr>
                                        <p:cTn id="13"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84413" y="114165"/>
            <a:ext cx="7767960" cy="10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115-15 </a:t>
            </a:r>
            <a:r>
              <a:rPr lang="en-GB" altLang="nb-NO" sz="4400" b="1" dirty="0" err="1">
                <a:solidFill>
                  <a:srgbClr val="FF3300"/>
                </a:solidFill>
                <a:latin typeface="+mj-lt"/>
              </a:rPr>
              <a:t>Akkordseddel</a:t>
            </a:r>
            <a:endParaRPr lang="en-GB" altLang="nb-NO" sz="4400" b="1" dirty="0">
              <a:solidFill>
                <a:srgbClr val="FF3300"/>
              </a:solidFill>
              <a:latin typeface="+mj-lt"/>
            </a:endParaRPr>
          </a:p>
        </p:txBody>
      </p:sp>
      <p:sp>
        <p:nvSpPr>
          <p:cNvPr id="44035" name="Text Box 3"/>
          <p:cNvSpPr txBox="1">
            <a:spLocks noChangeArrowheads="1"/>
          </p:cNvSpPr>
          <p:nvPr/>
        </p:nvSpPr>
        <p:spPr bwMode="auto">
          <a:xfrm>
            <a:off x="1438183" y="1176338"/>
            <a:ext cx="7377343" cy="4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skrive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akkordseddel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følge</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arbeidsorderen</a:t>
            </a:r>
            <a:r>
              <a:rPr lang="en-GB" altLang="nb-NO" sz="2800" dirty="0">
                <a:solidFill>
                  <a:schemeClr val="tx1"/>
                </a:solidFill>
                <a:latin typeface="Calibri" panose="020F0502020204030204" pitchFamily="34" charset="0"/>
              </a:rPr>
              <a:t>.</a:t>
            </a: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Akkordseddelen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bindende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kontrakt</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begge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parter</a:t>
            </a:r>
            <a:r>
              <a:rPr lang="en-GB" altLang="nb-NO" sz="2800" dirty="0">
                <a:solidFill>
                  <a:schemeClr val="tx1"/>
                </a:solidFill>
                <a:latin typeface="Calibri" panose="020F0502020204030204" pitchFamily="34" charset="0"/>
              </a:rPr>
              <a:t>.</a:t>
            </a: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Akkordseddelen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inneholde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arbeidets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omfang</a:t>
            </a:r>
            <a:r>
              <a:rPr lang="en-GB" altLang="nb-NO" sz="2800" dirty="0">
                <a:solidFill>
                  <a:schemeClr val="tx1"/>
                </a:solidFill>
                <a:latin typeface="Calibri" panose="020F0502020204030204" pitchFamily="34" charset="0"/>
              </a:rPr>
              <a:t> og </a:t>
            </a:r>
            <a:r>
              <a:rPr lang="en-GB" altLang="nb-NO" sz="2800" dirty="0" err="1">
                <a:solidFill>
                  <a:schemeClr val="tx1"/>
                </a:solidFill>
                <a:latin typeface="Calibri" panose="020F0502020204030204" pitchFamily="34" charset="0"/>
              </a:rPr>
              <a:t>eventuelt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særbestemmelser</a:t>
            </a:r>
            <a:r>
              <a:rPr lang="en-GB" altLang="nb-NO" sz="2800" dirty="0">
                <a:solidFill>
                  <a:schemeClr val="tx1"/>
                </a:solidFill>
                <a:latin typeface="Calibri" panose="020F0502020204030204" pitchFamily="34" charset="0"/>
              </a:rPr>
              <a:t>.</a:t>
            </a:r>
          </a:p>
          <a:p>
            <a:pPr marL="457200" indent="-457200">
              <a:lnSpc>
                <a:spcPct val="87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Akkordseddelen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underskrives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begge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parter</a:t>
            </a:r>
            <a:r>
              <a:rPr lang="en-GB" altLang="nb-NO" sz="2800"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før</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arbeidet</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startes</a:t>
            </a:r>
            <a:r>
              <a:rPr lang="en-GB" altLang="nb-NO" sz="2800" b="1" u="sng" dirty="0">
                <a:solidFill>
                  <a:schemeClr val="tx1"/>
                </a:solidFill>
                <a:latin typeface="Calibri" panose="020F0502020204030204" pitchFamily="34" charset="0"/>
              </a:rPr>
              <a:t>.</a:t>
            </a:r>
          </a:p>
        </p:txBody>
      </p:sp>
    </p:spTree>
    <p:extLst>
      <p:ext uri="{BB962C8B-B14F-4D97-AF65-F5344CB8AC3E}">
        <p14:creationId xmlns:p14="http://schemas.microsoft.com/office/powerpoint/2010/main" val="413578303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ppt_x</p:attrName>
                                        </p:attrNameLst>
                                      </p:cBhvr>
                                      <p:tavLst>
                                        <p:tav tm="100000">
                                          <p:val>
                                            <p:strVal val="#ppt_x"/>
                                          </p:val>
                                        </p:tav>
                                        <p:tav>
                                          <p:val>
                                            <p:strVal val="#ppt_x"/>
                                          </p:val>
                                        </p:tav>
                                      </p:tavLst>
                                    </p:anim>
                                    <p:anim calcmode="lin" valueType="num">
                                      <p:cBhvr>
                                        <p:cTn id="8" dur="500" fill="hold"/>
                                        <p:tgtEl>
                                          <p:spTgt spid="44034"/>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Effect transition="in" filter="checkerboard(down)">
                                      <p:cBhvr>
                                        <p:cTn id="13"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1455939" y="188914"/>
            <a:ext cx="4944862" cy="1470025"/>
          </a:xfrm>
        </p:spPr>
        <p:txBody>
          <a:bodyPr>
            <a:normAutofit/>
          </a:bodyPr>
          <a:lstStyle/>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Gruppeoppgave</a:t>
            </a:r>
            <a:r>
              <a:rPr lang="en-GB" altLang="nb-NO" dirty="0"/>
              <a:t> 2</a:t>
            </a:r>
          </a:p>
        </p:txBody>
      </p:sp>
      <p:sp>
        <p:nvSpPr>
          <p:cNvPr id="59395" name="TekstSylinder 4"/>
          <p:cNvSpPr txBox="1">
            <a:spLocks noChangeArrowheads="1"/>
          </p:cNvSpPr>
          <p:nvPr/>
        </p:nvSpPr>
        <p:spPr bwMode="auto">
          <a:xfrm>
            <a:off x="1624614" y="1557338"/>
            <a:ext cx="7093259"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marL="0" indent="0"/>
            <a:r>
              <a:rPr lang="nb-NO" altLang="nb-NO" sz="2800" dirty="0">
                <a:solidFill>
                  <a:schemeClr val="tx1"/>
                </a:solidFill>
                <a:latin typeface="Calibri Regular"/>
              </a:rPr>
              <a:t>1</a:t>
            </a:r>
            <a:r>
              <a:rPr lang="nb-NO" altLang="nb-NO" sz="2800" dirty="0">
                <a:solidFill>
                  <a:schemeClr val="tx1"/>
                </a:solidFill>
                <a:latin typeface="+mn-lt"/>
              </a:rPr>
              <a:t>) Hva er viktig å ha med i en akkordseddel?</a:t>
            </a:r>
          </a:p>
          <a:p>
            <a:pPr marL="0" indent="0"/>
            <a:endParaRPr lang="nb-NO" altLang="nb-NO" sz="2800" dirty="0">
              <a:solidFill>
                <a:schemeClr val="tx1"/>
              </a:solidFill>
              <a:latin typeface="+mn-lt"/>
            </a:endParaRPr>
          </a:p>
          <a:p>
            <a:pPr marL="0" indent="0"/>
            <a:r>
              <a:rPr lang="nb-NO" altLang="nb-NO" sz="2800" dirty="0">
                <a:solidFill>
                  <a:schemeClr val="tx1"/>
                </a:solidFill>
                <a:latin typeface="+mn-lt"/>
              </a:rPr>
              <a:t>2) Lag et oppsett på en akkordseddel slik dere mener den bør se ut.</a:t>
            </a:r>
          </a:p>
          <a:p>
            <a:pPr marL="0" indent="0"/>
            <a:endParaRPr lang="nb-NO" altLang="nb-NO" sz="2800" b="1" dirty="0">
              <a:solidFill>
                <a:srgbClr val="0070C0"/>
              </a:solidFill>
              <a:latin typeface="+mn-lt"/>
            </a:endParaRPr>
          </a:p>
          <a:p>
            <a:pPr>
              <a:buFont typeface="Arial" panose="020B0604020202020204" pitchFamily="34" charset="0"/>
              <a:buAutoNum type="arabicPeriod"/>
            </a:pPr>
            <a:endParaRPr lang="nb-NO" altLang="nb-NO" sz="3200" dirty="0">
              <a:solidFill>
                <a:srgbClr val="0070C0"/>
              </a:solidFill>
            </a:endParaRPr>
          </a:p>
        </p:txBody>
      </p:sp>
    </p:spTree>
    <p:extLst>
      <p:ext uri="{BB962C8B-B14F-4D97-AF65-F5344CB8AC3E}">
        <p14:creationId xmlns:p14="http://schemas.microsoft.com/office/powerpoint/2010/main" val="977323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ssholder for dato 2"/>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fld id="{14329CD2-31AB-4BBA-ADD5-4D42E82157E7}" type="datetime1">
              <a:rPr lang="nb-NO" altLang="nb-NO" sz="600">
                <a:solidFill>
                  <a:srgbClr val="3333CC"/>
                </a:solidFill>
                <a:latin typeface="Arial" panose="020B0604020202020204" pitchFamily="34" charset="0"/>
              </a:rPr>
              <a:pPr/>
              <a:t>12.05.2020</a:t>
            </a:fld>
            <a:endParaRPr lang="en-GB" altLang="nb-NO" sz="600">
              <a:solidFill>
                <a:srgbClr val="3333CC"/>
              </a:solidFill>
              <a:latin typeface="Arial" panose="020B0604020202020204" pitchFamily="34" charset="0"/>
            </a:endParaRPr>
          </a:p>
        </p:txBody>
      </p:sp>
      <p:graphicFrame>
        <p:nvGraphicFramePr>
          <p:cNvPr id="103427" name="Object 2"/>
          <p:cNvGraphicFramePr>
            <a:graphicFrameLocks noChangeAspect="1"/>
          </p:cNvGraphicFramePr>
          <p:nvPr>
            <p:extLst>
              <p:ext uri="{D42A27DB-BD31-4B8C-83A1-F6EECF244321}">
                <p14:modId xmlns:p14="http://schemas.microsoft.com/office/powerpoint/2010/main" val="4198037753"/>
              </p:ext>
            </p:extLst>
          </p:nvPr>
        </p:nvGraphicFramePr>
        <p:xfrm>
          <a:off x="2589189" y="200210"/>
          <a:ext cx="5362375" cy="5528410"/>
        </p:xfrm>
        <a:graphic>
          <a:graphicData uri="http://schemas.openxmlformats.org/presentationml/2006/ole">
            <mc:AlternateContent xmlns:mc="http://schemas.openxmlformats.org/markup-compatibility/2006">
              <mc:Choice xmlns:v="urn:schemas-microsoft-com:vml" Requires="v">
                <p:oleObj spid="_x0000_s4131" name="Dokument" r:id="rId3" imgW="6756151" imgH="9702443" progId="Word.Document.12">
                  <p:embed/>
                </p:oleObj>
              </mc:Choice>
              <mc:Fallback>
                <p:oleObj name="Dokument" r:id="rId3" imgW="6756151" imgH="9702443"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189" y="200210"/>
                        <a:ext cx="5362375" cy="55284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706203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71349" y="-31750"/>
            <a:ext cx="979206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200" b="1" dirty="0">
                <a:solidFill>
                  <a:srgbClr val="FF3300"/>
                </a:solidFill>
                <a:latin typeface="Arial" panose="020B0604020202020204" pitchFamily="34" charset="0"/>
              </a:rPr>
              <a:t> </a:t>
            </a:r>
            <a:r>
              <a:rPr lang="en-GB" altLang="nb-NO" sz="4400" b="1" dirty="0">
                <a:solidFill>
                  <a:srgbClr val="FF3300"/>
                </a:solidFill>
                <a:latin typeface="+mj-lt"/>
              </a:rPr>
              <a:t>115-20 </a:t>
            </a:r>
            <a:r>
              <a:rPr lang="en-GB" altLang="nb-NO" sz="4400" b="1" dirty="0" err="1">
                <a:solidFill>
                  <a:srgbClr val="FF3300"/>
                </a:solidFill>
                <a:latin typeface="+mj-lt"/>
              </a:rPr>
              <a:t>Arbeid</a:t>
            </a:r>
            <a:r>
              <a:rPr lang="en-GB" altLang="nb-NO" sz="4400" b="1" dirty="0">
                <a:solidFill>
                  <a:srgbClr val="FF3300"/>
                </a:solidFill>
                <a:latin typeface="+mj-lt"/>
              </a:rPr>
              <a:t> </a:t>
            </a:r>
            <a:r>
              <a:rPr lang="en-GB" altLang="nb-NO" sz="4400" b="1" dirty="0" err="1">
                <a:solidFill>
                  <a:srgbClr val="FF3300"/>
                </a:solidFill>
                <a:latin typeface="+mj-lt"/>
              </a:rPr>
              <a:t>som</a:t>
            </a:r>
            <a:r>
              <a:rPr lang="en-GB" altLang="nb-NO" sz="4400" b="1" dirty="0">
                <a:solidFill>
                  <a:srgbClr val="FF3300"/>
                </a:solidFill>
                <a:latin typeface="+mj-lt"/>
              </a:rPr>
              <a:t> </a:t>
            </a:r>
            <a:r>
              <a:rPr lang="en-GB" altLang="nb-NO" sz="4400" b="1" dirty="0" err="1">
                <a:solidFill>
                  <a:srgbClr val="FF3300"/>
                </a:solidFill>
                <a:latin typeface="+mj-lt"/>
              </a:rPr>
              <a:t>ikke</a:t>
            </a:r>
            <a:r>
              <a:rPr lang="en-GB" altLang="nb-NO" sz="4400" b="1" dirty="0">
                <a:solidFill>
                  <a:srgbClr val="FF3300"/>
                </a:solidFill>
                <a:latin typeface="+mj-lt"/>
              </a:rPr>
              <a:t> </a:t>
            </a:r>
            <a:r>
              <a:rPr lang="en-GB" altLang="nb-NO" sz="4400" b="1" dirty="0" err="1">
                <a:solidFill>
                  <a:srgbClr val="FF3300"/>
                </a:solidFill>
                <a:latin typeface="+mj-lt"/>
              </a:rPr>
              <a:t>dekkes</a:t>
            </a:r>
            <a:r>
              <a:rPr lang="en-GB" altLang="nb-NO" sz="4400" b="1" dirty="0">
                <a:solidFill>
                  <a:srgbClr val="FF3300"/>
                </a:solidFill>
                <a:latin typeface="+mj-lt"/>
              </a:rPr>
              <a:t> </a:t>
            </a:r>
            <a:r>
              <a:rPr lang="en-GB" altLang="nb-NO" sz="4400" b="1" dirty="0" err="1">
                <a:solidFill>
                  <a:srgbClr val="FF3300"/>
                </a:solidFill>
                <a:latin typeface="+mj-lt"/>
              </a:rPr>
              <a:t>av</a:t>
            </a:r>
            <a:r>
              <a:rPr lang="en-GB" altLang="nb-NO" sz="4400" b="1" dirty="0">
                <a:solidFill>
                  <a:srgbClr val="FF3300"/>
                </a:solidFill>
                <a:latin typeface="+mj-lt"/>
              </a:rPr>
              <a:t> </a:t>
            </a:r>
            <a:r>
              <a:rPr lang="en-GB" altLang="nb-NO" sz="4400" b="1" dirty="0" err="1">
                <a:solidFill>
                  <a:srgbClr val="FF3300"/>
                </a:solidFill>
                <a:latin typeface="+mj-lt"/>
              </a:rPr>
              <a:t>prislista</a:t>
            </a:r>
            <a:endParaRPr lang="en-GB" altLang="nb-NO" sz="4400" b="1" dirty="0">
              <a:solidFill>
                <a:srgbClr val="FF3300"/>
              </a:solidFill>
              <a:latin typeface="+mj-lt"/>
            </a:endParaRPr>
          </a:p>
        </p:txBody>
      </p:sp>
      <p:sp>
        <p:nvSpPr>
          <p:cNvPr id="20483" name="Text Box 3"/>
          <p:cNvSpPr txBox="1">
            <a:spLocks noChangeArrowheads="1"/>
          </p:cNvSpPr>
          <p:nvPr/>
        </p:nvSpPr>
        <p:spPr bwMode="auto">
          <a:xfrm>
            <a:off x="1669002" y="1176339"/>
            <a:ext cx="4731798" cy="419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regel </a:t>
            </a:r>
            <a:r>
              <a:rPr lang="en-GB" altLang="nb-NO" sz="2800" dirty="0" err="1">
                <a:solidFill>
                  <a:schemeClr val="tx1"/>
                </a:solidFill>
                <a:latin typeface="Calibri" panose="020F0502020204030204" pitchFamily="34" charset="0"/>
              </a:rPr>
              <a:t>være</a:t>
            </a:r>
            <a:r>
              <a:rPr lang="en-GB" altLang="nb-NO" sz="2800" dirty="0">
                <a:solidFill>
                  <a:schemeClr val="tx1"/>
                </a:solidFill>
                <a:latin typeface="Calibri" panose="020F0502020204030204" pitchFamily="34" charset="0"/>
              </a:rPr>
              <a:t> 05-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07- </a:t>
            </a:r>
            <a:r>
              <a:rPr lang="en-GB" altLang="nb-NO" sz="2800" dirty="0" err="1">
                <a:solidFill>
                  <a:schemeClr val="tx1"/>
                </a:solidFill>
                <a:latin typeface="Calibri" panose="020F0502020204030204" pitchFamily="34" charset="0"/>
              </a:rPr>
              <a:t>avtaler</a:t>
            </a:r>
            <a:r>
              <a:rPr lang="en-GB" altLang="nb-NO" sz="2800" dirty="0">
                <a:solidFill>
                  <a:schemeClr val="tx1"/>
                </a:solidFill>
                <a:latin typeface="Calibri" panose="020F0502020204030204" pitchFamily="34" charset="0"/>
              </a:rPr>
              <a:t>.</a:t>
            </a:r>
          </a:p>
          <a:p>
            <a:pPr>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denne</a:t>
            </a:r>
            <a:r>
              <a:rPr lang="en-GB" altLang="nb-NO" sz="2800" dirty="0">
                <a:solidFill>
                  <a:schemeClr val="tx1"/>
                </a:solidFill>
                <a:latin typeface="Calibri" panose="020F0502020204030204" pitchFamily="34" charset="0"/>
              </a:rPr>
              <a:t> art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avtales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skriftlig</a:t>
            </a:r>
            <a:r>
              <a:rPr lang="en-GB" altLang="nb-NO" sz="2800"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før</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arbeidet</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påbegynnes</a:t>
            </a:r>
            <a:r>
              <a:rPr lang="en-GB" altLang="nb-NO" sz="2800" b="1" u="sng" dirty="0">
                <a:solidFill>
                  <a:schemeClr val="tx1"/>
                </a:solidFill>
                <a:latin typeface="Calibri" panose="020F0502020204030204" pitchFamily="34" charset="0"/>
              </a:rPr>
              <a:t>.</a:t>
            </a:r>
          </a:p>
          <a:p>
            <a:pPr>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også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være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t>
            </a:r>
            <a:r>
              <a:rPr lang="en-GB" altLang="nb-NO" sz="2800" dirty="0">
                <a:solidFill>
                  <a:schemeClr val="tx1"/>
                </a:solidFill>
                <a:latin typeface="Calibri" panose="020F0502020204030204" pitchFamily="34" charset="0"/>
              </a:rPr>
              <a:t>.</a:t>
            </a:r>
          </a:p>
        </p:txBody>
      </p:sp>
      <p:grpSp>
        <p:nvGrpSpPr>
          <p:cNvPr id="2" name="Group 4"/>
          <p:cNvGrpSpPr>
            <a:grpSpLocks/>
          </p:cNvGrpSpPr>
          <p:nvPr/>
        </p:nvGrpSpPr>
        <p:grpSpPr bwMode="auto">
          <a:xfrm>
            <a:off x="6262273" y="883375"/>
            <a:ext cx="3503613" cy="4913312"/>
            <a:chOff x="3066" y="741"/>
            <a:chExt cx="2207" cy="3095"/>
          </a:xfrm>
        </p:grpSpPr>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741"/>
              <a:ext cx="2208" cy="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2" name="Text Box 6"/>
            <p:cNvSpPr txBox="1">
              <a:spLocks noChangeArrowheads="1"/>
            </p:cNvSpPr>
            <p:nvPr/>
          </p:nvSpPr>
          <p:spPr bwMode="auto">
            <a:xfrm>
              <a:off x="3066" y="741"/>
              <a:ext cx="2208" cy="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116073382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ppt_x</p:attrName>
                                        </p:attrNameLst>
                                      </p:cBhvr>
                                      <p:tavLst>
                                        <p:tav tm="100000">
                                          <p:val>
                                            <p:strVal val="#ppt_x"/>
                                          </p:val>
                                        </p:tav>
                                        <p:tav>
                                          <p:val>
                                            <p:strVal val="#ppt_x"/>
                                          </p:val>
                                        </p:tav>
                                      </p:tavLst>
                                    </p:anim>
                                    <p:anim calcmode="lin" valueType="num">
                                      <p:cBhvr>
                                        <p:cTn id="8" dur="500" fill="hold"/>
                                        <p:tgtEl>
                                          <p:spTgt spid="20482"/>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100000">
                                          <p:val>
                                            <p:strVal val="0-#ppt_w/2"/>
                                          </p:val>
                                        </p:tav>
                                        <p:tav>
                                          <p:val>
                                            <p:strVal val="#ppt_x"/>
                                          </p:val>
                                        </p:tav>
                                      </p:tavLst>
                                    </p:anim>
                                    <p:anim calcmode="lin" valueType="num">
                                      <p:cBhvr>
                                        <p:cTn id="13"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box(out)">
                                      <p:cBhvr>
                                        <p:cTn id="18"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050" y="1"/>
            <a:ext cx="5109901" cy="577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88603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tel 1"/>
          <p:cNvSpPr>
            <a:spLocks noGrp="1"/>
          </p:cNvSpPr>
          <p:nvPr>
            <p:ph type="title"/>
          </p:nvPr>
        </p:nvSpPr>
        <p:spPr/>
        <p:txBody>
          <a:bodyPr/>
          <a:lstStyle/>
          <a:p>
            <a:r>
              <a:rPr lang="nb-NO" altLang="nb-NO"/>
              <a:t> </a:t>
            </a:r>
            <a:endParaRPr lang="en-US" altLang="nb-NO"/>
          </a:p>
        </p:txBody>
      </p:sp>
      <p:sp>
        <p:nvSpPr>
          <p:cNvPr id="121859" name="Plassholder for tekst 2"/>
          <p:cNvSpPr>
            <a:spLocks noGrp="1"/>
          </p:cNvSpPr>
          <p:nvPr>
            <p:ph type="body" idx="1"/>
          </p:nvPr>
        </p:nvSpPr>
        <p:spPr>
          <a:xfrm>
            <a:off x="1981200" y="1535114"/>
            <a:ext cx="4040188" cy="4630737"/>
          </a:xfrm>
        </p:spPr>
        <p:txBody>
          <a:bodyPr/>
          <a:lstStyle/>
          <a:p>
            <a:r>
              <a:rPr lang="nb-NO" altLang="nb-NO"/>
              <a:t> </a:t>
            </a:r>
            <a:endParaRPr lang="en-US" altLang="nb-NO"/>
          </a:p>
        </p:txBody>
      </p:sp>
      <p:sp>
        <p:nvSpPr>
          <p:cNvPr id="121860" name="Plassholder for innhold 3"/>
          <p:cNvSpPr>
            <a:spLocks noGrp="1"/>
          </p:cNvSpPr>
          <p:nvPr>
            <p:ph sz="half" idx="2"/>
          </p:nvPr>
        </p:nvSpPr>
        <p:spPr>
          <a:xfrm>
            <a:off x="4042611" y="1989139"/>
            <a:ext cx="6335385" cy="4103687"/>
          </a:xfrm>
        </p:spPr>
        <p:txBody>
          <a:bodyPr/>
          <a:lstStyle/>
          <a:p>
            <a:pPr>
              <a:buFontTx/>
              <a:buChar char="-"/>
            </a:pPr>
            <a:r>
              <a:rPr lang="nb-NO" altLang="nb-NO" dirty="0">
                <a:latin typeface="Calibri" panose="020F0502020204030204" pitchFamily="34" charset="0"/>
              </a:rPr>
              <a:t>All transport av eget materiell innenfor anleggsområdet er innkalkulert i akkordprisene.</a:t>
            </a:r>
          </a:p>
          <a:p>
            <a:pPr>
              <a:buFontTx/>
              <a:buChar char="-"/>
            </a:pPr>
            <a:r>
              <a:rPr lang="nb-NO" altLang="nb-NO" dirty="0">
                <a:latin typeface="Calibri" panose="020F0502020204030204" pitchFamily="34" charset="0"/>
              </a:rPr>
              <a:t>Materiell forutsettes levert på byggets lager eller annet anvist sted. </a:t>
            </a:r>
          </a:p>
          <a:p>
            <a:pPr>
              <a:buFontTx/>
              <a:buChar char="-"/>
            </a:pPr>
            <a:r>
              <a:rPr lang="nb-NO" altLang="nb-NO" b="1" dirty="0">
                <a:latin typeface="Calibri" panose="020F0502020204030204" pitchFamily="34" charset="0"/>
              </a:rPr>
              <a:t>Større kolli forutsettes levert på montasjestedet eller i rom som blir anvist av akkordlaget.</a:t>
            </a:r>
            <a:endParaRPr lang="en-US" altLang="nb-NO" b="1" dirty="0">
              <a:latin typeface="Calibri" panose="020F0502020204030204" pitchFamily="34" charset="0"/>
            </a:endParaRPr>
          </a:p>
        </p:txBody>
      </p:sp>
      <p:sp>
        <p:nvSpPr>
          <p:cNvPr id="121861" name="Plassholder for tekst 4"/>
          <p:cNvSpPr>
            <a:spLocks noGrp="1"/>
          </p:cNvSpPr>
          <p:nvPr>
            <p:ph type="body" sz="quarter" idx="3"/>
          </p:nvPr>
        </p:nvSpPr>
        <p:spPr>
          <a:xfrm>
            <a:off x="6024564" y="333376"/>
            <a:ext cx="4041775" cy="206375"/>
          </a:xfrm>
        </p:spPr>
        <p:txBody>
          <a:bodyPr>
            <a:normAutofit fontScale="40000" lnSpcReduction="20000"/>
          </a:bodyPr>
          <a:lstStyle/>
          <a:p>
            <a:r>
              <a:rPr lang="nb-NO" altLang="nb-NO"/>
              <a:t> </a:t>
            </a:r>
            <a:endParaRPr lang="en-US" altLang="nb-NO"/>
          </a:p>
        </p:txBody>
      </p:sp>
      <p:sp>
        <p:nvSpPr>
          <p:cNvPr id="121862" name="Plassholder for dato 6"/>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fld id="{A807F351-053E-44C8-84EB-621E4B24DBAD}" type="datetime1">
              <a:rPr lang="nb-NO" altLang="nb-NO" sz="500">
                <a:solidFill>
                  <a:srgbClr val="3333CC"/>
                </a:solidFill>
                <a:latin typeface="Arial" panose="020B0604020202020204" pitchFamily="34" charset="0"/>
              </a:rPr>
              <a:pPr/>
              <a:t>12.05.2020</a:t>
            </a:fld>
            <a:endParaRPr lang="en-GB" altLang="nb-NO" sz="500">
              <a:solidFill>
                <a:srgbClr val="3333CC"/>
              </a:solidFill>
              <a:latin typeface="Arial" panose="020B0604020202020204" pitchFamily="34" charset="0"/>
            </a:endParaRPr>
          </a:p>
        </p:txBody>
      </p:sp>
      <p:pic>
        <p:nvPicPr>
          <p:cNvPr id="121863" name="Bil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6971" y="0"/>
            <a:ext cx="629141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lassholder for innhold 8"/>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307948" y="1690688"/>
            <a:ext cx="2713423" cy="4145467"/>
          </a:xfrm>
        </p:spPr>
      </p:pic>
    </p:spTree>
    <p:extLst>
      <p:ext uri="{BB962C8B-B14F-4D97-AF65-F5344CB8AC3E}">
        <p14:creationId xmlns:p14="http://schemas.microsoft.com/office/powerpoint/2010/main" val="797591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873188" y="-31750"/>
            <a:ext cx="761704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err="1">
                <a:solidFill>
                  <a:srgbClr val="FF3300"/>
                </a:solidFill>
                <a:latin typeface="+mj-lt"/>
              </a:rPr>
              <a:t>Hva</a:t>
            </a:r>
            <a:r>
              <a:rPr lang="en-GB" altLang="nb-NO" sz="4400" b="1" dirty="0">
                <a:solidFill>
                  <a:srgbClr val="FF3300"/>
                </a:solidFill>
                <a:latin typeface="+mj-lt"/>
              </a:rPr>
              <a:t> </a:t>
            </a:r>
            <a:r>
              <a:rPr lang="en-GB" altLang="nb-NO" sz="4400" b="1" dirty="0" err="1">
                <a:solidFill>
                  <a:srgbClr val="FF3300"/>
                </a:solidFill>
                <a:latin typeface="+mj-lt"/>
              </a:rPr>
              <a:t>er</a:t>
            </a:r>
            <a:r>
              <a:rPr lang="en-GB" altLang="nb-NO" sz="4400" b="1" dirty="0">
                <a:solidFill>
                  <a:srgbClr val="FF3300"/>
                </a:solidFill>
                <a:latin typeface="+mj-lt"/>
              </a:rPr>
              <a:t> </a:t>
            </a:r>
            <a:r>
              <a:rPr lang="en-GB" altLang="nb-NO" sz="4400" b="1" dirty="0" err="1">
                <a:solidFill>
                  <a:srgbClr val="FF3300"/>
                </a:solidFill>
                <a:latin typeface="+mj-lt"/>
              </a:rPr>
              <a:t>ikke</a:t>
            </a:r>
            <a:r>
              <a:rPr lang="en-GB" altLang="nb-NO" sz="4400" b="1" dirty="0">
                <a:solidFill>
                  <a:srgbClr val="FF3300"/>
                </a:solidFill>
                <a:latin typeface="+mj-lt"/>
              </a:rPr>
              <a:t> </a:t>
            </a:r>
            <a:r>
              <a:rPr lang="en-GB" altLang="nb-NO" sz="4400" b="1" dirty="0" err="1">
                <a:solidFill>
                  <a:srgbClr val="FF3300"/>
                </a:solidFill>
                <a:latin typeface="+mj-lt"/>
              </a:rPr>
              <a:t>innkalkulert</a:t>
            </a:r>
            <a:r>
              <a:rPr lang="en-GB" altLang="nb-NO" sz="4400" b="1" dirty="0">
                <a:solidFill>
                  <a:srgbClr val="FF3300"/>
                </a:solidFill>
                <a:latin typeface="+mj-lt"/>
              </a:rPr>
              <a:t>?</a:t>
            </a:r>
          </a:p>
        </p:txBody>
      </p:sp>
      <p:sp>
        <p:nvSpPr>
          <p:cNvPr id="48131" name="Text Box 3"/>
          <p:cNvSpPr txBox="1">
            <a:spLocks noChangeArrowheads="1"/>
          </p:cNvSpPr>
          <p:nvPr/>
        </p:nvSpPr>
        <p:spPr bwMode="auto">
          <a:xfrm>
            <a:off x="1606858" y="1176338"/>
            <a:ext cx="6853562" cy="44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5438" indent="-325438">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SzPct val="100000"/>
              <a:buFont typeface="Arial" panose="020B0604020202020204" pitchFamily="34" charset="0"/>
              <a:buChar char="•"/>
            </a:pPr>
            <a:r>
              <a:rPr lang="en-GB" altLang="nb-NO" sz="2800" dirty="0">
                <a:solidFill>
                  <a:schemeClr val="tx1"/>
                </a:solidFill>
                <a:latin typeface="Calibri" panose="020F0502020204030204" pitchFamily="34" charset="0"/>
              </a:rPr>
              <a:t>Pos.125. </a:t>
            </a:r>
            <a:r>
              <a:rPr lang="en-GB" altLang="nb-NO" sz="2800" dirty="0" err="1">
                <a:solidFill>
                  <a:schemeClr val="tx1"/>
                </a:solidFill>
                <a:latin typeface="Calibri" panose="020F0502020204030204" pitchFamily="34" charset="0"/>
              </a:rPr>
              <a:t>Dagtidsbestemmelsene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a:t>
            </a:r>
          </a:p>
          <a:p>
            <a:pPr>
              <a:lnSpc>
                <a:spcPct val="87000"/>
              </a:lnSpc>
              <a:spcBef>
                <a:spcPts val="750"/>
              </a:spcBef>
              <a:buSzPct val="100000"/>
              <a:buFont typeface="Arial" panose="020B0604020202020204" pitchFamily="34" charset="0"/>
              <a:buChar char="•"/>
            </a:pPr>
            <a:r>
              <a:rPr lang="en-GB" altLang="nb-NO" sz="2800" dirty="0">
                <a:solidFill>
                  <a:schemeClr val="tx1"/>
                </a:solidFill>
                <a:latin typeface="Calibri" panose="020F0502020204030204" pitchFamily="34" charset="0"/>
              </a:rPr>
              <a:t>Pos.145. </a:t>
            </a:r>
            <a:r>
              <a:rPr lang="en-GB" altLang="nb-NO" sz="2800" dirty="0" err="1">
                <a:solidFill>
                  <a:schemeClr val="tx1"/>
                </a:solidFill>
                <a:latin typeface="Calibri" panose="020F0502020204030204" pitchFamily="34" charset="0"/>
              </a:rPr>
              <a:t>Alle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prisene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a:t>
            </a:r>
          </a:p>
          <a:p>
            <a:pPr>
              <a:lnSpc>
                <a:spcPct val="87000"/>
              </a:lnSpc>
              <a:spcBef>
                <a:spcPts val="750"/>
              </a:spcBef>
              <a:buSzPct val="100000"/>
              <a:buFont typeface="Arial" panose="020B0604020202020204" pitchFamily="34" charset="0"/>
              <a:buChar char="•"/>
            </a:pPr>
            <a:r>
              <a:rPr lang="en-GB" altLang="nb-NO" sz="2800" dirty="0" err="1">
                <a:solidFill>
                  <a:schemeClr val="tx1"/>
                </a:solidFill>
                <a:latin typeface="Calibri" panose="020F0502020204030204" pitchFamily="34" charset="0"/>
              </a:rPr>
              <a:t>Alle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regler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rundt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utregning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utbetaling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a:t>
            </a:r>
          </a:p>
          <a:p>
            <a:pPr>
              <a:lnSpc>
                <a:spcPct val="87000"/>
              </a:lnSpc>
              <a:spcBef>
                <a:spcPts val="750"/>
              </a:spcBef>
              <a:buSzPct val="100000"/>
              <a:buFont typeface="Arial" panose="020B0604020202020204" pitchFamily="34" charset="0"/>
              <a:buChar char="•"/>
            </a:pPr>
            <a:r>
              <a:rPr lang="en-GB" altLang="nb-NO" sz="2800" dirty="0" err="1">
                <a:solidFill>
                  <a:schemeClr val="tx1"/>
                </a:solidFill>
                <a:latin typeface="Calibri" panose="020F0502020204030204" pitchFamily="34" charset="0"/>
              </a:rPr>
              <a:t>Reisetid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a:t>
            </a:r>
          </a:p>
          <a:p>
            <a:pPr>
              <a:lnSpc>
                <a:spcPct val="87000"/>
              </a:lnSpc>
              <a:spcBef>
                <a:spcPts val="750"/>
              </a:spcBef>
              <a:buSzPct val="100000"/>
              <a:buFont typeface="Arial" panose="020B0604020202020204" pitchFamily="34" charset="0"/>
              <a:buChar char="•"/>
            </a:pPr>
            <a:r>
              <a:rPr lang="en-GB" altLang="nb-NO" sz="2800" dirty="0" err="1">
                <a:solidFill>
                  <a:schemeClr val="tx1"/>
                </a:solidFill>
                <a:latin typeface="Calibri" panose="020F0502020204030204" pitchFamily="34" charset="0"/>
              </a:rPr>
              <a:t>Alle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regler</a:t>
            </a:r>
            <a:r>
              <a:rPr lang="en-GB" altLang="nb-NO" sz="2800" dirty="0">
                <a:solidFill>
                  <a:schemeClr val="tx1"/>
                </a:solidFill>
                <a:latin typeface="Calibri" panose="020F0502020204030204" pitchFamily="34" charset="0"/>
              </a:rPr>
              <a:t> om </a:t>
            </a:r>
            <a:r>
              <a:rPr lang="en-GB" altLang="nb-NO" sz="2800" dirty="0" err="1">
                <a:solidFill>
                  <a:schemeClr val="tx1"/>
                </a:solidFill>
                <a:latin typeface="Calibri" panose="020F0502020204030204" pitchFamily="34" charset="0"/>
              </a:rPr>
              <a:t>retten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å </a:t>
            </a:r>
            <a:r>
              <a:rPr lang="en-GB" altLang="nb-NO" sz="2800" dirty="0" err="1">
                <a:solidFill>
                  <a:schemeClr val="tx1"/>
                </a:solidFill>
                <a:latin typeface="Calibri" panose="020F0502020204030204" pitchFamily="34" charset="0"/>
              </a:rPr>
              <a:t>bruke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akkordtariffen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1813454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2000"/>
                                        <p:tgtEl>
                                          <p:spTgt spid="48130"/>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p:cTn id="11" dur="2000" fill="hold"/>
                                        <p:tgtEl>
                                          <p:spTgt spid="48131">
                                            <p:txEl>
                                              <p:pRg st="0" end="0"/>
                                            </p:txEl>
                                          </p:spTgt>
                                        </p:tgtEl>
                                        <p:attrNameLst>
                                          <p:attrName>ppt_x</p:attrName>
                                        </p:attrNameLst>
                                      </p:cBhvr>
                                      <p:tavLst>
                                        <p:tav tm="100000">
                                          <p:val>
                                            <p:strVal val="#ppt_x"/>
                                          </p:val>
                                        </p:tav>
                                        <p:tav>
                                          <p:val>
                                            <p:strVal val="#ppt_x"/>
                                          </p:val>
                                        </p:tav>
                                      </p:tavLst>
                                    </p:anim>
                                    <p:anim calcmode="lin" valueType="num">
                                      <p:cBhvr>
                                        <p:cTn id="12" dur="2000" fill="hold"/>
                                        <p:tgtEl>
                                          <p:spTgt spid="48131">
                                            <p:txEl>
                                              <p:pRg st="0" end="0"/>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 calcmode="lin" valueType="num">
                                      <p:cBhvr>
                                        <p:cTn id="15" dur="2000" fill="hold"/>
                                        <p:tgtEl>
                                          <p:spTgt spid="48131">
                                            <p:txEl>
                                              <p:pRg st="1" end="1"/>
                                            </p:txEl>
                                          </p:spTgt>
                                        </p:tgtEl>
                                        <p:attrNameLst>
                                          <p:attrName>ppt_x</p:attrName>
                                        </p:attrNameLst>
                                      </p:cBhvr>
                                      <p:tavLst>
                                        <p:tav tm="100000">
                                          <p:val>
                                            <p:strVal val="#ppt_x"/>
                                          </p:val>
                                        </p:tav>
                                        <p:tav>
                                          <p:val>
                                            <p:strVal val="#ppt_x"/>
                                          </p:val>
                                        </p:tav>
                                      </p:tavLst>
                                    </p:anim>
                                    <p:anim calcmode="lin" valueType="num">
                                      <p:cBhvr>
                                        <p:cTn id="16" dur="2000" fill="hold"/>
                                        <p:tgtEl>
                                          <p:spTgt spid="48131">
                                            <p:txEl>
                                              <p:pRg st="1" end="1"/>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2000" fill="hold"/>
                                        <p:tgtEl>
                                          <p:spTgt spid="48131">
                                            <p:txEl>
                                              <p:pRg st="2" end="2"/>
                                            </p:txEl>
                                          </p:spTgt>
                                        </p:tgtEl>
                                        <p:attrNameLst>
                                          <p:attrName>ppt_x</p:attrName>
                                        </p:attrNameLst>
                                      </p:cBhvr>
                                      <p:tavLst>
                                        <p:tav tm="100000">
                                          <p:val>
                                            <p:strVal val="#ppt_x"/>
                                          </p:val>
                                        </p:tav>
                                        <p:tav>
                                          <p:val>
                                            <p:strVal val="#ppt_x"/>
                                          </p:val>
                                        </p:tav>
                                      </p:tavLst>
                                    </p:anim>
                                    <p:anim calcmode="lin" valueType="num">
                                      <p:cBhvr>
                                        <p:cTn id="20" dur="2000" fill="hold"/>
                                        <p:tgtEl>
                                          <p:spTgt spid="48131">
                                            <p:txEl>
                                              <p:pRg st="2" end="2"/>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31">
                                            <p:txEl>
                                              <p:pRg st="3" end="3"/>
                                            </p:txEl>
                                          </p:spTgt>
                                        </p:tgtEl>
                                        <p:attrNameLst>
                                          <p:attrName>style.visibility</p:attrName>
                                        </p:attrNameLst>
                                      </p:cBhvr>
                                      <p:to>
                                        <p:strVal val="visible"/>
                                      </p:to>
                                    </p:set>
                                    <p:anim calcmode="lin" valueType="num">
                                      <p:cBhvr>
                                        <p:cTn id="23" dur="2000" fill="hold"/>
                                        <p:tgtEl>
                                          <p:spTgt spid="48131">
                                            <p:txEl>
                                              <p:pRg st="3" end="3"/>
                                            </p:txEl>
                                          </p:spTgt>
                                        </p:tgtEl>
                                        <p:attrNameLst>
                                          <p:attrName>ppt_x</p:attrName>
                                        </p:attrNameLst>
                                      </p:cBhvr>
                                      <p:tavLst>
                                        <p:tav tm="100000">
                                          <p:val>
                                            <p:strVal val="#ppt_x"/>
                                          </p:val>
                                        </p:tav>
                                        <p:tav>
                                          <p:val>
                                            <p:strVal val="#ppt_x"/>
                                          </p:val>
                                        </p:tav>
                                      </p:tavLst>
                                    </p:anim>
                                    <p:anim calcmode="lin" valueType="num">
                                      <p:cBhvr>
                                        <p:cTn id="24" dur="2000" fill="hold"/>
                                        <p:tgtEl>
                                          <p:spTgt spid="48131">
                                            <p:txEl>
                                              <p:pRg st="3" end="3"/>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 calcmode="lin" valueType="num">
                                      <p:cBhvr>
                                        <p:cTn id="27" dur="2000" fill="hold"/>
                                        <p:tgtEl>
                                          <p:spTgt spid="48131">
                                            <p:txEl>
                                              <p:pRg st="4" end="4"/>
                                            </p:txEl>
                                          </p:spTgt>
                                        </p:tgtEl>
                                        <p:attrNameLst>
                                          <p:attrName>ppt_x</p:attrName>
                                        </p:attrNameLst>
                                      </p:cBhvr>
                                      <p:tavLst>
                                        <p:tav tm="100000">
                                          <p:val>
                                            <p:strVal val="#ppt_x"/>
                                          </p:val>
                                        </p:tav>
                                        <p:tav>
                                          <p:val>
                                            <p:strVal val="#ppt_x"/>
                                          </p:val>
                                        </p:tav>
                                      </p:tavLst>
                                    </p:anim>
                                    <p:anim calcmode="lin" valueType="num">
                                      <p:cBhvr>
                                        <p:cTn id="28" dur="2000" fill="hold"/>
                                        <p:tgtEl>
                                          <p:spTgt spid="48131">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60124" y="115889"/>
            <a:ext cx="828556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gn="ct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125-10 </a:t>
            </a:r>
            <a:r>
              <a:rPr lang="en-GB" altLang="nb-NO" sz="4400" b="1" dirty="0" err="1">
                <a:solidFill>
                  <a:srgbClr val="FF3300"/>
                </a:solidFill>
                <a:latin typeface="+mj-lt"/>
              </a:rPr>
              <a:t>Uttak</a:t>
            </a:r>
            <a:r>
              <a:rPr lang="en-GB" altLang="nb-NO" sz="4400" b="1" dirty="0">
                <a:solidFill>
                  <a:srgbClr val="FF3300"/>
                </a:solidFill>
                <a:latin typeface="+mj-lt"/>
              </a:rPr>
              <a:t> </a:t>
            </a:r>
            <a:r>
              <a:rPr lang="en-GB" altLang="nb-NO" sz="4400" b="1" dirty="0" err="1">
                <a:solidFill>
                  <a:srgbClr val="FF3300"/>
                </a:solidFill>
                <a:latin typeface="+mj-lt"/>
              </a:rPr>
              <a:t>av</a:t>
            </a:r>
            <a:r>
              <a:rPr lang="en-GB" altLang="nb-NO" sz="4400" b="1" dirty="0">
                <a:solidFill>
                  <a:srgbClr val="FF3300"/>
                </a:solidFill>
                <a:latin typeface="+mj-lt"/>
              </a:rPr>
              <a:t> </a:t>
            </a:r>
            <a:r>
              <a:rPr lang="en-GB" altLang="nb-NO" sz="4400" b="1" dirty="0" err="1">
                <a:solidFill>
                  <a:srgbClr val="FF3300"/>
                </a:solidFill>
                <a:latin typeface="+mj-lt"/>
              </a:rPr>
              <a:t>materiell</a:t>
            </a:r>
            <a:r>
              <a:rPr lang="en-GB" altLang="nb-NO" sz="4400" b="1" dirty="0">
                <a:solidFill>
                  <a:srgbClr val="FF3300"/>
                </a:solidFill>
                <a:latin typeface="+mj-lt"/>
              </a:rPr>
              <a:t>/</a:t>
            </a:r>
            <a:r>
              <a:rPr lang="en-GB" altLang="nb-NO" sz="4400" b="1" dirty="0" err="1">
                <a:solidFill>
                  <a:srgbClr val="FF3300"/>
                </a:solidFill>
                <a:latin typeface="+mj-lt"/>
              </a:rPr>
              <a:t>flytting</a:t>
            </a:r>
            <a:r>
              <a:rPr lang="en-GB" altLang="nb-NO" sz="4400" b="1" dirty="0">
                <a:solidFill>
                  <a:srgbClr val="FF3300"/>
                </a:solidFill>
                <a:latin typeface="+mj-lt"/>
              </a:rPr>
              <a:t> </a:t>
            </a:r>
            <a:r>
              <a:rPr lang="en-GB" altLang="nb-NO" sz="4400" b="1" dirty="0" err="1">
                <a:solidFill>
                  <a:srgbClr val="FF3300"/>
                </a:solidFill>
                <a:latin typeface="+mj-lt"/>
              </a:rPr>
              <a:t>av</a:t>
            </a:r>
            <a:r>
              <a:rPr lang="en-GB" altLang="nb-NO" sz="4400" b="1" dirty="0">
                <a:solidFill>
                  <a:srgbClr val="FF3300"/>
                </a:solidFill>
                <a:latin typeface="+mj-lt"/>
              </a:rPr>
              <a:t> </a:t>
            </a:r>
            <a:r>
              <a:rPr lang="en-GB" altLang="nb-NO" sz="4400" b="1" dirty="0" err="1">
                <a:solidFill>
                  <a:srgbClr val="FF3300"/>
                </a:solidFill>
                <a:latin typeface="+mj-lt"/>
              </a:rPr>
              <a:t>materiallager</a:t>
            </a:r>
            <a:endParaRPr lang="en-GB" altLang="nb-NO" sz="4400" b="1" dirty="0">
              <a:solidFill>
                <a:srgbClr val="FF3300"/>
              </a:solidFill>
              <a:latin typeface="+mj-lt"/>
            </a:endParaRPr>
          </a:p>
        </p:txBody>
      </p:sp>
      <p:sp>
        <p:nvSpPr>
          <p:cNvPr id="30723" name="Text Box 3"/>
          <p:cNvSpPr txBox="1">
            <a:spLocks noChangeArrowheads="1"/>
          </p:cNvSpPr>
          <p:nvPr/>
        </p:nvSpPr>
        <p:spPr bwMode="auto">
          <a:xfrm>
            <a:off x="1535837" y="1759386"/>
            <a:ext cx="9454718" cy="409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Første gangs uttak av materiell og siste gangs returnering av materiell, betales med dagtid uansett om du får utstyrsoppgave eller ikke. Det samme gjelder for fellesverktøy. Gjelder ikke for henting og tilbakelevering internt på byggeplassen.</a:t>
            </a:r>
          </a:p>
          <a:p>
            <a:pPr>
              <a:lnSpc>
                <a:spcPct val="87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Flytting av materiallager er dagtid. Husk skriftlig avtale for dette (ref. kommentarene til 125.10)</a:t>
            </a:r>
          </a:p>
          <a:p>
            <a:pPr>
              <a:lnSpc>
                <a:spcPct val="87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Innsetting av materiell i hyller, kontroll av pakksedler etc. dagtid.</a:t>
            </a:r>
          </a:p>
          <a:p>
            <a:pPr>
              <a:lnSpc>
                <a:spcPct val="87000"/>
              </a:lnSpc>
              <a:spcBef>
                <a:spcPts val="750"/>
              </a:spcBef>
              <a:buSzPct val="100000"/>
              <a:buFont typeface="Arial" panose="020B0604020202020204" pitchFamily="34" charset="0"/>
              <a:buChar char="•"/>
            </a:pPr>
            <a:r>
              <a:rPr lang="nb-NO" altLang="nb-NO" sz="2800" dirty="0">
                <a:solidFill>
                  <a:schemeClr val="tx1"/>
                </a:solidFill>
                <a:latin typeface="Calibri" panose="020F0502020204030204" pitchFamily="34" charset="0"/>
              </a:rPr>
              <a:t>Se protokoll av 1989.</a:t>
            </a:r>
          </a:p>
        </p:txBody>
      </p:sp>
    </p:spTree>
    <p:extLst>
      <p:ext uri="{BB962C8B-B14F-4D97-AF65-F5344CB8AC3E}">
        <p14:creationId xmlns:p14="http://schemas.microsoft.com/office/powerpoint/2010/main" val="333109553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ppt_x</p:attrName>
                                        </p:attrNameLst>
                                      </p:cBhvr>
                                      <p:tavLst>
                                        <p:tav tm="100000">
                                          <p:val>
                                            <p:strVal val="#ppt_x"/>
                                          </p:val>
                                        </p:tav>
                                        <p:tav>
                                          <p:val>
                                            <p:strVal val="#ppt_x"/>
                                          </p:val>
                                        </p:tav>
                                      </p:tavLst>
                                    </p:anim>
                                    <p:anim calcmode="lin" valueType="num">
                                      <p:cBhvr>
                                        <p:cTn id="8" dur="500" fill="hold"/>
                                        <p:tgtEl>
                                          <p:spTgt spid="30722"/>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Effect transition="in" filter="wipe(up)">
                                      <p:cBhvr>
                                        <p:cTn id="13"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04513" y="753603"/>
            <a:ext cx="6889071"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b-NO" altLang="nb-NO"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Når vi snakker om akkord snakker vi om listeakkord (§ 4 A). Det vil si at vi får betalt etter brukt materiell på prosjektet. </a:t>
            </a:r>
            <a:r>
              <a:rPr lang="nb-NO" altLang="nb-NO"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Qr</a:t>
            </a:r>
            <a:r>
              <a:rPr lang="nb-NO" altLang="nb-NO"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-koden under er til en akkord-app. Ved å gå inn på denne </a:t>
            </a:r>
            <a:r>
              <a:rPr lang="nb-NO" altLang="nb-NO"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appen</a:t>
            </a:r>
            <a:r>
              <a:rPr lang="nb-NO" altLang="nb-NO"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kan dere se hva timelønn blir i forhold til hvor mye dere har produsert på en dag. </a:t>
            </a:r>
            <a:r>
              <a:rPr lang="nb-NO" altLang="nb-NO"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Appen</a:t>
            </a:r>
            <a:r>
              <a:rPr lang="nb-NO" altLang="nb-NO"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ligger inne med 7,5 timer. Det du gjør er å skrive inn det materiellet du bruker i løpet av en dag og regner ut hvor mye timelønna blir i forhold til brukt materiell.</a:t>
            </a:r>
            <a:endParaRPr lang="nb-NO" altLang="nb-NO" sz="2000" dirty="0">
              <a:solidFill>
                <a:prstClr val="black"/>
              </a:solidFill>
              <a:latin typeface="Calibri" panose="020F0502020204030204" pitchFamily="34" charset="0"/>
            </a:endParaRPr>
          </a:p>
          <a:p>
            <a:pPr eaLnBrk="0" fontAlgn="base" hangingPunct="0">
              <a:spcBef>
                <a:spcPct val="0"/>
              </a:spcBef>
              <a:spcAft>
                <a:spcPct val="0"/>
              </a:spcAft>
            </a:pPr>
            <a:endParaRPr lang="nb-NO" altLang="nb-NO" dirty="0">
              <a:solidFill>
                <a:prstClr val="black"/>
              </a:solidFill>
              <a:latin typeface="Arial" panose="020B0604020202020204" pitchFamily="34" charset="0"/>
            </a:endParaRPr>
          </a:p>
        </p:txBody>
      </p:sp>
      <p:pic>
        <p:nvPicPr>
          <p:cNvPr id="3073" name="Bilde 2"/>
          <p:cNvPicPr>
            <a:picLocks noChangeAspect="1" noChangeArrowheads="1"/>
          </p:cNvPicPr>
          <p:nvPr/>
        </p:nvPicPr>
        <p:blipFill>
          <a:blip r:embed="rId2"/>
          <a:stretch>
            <a:fillRect/>
          </a:stretch>
        </p:blipFill>
        <p:spPr bwMode="auto">
          <a:xfrm>
            <a:off x="4831108" y="3677479"/>
            <a:ext cx="2063750"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54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922" y="106513"/>
            <a:ext cx="4241317" cy="573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648" y="688091"/>
            <a:ext cx="4370297" cy="213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296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890944" y="404813"/>
            <a:ext cx="798102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125-15 </a:t>
            </a:r>
            <a:r>
              <a:rPr lang="en-GB" altLang="nb-NO" sz="4400" b="1" dirty="0" err="1">
                <a:solidFill>
                  <a:srgbClr val="FF3300"/>
                </a:solidFill>
                <a:latin typeface="+mj-lt"/>
              </a:rPr>
              <a:t>Konferanse</a:t>
            </a:r>
            <a:r>
              <a:rPr lang="en-GB" altLang="nb-NO" sz="4400" b="1" dirty="0">
                <a:solidFill>
                  <a:srgbClr val="FF3300"/>
                </a:solidFill>
                <a:latin typeface="+mj-lt"/>
              </a:rPr>
              <a:t> med </a:t>
            </a:r>
            <a:r>
              <a:rPr lang="en-GB" altLang="nb-NO" sz="4400" b="1" dirty="0" err="1">
                <a:solidFill>
                  <a:srgbClr val="FF3300"/>
                </a:solidFill>
                <a:latin typeface="+mj-lt"/>
              </a:rPr>
              <a:t>nye</a:t>
            </a:r>
            <a:r>
              <a:rPr lang="en-GB" altLang="nb-NO" sz="4400" b="1" dirty="0">
                <a:solidFill>
                  <a:srgbClr val="FF3300"/>
                </a:solidFill>
                <a:latin typeface="+mj-lt"/>
              </a:rPr>
              <a:t> </a:t>
            </a:r>
            <a:r>
              <a:rPr lang="en-GB" altLang="nb-NO" sz="4400" b="1" dirty="0" err="1">
                <a:solidFill>
                  <a:srgbClr val="FF3300"/>
                </a:solidFill>
                <a:latin typeface="+mj-lt"/>
              </a:rPr>
              <a:t>kunder</a:t>
            </a:r>
            <a:endParaRPr lang="en-GB" altLang="nb-NO" sz="4400" b="1" dirty="0">
              <a:solidFill>
                <a:srgbClr val="FF3300"/>
              </a:solidFill>
              <a:latin typeface="+mj-lt"/>
            </a:endParaRPr>
          </a:p>
        </p:txBody>
      </p:sp>
      <p:sp>
        <p:nvSpPr>
          <p:cNvPr id="31747" name="Text Box 3"/>
          <p:cNvSpPr txBox="1">
            <a:spLocks noChangeArrowheads="1"/>
          </p:cNvSpPr>
          <p:nvPr/>
        </p:nvSpPr>
        <p:spPr bwMode="auto">
          <a:xfrm>
            <a:off x="1526959" y="1787091"/>
            <a:ext cx="6337481"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600"/>
              </a:spcBef>
              <a:buClr>
                <a:srgbClr val="000000"/>
              </a:buClr>
              <a:buSzPct val="100000"/>
              <a:buFont typeface="Times New Roman" panose="02020603050405020304" pitchFamily="18" charset="0"/>
              <a:buChar char="•"/>
            </a:pPr>
            <a:r>
              <a:rPr lang="en-GB" altLang="nb-NO" sz="2800" dirty="0">
                <a:solidFill>
                  <a:schemeClr val="tx1"/>
                </a:solidFill>
                <a:latin typeface="Calibri" panose="020F0502020204030204" pitchFamily="34" charset="0"/>
              </a:rPr>
              <a:t>Den </a:t>
            </a:r>
            <a:r>
              <a:rPr lang="en-GB" altLang="nb-NO" sz="2800" dirty="0" err="1">
                <a:solidFill>
                  <a:schemeClr val="tx1"/>
                </a:solidFill>
                <a:latin typeface="Calibri" panose="020F0502020204030204" pitchFamily="34" charset="0"/>
              </a:rPr>
              <a:t>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går</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å </a:t>
            </a:r>
            <a:r>
              <a:rPr lang="en-GB" altLang="nb-NO" sz="2800" dirty="0" err="1">
                <a:solidFill>
                  <a:schemeClr val="tx1"/>
                </a:solidFill>
                <a:latin typeface="Calibri" panose="020F0502020204030204" pitchFamily="34" charset="0"/>
              </a:rPr>
              <a:t>konferere</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nye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kunder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et </a:t>
            </a:r>
            <a:r>
              <a:rPr lang="en-GB" altLang="nb-NO" sz="2800" dirty="0" err="1">
                <a:solidFill>
                  <a:schemeClr val="tx1"/>
                </a:solidFill>
                <a:latin typeface="Calibri" panose="020F0502020204030204" pitchFamily="34" charset="0"/>
              </a:rPr>
              <a:t>bygg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dagtid</a:t>
            </a:r>
            <a:r>
              <a:rPr lang="en-GB" altLang="nb-NO" sz="2800" dirty="0">
                <a:solidFill>
                  <a:schemeClr val="tx1"/>
                </a:solidFill>
                <a:latin typeface="Calibri" panose="020F0502020204030204" pitchFamily="34" charset="0"/>
              </a:rPr>
              <a:t>.</a:t>
            </a:r>
          </a:p>
          <a:p>
            <a:pPr>
              <a:spcBef>
                <a:spcPts val="60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Bestemmelsen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gjelder</a:t>
            </a:r>
            <a:r>
              <a:rPr lang="en-GB" altLang="nb-NO" sz="2800" dirty="0">
                <a:solidFill>
                  <a:schemeClr val="tx1"/>
                </a:solidFill>
                <a:latin typeface="Calibri" panose="020F0502020204030204" pitchFamily="34" charset="0"/>
              </a:rPr>
              <a:t> kun </a:t>
            </a:r>
            <a:r>
              <a:rPr lang="en-GB" altLang="nb-NO" sz="2800" dirty="0" err="1">
                <a:solidFill>
                  <a:schemeClr val="tx1"/>
                </a:solidFill>
                <a:latin typeface="Calibri" panose="020F0502020204030204" pitchFamily="34" charset="0"/>
              </a:rPr>
              <a:t>konferanse</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leieboere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flytter</a:t>
            </a:r>
            <a:r>
              <a:rPr lang="en-GB" altLang="nb-NO" sz="2800" dirty="0">
                <a:solidFill>
                  <a:schemeClr val="tx1"/>
                </a:solidFill>
                <a:latin typeface="Calibri" panose="020F0502020204030204" pitchFamily="34" charset="0"/>
              </a:rPr>
              <a:t> inn under </a:t>
            </a:r>
            <a:r>
              <a:rPr lang="en-GB" altLang="nb-NO" sz="2800" dirty="0" err="1">
                <a:solidFill>
                  <a:schemeClr val="tx1"/>
                </a:solidFill>
                <a:latin typeface="Calibri" panose="020F0502020204030204" pitchFamily="34" charset="0"/>
              </a:rPr>
              <a:t>arbeidets</a:t>
            </a:r>
            <a:r>
              <a:rPr lang="en-GB" altLang="nb-NO" sz="2800" dirty="0">
                <a:solidFill>
                  <a:schemeClr val="tx1"/>
                </a:solidFill>
                <a:latin typeface="Calibri" panose="020F0502020204030204" pitchFamily="34" charset="0"/>
              </a:rPr>
              <a:t> gang om </a:t>
            </a:r>
            <a:r>
              <a:rPr lang="en-GB" altLang="nb-NO" sz="2800" dirty="0" err="1">
                <a:solidFill>
                  <a:schemeClr val="tx1"/>
                </a:solidFill>
                <a:latin typeface="Calibri" panose="020F0502020204030204" pitchFamily="34" charset="0"/>
              </a:rPr>
              <a:t>plassering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utstyr</a:t>
            </a:r>
            <a:r>
              <a:rPr lang="en-GB" altLang="nb-NO" sz="2800" dirty="0">
                <a:solidFill>
                  <a:schemeClr val="tx1"/>
                </a:solidFill>
                <a:latin typeface="Calibri" panose="020F0502020204030204" pitchFamily="34" charset="0"/>
              </a:rPr>
              <a:t>.</a:t>
            </a:r>
          </a:p>
          <a:p>
            <a:pPr>
              <a:spcBef>
                <a:spcPts val="600"/>
              </a:spcBef>
              <a:buClr>
                <a:srgbClr val="000000"/>
              </a:buClr>
              <a:buSzPct val="100000"/>
            </a:pPr>
            <a:endParaRPr lang="en-GB" altLang="nb-NO" dirty="0">
              <a:solidFill>
                <a:srgbClr val="3333CC"/>
              </a:solidFill>
            </a:endParaRPr>
          </a:p>
        </p:txBody>
      </p:sp>
      <p:grpSp>
        <p:nvGrpSpPr>
          <p:cNvPr id="2" name="Group 4"/>
          <p:cNvGrpSpPr>
            <a:grpSpLocks/>
          </p:cNvGrpSpPr>
          <p:nvPr/>
        </p:nvGrpSpPr>
        <p:grpSpPr bwMode="auto">
          <a:xfrm>
            <a:off x="7473823" y="889493"/>
            <a:ext cx="3600450" cy="4775200"/>
            <a:chOff x="3036" y="784"/>
            <a:chExt cx="2268" cy="3008"/>
          </a:xfrm>
        </p:grpSpPr>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 y="784"/>
              <a:ext cx="2269" cy="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6" name="Text Box 6"/>
            <p:cNvSpPr txBox="1">
              <a:spLocks noChangeArrowheads="1"/>
            </p:cNvSpPr>
            <p:nvPr/>
          </p:nvSpPr>
          <p:spPr bwMode="auto">
            <a:xfrm>
              <a:off x="3036" y="784"/>
              <a:ext cx="2269" cy="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156916369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ppt_x</p:attrName>
                                        </p:attrNameLst>
                                      </p:cBhvr>
                                      <p:tavLst>
                                        <p:tav tm="100000">
                                          <p:val>
                                            <p:strVal val="#ppt_x"/>
                                          </p:val>
                                        </p:tav>
                                        <p:tav>
                                          <p:val>
                                            <p:strVal val="#ppt_x"/>
                                          </p:val>
                                        </p:tav>
                                      </p:tavLst>
                                    </p:anim>
                                    <p:anim calcmode="lin" valueType="num">
                                      <p:cBhvr>
                                        <p:cTn id="8" dur="500" fill="hold"/>
                                        <p:tgtEl>
                                          <p:spTgt spid="31746"/>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100000">
                                          <p:val>
                                            <p:strVal val="0-#ppt_w/2"/>
                                          </p:val>
                                        </p:tav>
                                        <p:tav>
                                          <p:val>
                                            <p:strVal val="#ppt_x"/>
                                          </p:val>
                                        </p:tav>
                                      </p:tavLst>
                                    </p:anim>
                                    <p:anim calcmode="lin" valueType="num">
                                      <p:cBhvr>
                                        <p:cTn id="13"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p:cTn id="17" dur="1" fill="hold">
                                          <p:stCondLst>
                                            <p:cond delay="0"/>
                                          </p:stCondLst>
                                        </p:cTn>
                                        <p:tgtEl>
                                          <p:spTgt spid="31747"/>
                                        </p:tgtEl>
                                        <p:attrNameLst>
                                          <p:attrName>style.visibility</p:attrName>
                                        </p:attrNameLst>
                                      </p:cBhvr>
                                      <p:to>
                                        <p:strVal val="visible"/>
                                      </p:to>
                                    </p:set>
                                    <p:animEffect transition="in" filter="dissolve">
                                      <p:cBhvr>
                                        <p:cTn id="18"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88598" y="260350"/>
            <a:ext cx="7957091"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125-20 </a:t>
            </a:r>
            <a:r>
              <a:rPr lang="nb-NO" altLang="nb-NO" sz="4400" b="1" dirty="0">
                <a:solidFill>
                  <a:srgbClr val="FF3300"/>
                </a:solidFill>
                <a:latin typeface="+mj-lt"/>
              </a:rPr>
              <a:t>Arbeidstid</a:t>
            </a:r>
            <a:r>
              <a:rPr lang="en-GB" altLang="nb-NO" sz="4400" b="1" dirty="0">
                <a:solidFill>
                  <a:srgbClr val="FF3300"/>
                </a:solidFill>
                <a:latin typeface="+mj-lt"/>
              </a:rPr>
              <a:t> under 3 timer</a:t>
            </a:r>
          </a:p>
        </p:txBody>
      </p:sp>
      <p:sp>
        <p:nvSpPr>
          <p:cNvPr id="32771" name="Text Box 3"/>
          <p:cNvSpPr txBox="1">
            <a:spLocks noChangeArrowheads="1"/>
          </p:cNvSpPr>
          <p:nvPr/>
        </p:nvSpPr>
        <p:spPr bwMode="auto">
          <a:xfrm>
            <a:off x="1704514" y="1916114"/>
            <a:ext cx="7874492"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Calibri Light" panose="020F0302020204030204" pitchFamily="34" charset="0"/>
              <a:buChar char="•"/>
            </a:pPr>
            <a:r>
              <a:rPr lang="nb-NO" altLang="nb-NO" sz="2800" dirty="0">
                <a:solidFill>
                  <a:schemeClr val="tx1"/>
                </a:solidFill>
                <a:latin typeface="+mj-lt"/>
              </a:rPr>
              <a:t>Blir en arbeider tatt fra akkordarbeidet før han har 3 sammenhengende timer, skal tiden føres som dagtid i akkorden.</a:t>
            </a:r>
          </a:p>
          <a:p>
            <a:pPr marL="457200" indent="-457200">
              <a:lnSpc>
                <a:spcPct val="87000"/>
              </a:lnSpc>
              <a:spcBef>
                <a:spcPts val="750"/>
              </a:spcBef>
              <a:buClr>
                <a:schemeClr val="tx1"/>
              </a:buClr>
              <a:buSzPct val="100000"/>
              <a:buFont typeface="Calibri Light" panose="020F0302020204030204" pitchFamily="34" charset="0"/>
              <a:buChar char="•"/>
            </a:pPr>
            <a:r>
              <a:rPr lang="nb-NO" altLang="nb-NO" sz="2800" dirty="0">
                <a:solidFill>
                  <a:schemeClr val="tx1"/>
                </a:solidFill>
                <a:latin typeface="+mj-lt"/>
              </a:rPr>
              <a:t>Det samme gjelder hvis du kommer tilbake til arbeidsplassen, når det er under 3 timer igjen av arbeidsdagen.</a:t>
            </a:r>
          </a:p>
          <a:p>
            <a:pPr marL="457200" indent="-457200">
              <a:lnSpc>
                <a:spcPct val="87000"/>
              </a:lnSpc>
              <a:spcBef>
                <a:spcPts val="750"/>
              </a:spcBef>
              <a:buClr>
                <a:schemeClr val="tx1"/>
              </a:buClr>
              <a:buSzPct val="100000"/>
              <a:buFont typeface="Calibri Light" panose="020F0302020204030204" pitchFamily="34" charset="0"/>
              <a:buChar char="•"/>
            </a:pPr>
            <a:r>
              <a:rPr lang="nb-NO" altLang="nb-NO" sz="2800" dirty="0">
                <a:solidFill>
                  <a:schemeClr val="tx1"/>
                </a:solidFill>
                <a:latin typeface="+mj-lt"/>
              </a:rPr>
              <a:t>Dette gjelder ikke hvis akkordarbeidet avsluttes eller avbrytes </a:t>
            </a:r>
            <a:r>
              <a:rPr lang="nb-NO" altLang="nb-NO" sz="2800" dirty="0" err="1">
                <a:solidFill>
                  <a:schemeClr val="tx1"/>
                </a:solidFill>
                <a:latin typeface="+mj-lt"/>
              </a:rPr>
              <a:t>p.g.a.</a:t>
            </a:r>
            <a:r>
              <a:rPr lang="nb-NO" altLang="nb-NO" sz="2800" dirty="0">
                <a:solidFill>
                  <a:schemeClr val="tx1"/>
                </a:solidFill>
                <a:latin typeface="+mj-lt"/>
              </a:rPr>
              <a:t> byggearbeidets fremdrift. </a:t>
            </a:r>
          </a:p>
        </p:txBody>
      </p:sp>
    </p:spTree>
    <p:extLst>
      <p:ext uri="{BB962C8B-B14F-4D97-AF65-F5344CB8AC3E}">
        <p14:creationId xmlns:p14="http://schemas.microsoft.com/office/powerpoint/2010/main" val="385636653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100000">
                                          <p:val>
                                            <p:strVal val="#ppt_x"/>
                                          </p:val>
                                        </p:tav>
                                        <p:tav>
                                          <p:val>
                                            <p:strVal val="#ppt_x"/>
                                          </p:val>
                                        </p:tav>
                                      </p:tavLst>
                                    </p:anim>
                                    <p:anim calcmode="lin" valueType="num">
                                      <p:cBhvr>
                                        <p:cTn id="8" dur="500" fill="hold"/>
                                        <p:tgtEl>
                                          <p:spTgt spid="32770"/>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wipe(up)">
                                      <p:cBhvr>
                                        <p:cTn id="13"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899820" y="-102771"/>
            <a:ext cx="8045869"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125-25 </a:t>
            </a:r>
            <a:r>
              <a:rPr lang="en-GB" altLang="nb-NO" sz="4400" b="1" dirty="0" err="1">
                <a:solidFill>
                  <a:srgbClr val="FF3300"/>
                </a:solidFill>
                <a:latin typeface="+mj-lt"/>
              </a:rPr>
              <a:t>Ventetid</a:t>
            </a:r>
            <a:endParaRPr lang="en-GB" altLang="nb-NO" sz="4400" b="1" dirty="0">
              <a:solidFill>
                <a:srgbClr val="FF3300"/>
              </a:solidFill>
              <a:latin typeface="+mj-lt"/>
            </a:endParaRPr>
          </a:p>
        </p:txBody>
      </p:sp>
      <p:sp>
        <p:nvSpPr>
          <p:cNvPr id="33795" name="Text Box 3"/>
          <p:cNvSpPr txBox="1">
            <a:spLocks noChangeArrowheads="1"/>
          </p:cNvSpPr>
          <p:nvPr/>
        </p:nvSpPr>
        <p:spPr bwMode="auto">
          <a:xfrm>
            <a:off x="1722268" y="1060928"/>
            <a:ext cx="7963270" cy="43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Hvis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akkordtaker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vente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materiell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rekvirert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god </a:t>
            </a:r>
            <a:r>
              <a:rPr lang="en-GB" altLang="nb-NO" sz="2800" dirty="0" err="1">
                <a:solidFill>
                  <a:schemeClr val="tx1"/>
                </a:solidFill>
                <a:latin typeface="Calibri" panose="020F0502020204030204" pitchFamily="34" charset="0"/>
              </a:rPr>
              <a:t>tid</a:t>
            </a:r>
            <a:r>
              <a:rPr lang="en-GB" altLang="nb-NO" sz="2800" dirty="0">
                <a:solidFill>
                  <a:schemeClr val="tx1"/>
                </a:solidFill>
                <a:latin typeface="Calibri" panose="020F0502020204030204" pitchFamily="34" charset="0"/>
              </a:rPr>
              <a:t> –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oppstår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hindringer</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akkordarbeidets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rasjonelle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fremdrift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ventetiden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dagtid</a:t>
            </a:r>
            <a:r>
              <a:rPr lang="en-GB" altLang="nb-NO" sz="2800" dirty="0">
                <a:solidFill>
                  <a:schemeClr val="tx1"/>
                </a:solidFill>
                <a:latin typeface="Calibri" panose="020F0502020204030204" pitchFamily="34" charset="0"/>
              </a:rPr>
              <a:t>.</a:t>
            </a:r>
          </a:p>
          <a:p>
            <a:pPr marL="457200" indent="-457200">
              <a:lnSpc>
                <a:spcPct val="87000"/>
              </a:lnSpc>
              <a:spcBef>
                <a:spcPts val="750"/>
              </a:spcBef>
              <a:buSzPct val="100000"/>
              <a:buFont typeface="Calibri" panose="020F0502020204030204" pitchFamily="34" charset="0"/>
              <a:buChar char="•"/>
            </a:pPr>
            <a:r>
              <a:rPr lang="en-GB" altLang="nb-NO" sz="2800" dirty="0">
                <a:solidFill>
                  <a:schemeClr val="tx1"/>
                </a:solidFill>
                <a:latin typeface="Calibri" panose="020F0502020204030204" pitchFamily="34" charset="0"/>
              </a:rPr>
              <a:t>Melding </a:t>
            </a:r>
            <a:r>
              <a:rPr lang="en-GB" altLang="nb-NO" sz="2800" dirty="0" err="1">
                <a:solidFill>
                  <a:schemeClr val="tx1"/>
                </a:solidFill>
                <a:latin typeface="Calibri" panose="020F0502020204030204" pitchFamily="34" charset="0"/>
              </a:rPr>
              <a:t>må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gis</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en</a:t>
            </a:r>
            <a:r>
              <a:rPr lang="en-GB" altLang="nb-NO" sz="2800" dirty="0">
                <a:solidFill>
                  <a:schemeClr val="tx1"/>
                </a:solidFill>
                <a:latin typeface="Calibri" panose="020F0502020204030204" pitchFamily="34" charset="0"/>
              </a:rPr>
              <a:t> gang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dagtid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skrives</a:t>
            </a:r>
            <a:r>
              <a:rPr lang="en-GB" altLang="nb-NO" sz="2800" dirty="0">
                <a:solidFill>
                  <a:schemeClr val="tx1"/>
                </a:solidFill>
                <a:latin typeface="Calibri" panose="020F0502020204030204" pitchFamily="34" charset="0"/>
              </a:rPr>
              <a:t>.</a:t>
            </a:r>
          </a:p>
          <a:p>
            <a:pPr marL="457200" indent="-457200">
              <a:lnSpc>
                <a:spcPct val="87000"/>
              </a:lnSpc>
              <a:spcBef>
                <a:spcPts val="750"/>
              </a:spcBef>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Bestemmelsen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gjelder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ikke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force </a:t>
            </a:r>
            <a:r>
              <a:rPr lang="en-GB" altLang="nb-NO" sz="2800" dirty="0" err="1">
                <a:solidFill>
                  <a:schemeClr val="tx1"/>
                </a:solidFill>
                <a:latin typeface="Calibri" panose="020F0502020204030204" pitchFamily="34" charset="0"/>
              </a:rPr>
              <a:t>majoure</a:t>
            </a:r>
            <a:r>
              <a:rPr lang="en-GB" altLang="nb-NO" sz="2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9729585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ppt_x</p:attrName>
                                        </p:attrNameLst>
                                      </p:cBhvr>
                                      <p:tavLst>
                                        <p:tav tm="100000">
                                          <p:val>
                                            <p:strVal val="#ppt_x"/>
                                          </p:val>
                                        </p:tav>
                                        <p:tav>
                                          <p:val>
                                            <p:strVal val="#ppt_x"/>
                                          </p:val>
                                        </p:tav>
                                      </p:tavLst>
                                    </p:anim>
                                    <p:anim calcmode="lin" valueType="num">
                                      <p:cBhvr>
                                        <p:cTn id="8" dur="500" fill="hold"/>
                                        <p:tgtEl>
                                          <p:spTgt spid="33794"/>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wipe(up)">
                                      <p:cBhvr>
                                        <p:cTn id="13"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1731147" y="188914"/>
            <a:ext cx="4651898" cy="1470025"/>
          </a:xfrm>
        </p:spPr>
        <p:txBody>
          <a:bodyPr>
            <a:normAutofit/>
          </a:bodyPr>
          <a:lstStyle/>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err="1"/>
              <a:t>Gruppeoppgave</a:t>
            </a:r>
            <a:r>
              <a:rPr lang="en-GB" altLang="nb-NO" dirty="0"/>
              <a:t> 3</a:t>
            </a:r>
          </a:p>
        </p:txBody>
      </p:sp>
      <p:sp>
        <p:nvSpPr>
          <p:cNvPr id="43011" name="TekstSylinder 4"/>
          <p:cNvSpPr txBox="1">
            <a:spLocks noChangeArrowheads="1"/>
          </p:cNvSpPr>
          <p:nvPr/>
        </p:nvSpPr>
        <p:spPr bwMode="auto">
          <a:xfrm>
            <a:off x="1731147" y="1557338"/>
            <a:ext cx="829174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marL="0" indent="0"/>
            <a:r>
              <a:rPr lang="nb-NO" altLang="nb-NO" sz="3200" dirty="0">
                <a:solidFill>
                  <a:schemeClr val="tx1"/>
                </a:solidFill>
                <a:latin typeface="Calibri" panose="020F0502020204030204" pitchFamily="34" charset="0"/>
              </a:rPr>
              <a:t>1) </a:t>
            </a:r>
            <a:r>
              <a:rPr lang="nb-NO" altLang="nb-NO" sz="2800" dirty="0">
                <a:solidFill>
                  <a:schemeClr val="tx1"/>
                </a:solidFill>
                <a:latin typeface="Calibri" panose="020F0502020204030204" pitchFamily="34" charset="0"/>
              </a:rPr>
              <a:t>Hva er utfordringene ved å jobbe akkord i din bedrift?</a:t>
            </a:r>
          </a:p>
          <a:p>
            <a:pPr marL="0" indent="0"/>
            <a:endParaRPr lang="nb-NO" altLang="nb-NO" sz="2800" dirty="0">
              <a:solidFill>
                <a:schemeClr val="tx1"/>
              </a:solidFill>
              <a:latin typeface="Calibri" panose="020F0502020204030204" pitchFamily="34" charset="0"/>
            </a:endParaRPr>
          </a:p>
          <a:p>
            <a:pPr marL="0" indent="0"/>
            <a:r>
              <a:rPr lang="nb-NO" altLang="nb-NO" sz="2800" dirty="0">
                <a:solidFill>
                  <a:schemeClr val="tx1"/>
                </a:solidFill>
                <a:latin typeface="Calibri" panose="020F0502020204030204" pitchFamily="34" charset="0"/>
              </a:rPr>
              <a:t>2) Hva skal til for å øke akkordvolumet og fortjenesten i din bedrift?</a:t>
            </a:r>
          </a:p>
          <a:p>
            <a:endParaRPr lang="nb-NO" altLang="nb-NO" sz="3200" dirty="0">
              <a:solidFill>
                <a:srgbClr val="0070C0"/>
              </a:solidFill>
            </a:endParaRPr>
          </a:p>
        </p:txBody>
      </p:sp>
    </p:spTree>
    <p:extLst>
      <p:ext uri="{BB962C8B-B14F-4D97-AF65-F5344CB8AC3E}">
        <p14:creationId xmlns:p14="http://schemas.microsoft.com/office/powerpoint/2010/main" val="383979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802167" y="-125465"/>
            <a:ext cx="7812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145 – </a:t>
            </a:r>
            <a:r>
              <a:rPr lang="en-GB" altLang="nb-NO" sz="4400" b="1" dirty="0" err="1">
                <a:solidFill>
                  <a:srgbClr val="FF3300"/>
                </a:solidFill>
                <a:latin typeface="+mj-lt"/>
              </a:rPr>
              <a:t>Arbeid</a:t>
            </a:r>
            <a:r>
              <a:rPr lang="en-GB" altLang="nb-NO" sz="4400" b="1" dirty="0">
                <a:solidFill>
                  <a:srgbClr val="FF3300"/>
                </a:solidFill>
                <a:latin typeface="+mj-lt"/>
              </a:rPr>
              <a:t> </a:t>
            </a:r>
            <a:r>
              <a:rPr lang="en-GB" altLang="nb-NO" sz="4400" b="1" dirty="0" err="1">
                <a:solidFill>
                  <a:srgbClr val="FF3300"/>
                </a:solidFill>
                <a:latin typeface="+mj-lt"/>
              </a:rPr>
              <a:t>i</a:t>
            </a:r>
            <a:r>
              <a:rPr lang="en-GB" altLang="nb-NO" sz="4400" b="1" dirty="0">
                <a:solidFill>
                  <a:srgbClr val="FF3300"/>
                </a:solidFill>
                <a:latin typeface="+mj-lt"/>
              </a:rPr>
              <a:t> </a:t>
            </a:r>
            <a:r>
              <a:rPr lang="en-GB" altLang="nb-NO" sz="4400" b="1" dirty="0" err="1">
                <a:solidFill>
                  <a:srgbClr val="FF3300"/>
                </a:solidFill>
                <a:latin typeface="+mj-lt"/>
              </a:rPr>
              <a:t>høyde</a:t>
            </a:r>
            <a:endParaRPr lang="en-GB" altLang="nb-NO" sz="4400" b="1" dirty="0">
              <a:solidFill>
                <a:srgbClr val="FF3300"/>
              </a:solidFill>
              <a:latin typeface="+mj-lt"/>
            </a:endParaRPr>
          </a:p>
        </p:txBody>
      </p:sp>
      <p:grpSp>
        <p:nvGrpSpPr>
          <p:cNvPr id="65539" name="Group 3"/>
          <p:cNvGrpSpPr>
            <a:grpSpLocks/>
          </p:cNvGrpSpPr>
          <p:nvPr/>
        </p:nvGrpSpPr>
        <p:grpSpPr bwMode="auto">
          <a:xfrm>
            <a:off x="6807099" y="356247"/>
            <a:ext cx="3386138" cy="5184775"/>
            <a:chOff x="3320" y="625"/>
            <a:chExt cx="2133" cy="3266"/>
          </a:xfrm>
        </p:grpSpPr>
        <p:pic>
          <p:nvPicPr>
            <p:cNvPr id="655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 y="709"/>
              <a:ext cx="1833" cy="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42" name="Text Box 5"/>
            <p:cNvSpPr txBox="1">
              <a:spLocks noChangeArrowheads="1"/>
            </p:cNvSpPr>
            <p:nvPr/>
          </p:nvSpPr>
          <p:spPr bwMode="auto">
            <a:xfrm rot="-360000">
              <a:off x="3470" y="709"/>
              <a:ext cx="1833" cy="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
        <p:nvSpPr>
          <p:cNvPr id="65540" name="Text Box 6"/>
          <p:cNvSpPr txBox="1">
            <a:spLocks noChangeArrowheads="1"/>
          </p:cNvSpPr>
          <p:nvPr/>
        </p:nvSpPr>
        <p:spPr bwMode="auto">
          <a:xfrm>
            <a:off x="1491449" y="1341438"/>
            <a:ext cx="6081203" cy="392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marL="342900" indent="-342900">
              <a:spcBef>
                <a:spcPts val="1500"/>
              </a:spcBef>
              <a:buClr>
                <a:schemeClr val="tx1"/>
              </a:buClr>
              <a:buSzPct val="100000"/>
              <a:buFont typeface="Arial" panose="020B0604020202020204" pitchFamily="34" charset="0"/>
              <a:buChar char="•"/>
            </a:pPr>
            <a:r>
              <a:rPr lang="en-GB" altLang="nb-NO" sz="2800" dirty="0">
                <a:solidFill>
                  <a:schemeClr val="tx1"/>
                </a:solidFill>
                <a:latin typeface="Calibri" panose="020F0502020204030204" pitchFamily="34" charset="0"/>
              </a:rPr>
              <a:t>For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høyder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nb-NO" altLang="nb-NO" sz="2800" dirty="0">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akkordprisene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etter</a:t>
            </a:r>
            <a:r>
              <a:rPr lang="en-GB" altLang="nb-NO" sz="2800" dirty="0">
                <a:solidFill>
                  <a:schemeClr val="tx1"/>
                </a:solidFill>
                <a:latin typeface="Calibri" panose="020F0502020204030204" pitchFamily="34" charset="0"/>
              </a:rPr>
              <a:t> pos.145.</a:t>
            </a:r>
          </a:p>
          <a:p>
            <a:pPr marL="342900" indent="-342900">
              <a:spcBef>
                <a:spcPts val="150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Tillegget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merarbeid</a:t>
            </a:r>
            <a:r>
              <a:rPr lang="en-GB" altLang="nb-NO" sz="2800" dirty="0">
                <a:solidFill>
                  <a:schemeClr val="tx1"/>
                </a:solidFill>
                <a:latin typeface="Calibri" panose="020F0502020204030204" pitchFamily="34" charset="0"/>
              </a:rPr>
              <a:t> med å </a:t>
            </a:r>
            <a:r>
              <a:rPr lang="en-GB" altLang="nb-NO" sz="2800" dirty="0" err="1">
                <a:solidFill>
                  <a:schemeClr val="tx1"/>
                </a:solidFill>
                <a:latin typeface="Calibri" panose="020F0502020204030204" pitchFamily="34" charset="0"/>
              </a:rPr>
              <a:t>arbeide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høyden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ikke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et </a:t>
            </a:r>
            <a:r>
              <a:rPr lang="en-GB" altLang="nb-NO" sz="2800" dirty="0" err="1">
                <a:solidFill>
                  <a:schemeClr val="tx1"/>
                </a:solidFill>
                <a:latin typeface="Calibri" panose="020F0502020204030204" pitchFamily="34" charset="0"/>
              </a:rPr>
              <a:t>ubekvemtillegg</a:t>
            </a:r>
            <a:r>
              <a:rPr lang="en-GB" altLang="nb-NO" sz="2800" dirty="0">
                <a:solidFill>
                  <a:schemeClr val="tx1"/>
                </a:solidFill>
                <a:latin typeface="Calibri" panose="020F0502020204030204" pitchFamily="34" charset="0"/>
              </a:rPr>
              <a:t>.</a:t>
            </a:r>
          </a:p>
          <a:p>
            <a:pPr marL="342900" indent="-342900">
              <a:spcBef>
                <a:spcPts val="150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Tilleggene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kommer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ikke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anvendelse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hvis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rommet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helt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dekket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stillasgulv</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passende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montasjehøyde</a:t>
            </a:r>
            <a:r>
              <a:rPr lang="en-GB" altLang="nb-NO" sz="2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191913837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855433" y="189330"/>
            <a:ext cx="809025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145-10 </a:t>
            </a:r>
            <a:r>
              <a:rPr lang="en-GB" altLang="nb-NO" sz="4400" b="1" dirty="0" err="1">
                <a:solidFill>
                  <a:srgbClr val="FF3300"/>
                </a:solidFill>
                <a:latin typeface="+mj-lt"/>
              </a:rPr>
              <a:t>Stillas</a:t>
            </a:r>
            <a:endParaRPr lang="en-GB" altLang="nb-NO" sz="4400" b="1" dirty="0">
              <a:solidFill>
                <a:srgbClr val="FF3300"/>
              </a:solidFill>
              <a:latin typeface="+mj-lt"/>
            </a:endParaRPr>
          </a:p>
        </p:txBody>
      </p:sp>
      <p:sp>
        <p:nvSpPr>
          <p:cNvPr id="67587" name="Text Box 3"/>
          <p:cNvSpPr txBox="1">
            <a:spLocks noChangeArrowheads="1"/>
          </p:cNvSpPr>
          <p:nvPr/>
        </p:nvSpPr>
        <p:spPr bwMode="auto">
          <a:xfrm>
            <a:off x="1766655" y="1773238"/>
            <a:ext cx="570834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9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Dersom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brukes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stillas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lift,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skaffe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a:t>
            </a:r>
            <a:r>
              <a:rPr lang="en-GB" altLang="nb-NO" sz="2800" u="sng" dirty="0" err="1">
                <a:solidFill>
                  <a:schemeClr val="tx1"/>
                </a:solidFill>
                <a:latin typeface="Calibri" panose="020F0502020204030204" pitchFamily="34" charset="0"/>
              </a:rPr>
              <a:t>uten</a:t>
            </a:r>
            <a:r>
              <a:rPr lang="en-GB" altLang="nb-NO" sz="2800" u="sng" dirty="0">
                <a:solidFill>
                  <a:schemeClr val="tx1"/>
                </a:solidFill>
                <a:latin typeface="Calibri" panose="020F0502020204030204" pitchFamily="34" charset="0"/>
              </a:rPr>
              <a:t> </a:t>
            </a:r>
            <a:r>
              <a:rPr lang="en-GB" altLang="nb-NO" sz="2800" u="sng" dirty="0" err="1">
                <a:solidFill>
                  <a:schemeClr val="tx1"/>
                </a:solidFill>
                <a:latin typeface="Calibri" panose="020F0502020204030204" pitchFamily="34" charset="0"/>
              </a:rPr>
              <a:t>omkostninger</a:t>
            </a:r>
            <a:r>
              <a:rPr lang="en-GB" altLang="nb-NO" sz="2800" dirty="0">
                <a:solidFill>
                  <a:schemeClr val="tx1"/>
                </a:solidFill>
                <a:latin typeface="Calibri" panose="020F0502020204030204" pitchFamily="34" charset="0"/>
              </a:rPr>
              <a:t> for </a:t>
            </a:r>
            <a:r>
              <a:rPr lang="en-GB" altLang="nb-NO" sz="2800" dirty="0" err="1">
                <a:solidFill>
                  <a:schemeClr val="tx1"/>
                </a:solidFill>
                <a:latin typeface="Calibri" panose="020F0502020204030204" pitchFamily="34" charset="0"/>
              </a:rPr>
              <a:t>akkordlaget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henvises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Arbeidstilsynets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forskrifter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stillas</a:t>
            </a:r>
            <a:r>
              <a:rPr lang="en-GB" altLang="nb-NO" sz="2800" dirty="0">
                <a:solidFill>
                  <a:schemeClr val="tx1"/>
                </a:solidFill>
                <a:latin typeface="Calibri" panose="020F0502020204030204" pitchFamily="34" charset="0"/>
              </a:rPr>
              <a:t>.</a:t>
            </a:r>
          </a:p>
          <a:p>
            <a:pPr>
              <a:lnSpc>
                <a:spcPct val="90000"/>
              </a:lnSpc>
              <a:spcBef>
                <a:spcPts val="750"/>
              </a:spcBef>
              <a:buClr>
                <a:schemeClr val="tx1"/>
              </a:buClr>
              <a:buSzPct val="100000"/>
              <a:buFont typeface="Arial" panose="020B0604020202020204" pitchFamily="34" charset="0"/>
              <a:buChar char="•"/>
            </a:pPr>
            <a:r>
              <a:rPr lang="en-GB" altLang="nb-NO" sz="2800" dirty="0" err="1">
                <a:solidFill>
                  <a:schemeClr val="tx1"/>
                </a:solidFill>
                <a:latin typeface="Calibri" panose="020F0502020204030204" pitchFamily="34" charset="0"/>
              </a:rPr>
              <a:t>Tiden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medgår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å </a:t>
            </a:r>
            <a:r>
              <a:rPr lang="en-GB" altLang="nb-NO" sz="2800" dirty="0" err="1">
                <a:solidFill>
                  <a:schemeClr val="tx1"/>
                </a:solidFill>
                <a:latin typeface="Calibri" panose="020F0502020204030204" pitchFamily="34" charset="0"/>
              </a:rPr>
              <a:t>montere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demontere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flytte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stillas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kjøre</a:t>
            </a:r>
            <a:r>
              <a:rPr lang="en-GB" altLang="nb-NO" sz="2800" dirty="0">
                <a:solidFill>
                  <a:schemeClr val="tx1"/>
                </a:solidFill>
                <a:latin typeface="Calibri" panose="020F0502020204030204" pitchFamily="34" charset="0"/>
              </a:rPr>
              <a:t>, lade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vedlikeholde</a:t>
            </a:r>
            <a:r>
              <a:rPr lang="en-GB" altLang="nb-NO" sz="2800" dirty="0">
                <a:solidFill>
                  <a:schemeClr val="tx1"/>
                </a:solidFill>
                <a:latin typeface="Calibri" panose="020F0502020204030204" pitchFamily="34" charset="0"/>
              </a:rPr>
              <a:t> lift,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t>
            </a:r>
            <a:r>
              <a:rPr lang="en-GB" altLang="nb-NO" sz="2800" dirty="0">
                <a:solidFill>
                  <a:schemeClr val="tx1"/>
                </a:solidFill>
                <a:latin typeface="Calibri" panose="020F0502020204030204" pitchFamily="34" charset="0"/>
              </a:rPr>
              <a:t>.</a:t>
            </a: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523" y="531937"/>
            <a:ext cx="29273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07364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0"/>
            <a:ext cx="45624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472373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Protokoll.145.10.2.png"/>
          <p:cNvPicPr>
            <a:picLocks noGrp="1" noChangeAspect="1"/>
          </p:cNvPicPr>
          <p:nvPr>
            <p:ph idx="1"/>
          </p:nvPr>
        </p:nvPicPr>
        <p:blipFill>
          <a:blip r:embed="rId2">
            <a:extLst>
              <a:ext uri="{28A0092B-C50C-407E-A947-70E740481C1C}">
                <a14:useLocalDpi xmlns:a14="http://schemas.microsoft.com/office/drawing/2010/main" val="0"/>
              </a:ext>
            </a:extLst>
          </a:blip>
          <a:srcRect l="-6852" r="-6852"/>
          <a:stretch>
            <a:fillRect/>
          </a:stretch>
        </p:blipFill>
        <p:spPr>
          <a:xfrm>
            <a:off x="2934407" y="120175"/>
            <a:ext cx="5375726" cy="5654984"/>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87094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tel 3"/>
          <p:cNvSpPr>
            <a:spLocks noGrp="1"/>
          </p:cNvSpPr>
          <p:nvPr>
            <p:ph type="title"/>
          </p:nvPr>
        </p:nvSpPr>
        <p:spPr>
          <a:xfrm>
            <a:off x="838200" y="365125"/>
            <a:ext cx="6361590" cy="1325563"/>
          </a:xfrm>
        </p:spPr>
        <p:txBody>
          <a:bodyPr/>
          <a:lstStyle/>
          <a:p>
            <a:pPr algn="ctr"/>
            <a:r>
              <a:rPr lang="nb-NO" altLang="nb-NO" dirty="0"/>
              <a:t>HMS/vernearbeid</a:t>
            </a:r>
          </a:p>
        </p:txBody>
      </p:sp>
      <p:sp>
        <p:nvSpPr>
          <p:cNvPr id="52227" name="Plassholder for innhold 4"/>
          <p:cNvSpPr>
            <a:spLocks noGrp="1"/>
          </p:cNvSpPr>
          <p:nvPr>
            <p:ph idx="1"/>
          </p:nvPr>
        </p:nvSpPr>
        <p:spPr>
          <a:xfrm>
            <a:off x="1633492" y="1825625"/>
            <a:ext cx="7696940" cy="3809752"/>
          </a:xfrm>
        </p:spPr>
        <p:txBody>
          <a:bodyPr/>
          <a:lstStyle/>
          <a:p>
            <a:r>
              <a:rPr lang="nb-NO" altLang="nb-NO" dirty="0">
                <a:latin typeface="Calibri" panose="020F0502020204030204" pitchFamily="34" charset="0"/>
              </a:rPr>
              <a:t>Vernearbeid betales i henhold til AML § 6-5 pkt. 4 med det samme som akkorden gir.</a:t>
            </a:r>
          </a:p>
          <a:p>
            <a:endParaRPr lang="nb-NO" altLang="nb-NO" dirty="0">
              <a:latin typeface="Calibri" panose="020F0502020204030204" pitchFamily="34" charset="0"/>
            </a:endParaRPr>
          </a:p>
          <a:p>
            <a:r>
              <a:rPr lang="nb-NO" altLang="nb-NO" dirty="0">
                <a:latin typeface="Calibri" panose="020F0502020204030204" pitchFamily="34" charset="0"/>
              </a:rPr>
              <a:t>Informasjon og gjennomgang av HMS- rutiner på byggeplassen, eventuelt også kurs, skal føres som vernearbeid.</a:t>
            </a:r>
          </a:p>
        </p:txBody>
      </p:sp>
    </p:spTree>
    <p:extLst>
      <p:ext uri="{BB962C8B-B14F-4D97-AF65-F5344CB8AC3E}">
        <p14:creationId xmlns:p14="http://schemas.microsoft.com/office/powerpoint/2010/main" val="223488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176463" y="-31750"/>
            <a:ext cx="7769225"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sz="3797" b="1" dirty="0" err="1"/>
              <a:t>Akkordtariff</a:t>
            </a:r>
            <a:r>
              <a:rPr lang="en-GB" altLang="nb-NO" sz="3797" b="1" dirty="0"/>
              <a:t> </a:t>
            </a:r>
            <a:r>
              <a:rPr lang="en-GB" altLang="nb-NO" sz="3797" b="1" dirty="0" err="1"/>
              <a:t>landbasert</a:t>
            </a:r>
            <a:r>
              <a:rPr lang="en-GB" altLang="nb-NO" sz="3797" b="1" dirty="0"/>
              <a:t> </a:t>
            </a:r>
            <a:r>
              <a:rPr lang="en-GB" altLang="nb-NO" sz="3797" b="1" dirty="0" err="1"/>
              <a:t>virksomhet</a:t>
            </a:r>
            <a:endParaRPr lang="en-GB" altLang="nb-NO" sz="3797" b="1" dirty="0"/>
          </a:p>
        </p:txBody>
      </p:sp>
      <p:sp>
        <p:nvSpPr>
          <p:cNvPr id="20483" name="Rectangle 2"/>
          <p:cNvSpPr>
            <a:spLocks noGrp="1" noChangeArrowheads="1"/>
          </p:cNvSpPr>
          <p:nvPr>
            <p:ph type="body" idx="1"/>
          </p:nvPr>
        </p:nvSpPr>
        <p:spPr>
          <a:xfrm>
            <a:off x="1802168" y="1482571"/>
            <a:ext cx="7679184" cy="4012707"/>
          </a:xfrm>
        </p:spPr>
        <p:txBody>
          <a:bodyPr>
            <a:normAutofit/>
          </a:bodyPr>
          <a:lstStyle/>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sz="2400" dirty="0">
                <a:latin typeface="Calibri" panose="020F0502020204030204" pitchFamily="34" charset="0"/>
              </a:rPr>
              <a:t>I </a:t>
            </a:r>
            <a:r>
              <a:rPr lang="en-GB" altLang="nb-NO" sz="2400" dirty="0" err="1">
                <a:latin typeface="Calibri" panose="020F0502020204030204" pitchFamily="34" charset="0"/>
              </a:rPr>
              <a:t>Akkordtariffen</a:t>
            </a:r>
            <a:r>
              <a:rPr lang="en-GB" altLang="nb-NO" sz="2400" dirty="0">
                <a:latin typeface="Calibri" panose="020F0502020204030204" pitchFamily="34" charset="0"/>
              </a:rPr>
              <a:t> </a:t>
            </a:r>
            <a:r>
              <a:rPr lang="en-GB" altLang="nb-NO" sz="2400" dirty="0" err="1">
                <a:latin typeface="Calibri" panose="020F0502020204030204" pitchFamily="34" charset="0"/>
              </a:rPr>
              <a:t>landbasert</a:t>
            </a:r>
            <a:r>
              <a:rPr lang="en-GB" altLang="nb-NO" sz="2400" dirty="0">
                <a:latin typeface="Calibri" panose="020F0502020204030204" pitchFamily="34" charset="0"/>
              </a:rPr>
              <a:t> </a:t>
            </a:r>
            <a:r>
              <a:rPr lang="en-GB" altLang="nb-NO" sz="2400" dirty="0" err="1">
                <a:latin typeface="Calibri" panose="020F0502020204030204" pitchFamily="34" charset="0"/>
              </a:rPr>
              <a:t>virksomhet</a:t>
            </a:r>
            <a:r>
              <a:rPr lang="en-GB" altLang="nb-NO" sz="2400" dirty="0">
                <a:latin typeface="Calibri" panose="020F0502020204030204" pitchFamily="34" charset="0"/>
              </a:rPr>
              <a:t> </a:t>
            </a:r>
            <a:r>
              <a:rPr lang="en-GB" altLang="nb-NO" sz="2400" dirty="0" err="1">
                <a:latin typeface="Calibri" panose="020F0502020204030204" pitchFamily="34" charset="0"/>
              </a:rPr>
              <a:t>står</a:t>
            </a:r>
            <a:r>
              <a:rPr lang="en-GB" altLang="nb-NO" sz="2400" dirty="0">
                <a:latin typeface="Calibri" panose="020F0502020204030204" pitchFamily="34" charset="0"/>
              </a:rPr>
              <a:t> </a:t>
            </a:r>
            <a:r>
              <a:rPr lang="en-GB" altLang="nb-NO" sz="2400" dirty="0" err="1">
                <a:latin typeface="Calibri" panose="020F0502020204030204" pitchFamily="34" charset="0"/>
              </a:rPr>
              <a:t>prisene</a:t>
            </a:r>
            <a:r>
              <a:rPr lang="en-GB" altLang="nb-NO" sz="2400" dirty="0">
                <a:latin typeface="Calibri" panose="020F0502020204030204" pitchFamily="34" charset="0"/>
              </a:rPr>
              <a:t> </a:t>
            </a:r>
            <a:r>
              <a:rPr lang="en-GB" altLang="nb-NO" sz="2400" dirty="0" err="1">
                <a:latin typeface="Calibri" panose="020F0502020204030204" pitchFamily="34" charset="0"/>
              </a:rPr>
              <a:t>på</a:t>
            </a:r>
            <a:r>
              <a:rPr lang="en-GB" altLang="nb-NO" sz="2400" dirty="0">
                <a:latin typeface="Calibri" panose="020F0502020204030204" pitchFamily="34" charset="0"/>
              </a:rPr>
              <a:t> </a:t>
            </a:r>
            <a:r>
              <a:rPr lang="en-GB" altLang="nb-NO" sz="2400" dirty="0" err="1">
                <a:latin typeface="Calibri" panose="020F0502020204030204" pitchFamily="34" charset="0"/>
              </a:rPr>
              <a:t>materiellet</a:t>
            </a:r>
            <a:r>
              <a:rPr lang="en-GB" altLang="nb-NO" sz="2400" dirty="0">
                <a:latin typeface="Calibri" panose="020F0502020204030204" pitchFamily="34" charset="0"/>
              </a:rPr>
              <a:t>, </a:t>
            </a:r>
            <a:r>
              <a:rPr lang="en-GB" altLang="nb-NO" sz="2400" dirty="0" err="1">
                <a:latin typeface="Calibri" panose="020F0502020204030204" pitchFamily="34" charset="0"/>
              </a:rPr>
              <a:t>enten</a:t>
            </a:r>
            <a:r>
              <a:rPr lang="en-GB" altLang="nb-NO" sz="2400" dirty="0">
                <a:latin typeface="Calibri" panose="020F0502020204030204" pitchFamily="34" charset="0"/>
              </a:rPr>
              <a:t> per </a:t>
            </a:r>
            <a:r>
              <a:rPr lang="en-GB" altLang="nb-NO" sz="2400" dirty="0" err="1">
                <a:latin typeface="Calibri" panose="020F0502020204030204" pitchFamily="34" charset="0"/>
              </a:rPr>
              <a:t>lengde</a:t>
            </a:r>
            <a:r>
              <a:rPr lang="en-GB" altLang="nb-NO" sz="2400" dirty="0">
                <a:latin typeface="Calibri" panose="020F0502020204030204" pitchFamily="34" charset="0"/>
              </a:rPr>
              <a:t> meter, per </a:t>
            </a:r>
            <a:r>
              <a:rPr lang="en-GB" altLang="nb-NO" sz="2400" dirty="0" err="1">
                <a:latin typeface="Calibri" panose="020F0502020204030204" pitchFamily="34" charset="0"/>
              </a:rPr>
              <a:t>stykk</a:t>
            </a:r>
            <a:r>
              <a:rPr lang="en-GB" altLang="nb-NO" sz="2400" dirty="0">
                <a:latin typeface="Calibri" panose="020F0502020204030204" pitchFamily="34" charset="0"/>
              </a:rPr>
              <a:t> </a:t>
            </a:r>
            <a:r>
              <a:rPr lang="en-GB" altLang="nb-NO" sz="2400" dirty="0" err="1">
                <a:latin typeface="Calibri" panose="020F0502020204030204" pitchFamily="34" charset="0"/>
              </a:rPr>
              <a:t>eller</a:t>
            </a:r>
            <a:r>
              <a:rPr lang="en-GB" altLang="nb-NO" sz="2400" dirty="0">
                <a:latin typeface="Calibri" panose="020F0502020204030204" pitchFamily="34" charset="0"/>
              </a:rPr>
              <a:t> m2.</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sz="2400" dirty="0">
                <a:latin typeface="Calibri" panose="020F0502020204030204" pitchFamily="34" charset="0"/>
              </a:rPr>
              <a:t>Alt </a:t>
            </a:r>
            <a:r>
              <a:rPr lang="en-GB" altLang="nb-NO" sz="2400" dirty="0" err="1">
                <a:latin typeface="Calibri" panose="020F0502020204030204" pitchFamily="34" charset="0"/>
              </a:rPr>
              <a:t>det</a:t>
            </a:r>
            <a:r>
              <a:rPr lang="en-GB" altLang="nb-NO" sz="2400" dirty="0">
                <a:latin typeface="Calibri" panose="020F0502020204030204" pitchFamily="34" charset="0"/>
              </a:rPr>
              <a:t> </a:t>
            </a:r>
            <a:r>
              <a:rPr lang="en-GB" altLang="nb-NO" sz="2400" dirty="0" err="1">
                <a:latin typeface="Calibri" panose="020F0502020204030204" pitchFamily="34" charset="0"/>
              </a:rPr>
              <a:t>materiellet</a:t>
            </a:r>
            <a:r>
              <a:rPr lang="en-GB" altLang="nb-NO" sz="2400" dirty="0">
                <a:latin typeface="Calibri" panose="020F0502020204030204" pitchFamily="34" charset="0"/>
              </a:rPr>
              <a:t> vi </a:t>
            </a:r>
            <a:r>
              <a:rPr lang="en-GB" altLang="nb-NO" sz="2400" dirty="0" err="1">
                <a:latin typeface="Calibri" panose="020F0502020204030204" pitchFamily="34" charset="0"/>
              </a:rPr>
              <a:t>bruker</a:t>
            </a:r>
            <a:r>
              <a:rPr lang="en-GB" altLang="nb-NO" sz="2400" dirty="0">
                <a:latin typeface="Calibri" panose="020F0502020204030204" pitchFamily="34" charset="0"/>
              </a:rPr>
              <a:t> </a:t>
            </a:r>
            <a:r>
              <a:rPr lang="en-GB" altLang="nb-NO" sz="2400" dirty="0" err="1">
                <a:latin typeface="Calibri" panose="020F0502020204030204" pitchFamily="34" charset="0"/>
              </a:rPr>
              <a:t>på</a:t>
            </a:r>
            <a:r>
              <a:rPr lang="en-GB" altLang="nb-NO" sz="2400" dirty="0">
                <a:latin typeface="Calibri" panose="020F0502020204030204" pitchFamily="34" charset="0"/>
              </a:rPr>
              <a:t> et </a:t>
            </a:r>
            <a:r>
              <a:rPr lang="en-GB" altLang="nb-NO" sz="2400" dirty="0" err="1">
                <a:latin typeface="Calibri" panose="020F0502020204030204" pitchFamily="34" charset="0"/>
              </a:rPr>
              <a:t>prosjekt</a:t>
            </a:r>
            <a:r>
              <a:rPr lang="en-GB" altLang="nb-NO" sz="2400" dirty="0">
                <a:latin typeface="Calibri" panose="020F0502020204030204" pitchFamily="34" charset="0"/>
              </a:rPr>
              <a:t> </a:t>
            </a:r>
            <a:r>
              <a:rPr lang="en-GB" altLang="nb-NO" sz="2400" dirty="0" err="1">
                <a:latin typeface="Calibri" panose="020F0502020204030204" pitchFamily="34" charset="0"/>
              </a:rPr>
              <a:t>føres</a:t>
            </a:r>
            <a:r>
              <a:rPr lang="en-GB" altLang="nb-NO" sz="2400" dirty="0">
                <a:latin typeface="Calibri" panose="020F0502020204030204" pitchFamily="34" charset="0"/>
              </a:rPr>
              <a:t> inn </a:t>
            </a:r>
            <a:r>
              <a:rPr lang="en-GB" altLang="nb-NO" sz="2400" dirty="0" err="1">
                <a:latin typeface="Calibri" panose="020F0502020204030204" pitchFamily="34" charset="0"/>
              </a:rPr>
              <a:t>i</a:t>
            </a:r>
            <a:r>
              <a:rPr lang="en-GB" altLang="nb-NO" sz="2400" dirty="0">
                <a:latin typeface="Calibri" panose="020F0502020204030204" pitchFamily="34" charset="0"/>
              </a:rPr>
              <a:t> et </a:t>
            </a:r>
            <a:r>
              <a:rPr lang="en-GB" altLang="nb-NO" sz="2400" dirty="0" err="1">
                <a:latin typeface="Calibri" panose="020F0502020204030204" pitchFamily="34" charset="0"/>
              </a:rPr>
              <a:t>akkordprogram</a:t>
            </a:r>
            <a:r>
              <a:rPr lang="en-GB" altLang="nb-NO" sz="2400" dirty="0">
                <a:latin typeface="Calibri" panose="020F0502020204030204" pitchFamily="34" charset="0"/>
              </a:rPr>
              <a:t>.</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sz="2400" dirty="0" err="1">
                <a:latin typeface="Calibri" panose="020F0502020204030204" pitchFamily="34" charset="0"/>
              </a:rPr>
              <a:t>Alle</a:t>
            </a:r>
            <a:r>
              <a:rPr lang="en-GB" altLang="nb-NO" sz="2400" dirty="0">
                <a:latin typeface="Calibri" panose="020F0502020204030204" pitchFamily="34" charset="0"/>
              </a:rPr>
              <a:t> </a:t>
            </a:r>
            <a:r>
              <a:rPr lang="en-GB" altLang="nb-NO" sz="2400" dirty="0" err="1">
                <a:latin typeface="Calibri" panose="020F0502020204030204" pitchFamily="34" charset="0"/>
              </a:rPr>
              <a:t>timene</a:t>
            </a:r>
            <a:r>
              <a:rPr lang="en-GB" altLang="nb-NO" sz="2400" dirty="0">
                <a:latin typeface="Calibri" panose="020F0502020204030204" pitchFamily="34" charset="0"/>
              </a:rPr>
              <a:t> vi </a:t>
            </a:r>
            <a:r>
              <a:rPr lang="en-GB" altLang="nb-NO" sz="2400" dirty="0" err="1">
                <a:latin typeface="Calibri" panose="020F0502020204030204" pitchFamily="34" charset="0"/>
              </a:rPr>
              <a:t>bruker</a:t>
            </a:r>
            <a:r>
              <a:rPr lang="en-GB" altLang="nb-NO" sz="2400" dirty="0">
                <a:latin typeface="Calibri" panose="020F0502020204030204" pitchFamily="34" charset="0"/>
              </a:rPr>
              <a:t> </a:t>
            </a:r>
            <a:r>
              <a:rPr lang="en-GB" altLang="nb-NO" sz="2400" dirty="0" err="1">
                <a:latin typeface="Calibri" panose="020F0502020204030204" pitchFamily="34" charset="0"/>
              </a:rPr>
              <a:t>på</a:t>
            </a:r>
            <a:r>
              <a:rPr lang="en-GB" altLang="nb-NO" sz="2400" dirty="0">
                <a:latin typeface="Calibri" panose="020F0502020204030204" pitchFamily="34" charset="0"/>
              </a:rPr>
              <a:t> </a:t>
            </a:r>
            <a:r>
              <a:rPr lang="en-GB" altLang="nb-NO" sz="2400" dirty="0" err="1">
                <a:latin typeface="Calibri" panose="020F0502020204030204" pitchFamily="34" charset="0"/>
              </a:rPr>
              <a:t>prosjektet</a:t>
            </a:r>
            <a:r>
              <a:rPr lang="en-GB" altLang="nb-NO" sz="2400" dirty="0">
                <a:latin typeface="Calibri" panose="020F0502020204030204" pitchFamily="34" charset="0"/>
              </a:rPr>
              <a:t> </a:t>
            </a:r>
            <a:r>
              <a:rPr lang="en-GB" altLang="nb-NO" sz="2400" dirty="0" err="1">
                <a:latin typeface="Calibri" panose="020F0502020204030204" pitchFamily="34" charset="0"/>
              </a:rPr>
              <a:t>føres</a:t>
            </a:r>
            <a:r>
              <a:rPr lang="en-GB" altLang="nb-NO" sz="2400" dirty="0">
                <a:latin typeface="Calibri" panose="020F0502020204030204" pitchFamily="34" charset="0"/>
              </a:rPr>
              <a:t> </a:t>
            </a:r>
            <a:r>
              <a:rPr lang="en-GB" altLang="nb-NO" sz="2400" dirty="0" err="1">
                <a:latin typeface="Calibri" panose="020F0502020204030204" pitchFamily="34" charset="0"/>
              </a:rPr>
              <a:t>også</a:t>
            </a:r>
            <a:r>
              <a:rPr lang="en-GB" altLang="nb-NO" sz="2400" dirty="0">
                <a:latin typeface="Calibri" panose="020F0502020204030204" pitchFamily="34" charset="0"/>
              </a:rPr>
              <a:t> inn </a:t>
            </a:r>
            <a:r>
              <a:rPr lang="en-GB" altLang="nb-NO" sz="2400" dirty="0" err="1">
                <a:latin typeface="Calibri" panose="020F0502020204030204" pitchFamily="34" charset="0"/>
              </a:rPr>
              <a:t>i</a:t>
            </a:r>
            <a:r>
              <a:rPr lang="en-GB" altLang="nb-NO" sz="2400" dirty="0">
                <a:latin typeface="Calibri" panose="020F0502020204030204" pitchFamily="34" charset="0"/>
              </a:rPr>
              <a:t> </a:t>
            </a:r>
            <a:r>
              <a:rPr lang="en-GB" altLang="nb-NO" sz="2400" dirty="0" err="1">
                <a:latin typeface="Calibri" panose="020F0502020204030204" pitchFamily="34" charset="0"/>
              </a:rPr>
              <a:t>akkordprogrammet</a:t>
            </a:r>
            <a:r>
              <a:rPr lang="en-GB" altLang="nb-NO" sz="2400" dirty="0">
                <a:latin typeface="Calibri" panose="020F0502020204030204" pitchFamily="34" charset="0"/>
              </a:rPr>
              <a:t>. </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sz="2400" dirty="0" err="1">
                <a:latin typeface="Calibri" panose="020F0502020204030204" pitchFamily="34" charset="0"/>
              </a:rPr>
              <a:t>Timebetalingen</a:t>
            </a:r>
            <a:r>
              <a:rPr lang="en-GB" altLang="nb-NO" sz="2400" dirty="0">
                <a:latin typeface="Calibri" panose="020F0502020204030204" pitchFamily="34" charset="0"/>
              </a:rPr>
              <a:t> </a:t>
            </a:r>
            <a:r>
              <a:rPr lang="en-GB" altLang="nb-NO" sz="2400" dirty="0" err="1">
                <a:latin typeface="Calibri" panose="020F0502020204030204" pitchFamily="34" charset="0"/>
              </a:rPr>
              <a:t>blir</a:t>
            </a:r>
            <a:r>
              <a:rPr lang="en-GB" altLang="nb-NO" sz="2400" dirty="0">
                <a:latin typeface="Calibri" panose="020F0502020204030204" pitchFamily="34" charset="0"/>
              </a:rPr>
              <a:t> </a:t>
            </a:r>
            <a:r>
              <a:rPr lang="en-GB" altLang="nb-NO" sz="2400" dirty="0" err="1">
                <a:latin typeface="Calibri" panose="020F0502020204030204" pitchFamily="34" charset="0"/>
              </a:rPr>
              <a:t>automatisk</a:t>
            </a:r>
            <a:r>
              <a:rPr lang="en-GB" altLang="nb-NO" sz="2400" dirty="0">
                <a:latin typeface="Calibri" panose="020F0502020204030204" pitchFamily="34" charset="0"/>
              </a:rPr>
              <a:t> </a:t>
            </a:r>
            <a:r>
              <a:rPr lang="en-GB" altLang="nb-NO" sz="2400" dirty="0" err="1">
                <a:latin typeface="Calibri" panose="020F0502020204030204" pitchFamily="34" charset="0"/>
              </a:rPr>
              <a:t>regnet</a:t>
            </a:r>
            <a:r>
              <a:rPr lang="en-GB" altLang="nb-NO" sz="2400" dirty="0">
                <a:latin typeface="Calibri" panose="020F0502020204030204" pitchFamily="34" charset="0"/>
              </a:rPr>
              <a:t> </a:t>
            </a:r>
            <a:r>
              <a:rPr lang="en-GB" altLang="nb-NO" sz="2400" dirty="0" err="1">
                <a:latin typeface="Calibri" panose="020F0502020204030204" pitchFamily="34" charset="0"/>
              </a:rPr>
              <a:t>ut</a:t>
            </a:r>
            <a:r>
              <a:rPr lang="en-GB" altLang="nb-NO" sz="2400" dirty="0">
                <a:latin typeface="Calibri" panose="020F0502020204030204" pitchFamily="34" charset="0"/>
              </a:rPr>
              <a:t> </a:t>
            </a:r>
            <a:r>
              <a:rPr lang="en-GB" altLang="nb-NO" sz="2400" dirty="0" err="1">
                <a:latin typeface="Calibri" panose="020F0502020204030204" pitchFamily="34" charset="0"/>
              </a:rPr>
              <a:t>av</a:t>
            </a:r>
            <a:r>
              <a:rPr lang="en-GB" altLang="nb-NO" sz="2400" dirty="0">
                <a:latin typeface="Calibri" panose="020F0502020204030204" pitchFamily="34" charset="0"/>
              </a:rPr>
              <a:t> </a:t>
            </a:r>
            <a:r>
              <a:rPr lang="en-GB" altLang="nb-NO" sz="2400" dirty="0" err="1">
                <a:latin typeface="Calibri" panose="020F0502020204030204" pitchFamily="34" charset="0"/>
              </a:rPr>
              <a:t>programmet</a:t>
            </a:r>
            <a:r>
              <a:rPr lang="en-GB" altLang="nb-NO" sz="2400" dirty="0">
                <a:latin typeface="Calibri" panose="020F0502020204030204" pitchFamily="34" charset="0"/>
              </a:rPr>
              <a:t>.</a:t>
            </a:r>
          </a:p>
        </p:txBody>
      </p:sp>
    </p:spTree>
    <p:extLst>
      <p:ext uri="{BB962C8B-B14F-4D97-AF65-F5344CB8AC3E}">
        <p14:creationId xmlns:p14="http://schemas.microsoft.com/office/powerpoint/2010/main" val="3594623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1384916" y="333376"/>
            <a:ext cx="9543495" cy="1439863"/>
          </a:xfrm>
        </p:spPr>
        <p:txBody>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b-NO" dirty="0"/>
              <a:t>505-10  </a:t>
            </a:r>
            <a:r>
              <a:rPr lang="en-GB" altLang="nb-NO" dirty="0" err="1"/>
              <a:t>Kårstø</a:t>
            </a:r>
            <a:r>
              <a:rPr lang="en-GB" altLang="nb-NO" dirty="0"/>
              <a:t>, et </a:t>
            </a:r>
            <a:r>
              <a:rPr lang="en-GB" altLang="nb-NO" dirty="0" err="1"/>
              <a:t>stort</a:t>
            </a:r>
            <a:r>
              <a:rPr lang="en-GB" altLang="nb-NO" dirty="0"/>
              <a:t>  </a:t>
            </a:r>
            <a:r>
              <a:rPr lang="en-GB" altLang="nb-NO" dirty="0" err="1"/>
              <a:t>petrokjemianlegg</a:t>
            </a:r>
            <a:endParaRPr lang="en-GB" altLang="nb-NO" dirty="0"/>
          </a:p>
        </p:txBody>
      </p:sp>
      <p:sp>
        <p:nvSpPr>
          <p:cNvPr id="38915" name="Rectangle 2"/>
          <p:cNvSpPr>
            <a:spLocks noGrp="1" noChangeArrowheads="1"/>
          </p:cNvSpPr>
          <p:nvPr>
            <p:ph type="body" idx="1"/>
          </p:nvPr>
        </p:nvSpPr>
        <p:spPr>
          <a:xfrm>
            <a:off x="1473692" y="1700215"/>
            <a:ext cx="8291745" cy="4008128"/>
          </a:xfrm>
        </p:spPr>
        <p:txBody>
          <a:bodyPr/>
          <a:lstStyle/>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Bedriften</a:t>
            </a:r>
            <a:r>
              <a:rPr lang="en-GB" altLang="nb-NO" dirty="0">
                <a:latin typeface="Calibri" panose="020F0502020204030204" pitchFamily="34" charset="0"/>
              </a:rPr>
              <a:t> </a:t>
            </a:r>
            <a:r>
              <a:rPr lang="en-GB" altLang="nb-NO" dirty="0" err="1">
                <a:latin typeface="Calibri" panose="020F0502020204030204" pitchFamily="34" charset="0"/>
              </a:rPr>
              <a:t>krevde</a:t>
            </a:r>
            <a:r>
              <a:rPr lang="en-GB" altLang="nb-NO" dirty="0">
                <a:latin typeface="Calibri" panose="020F0502020204030204" pitchFamily="34" charset="0"/>
              </a:rPr>
              <a:t> </a:t>
            </a:r>
            <a:r>
              <a:rPr lang="en-GB" altLang="nb-NO" dirty="0" err="1">
                <a:latin typeface="Calibri" panose="020F0502020204030204" pitchFamily="34" charset="0"/>
              </a:rPr>
              <a:t>reduksjoner</a:t>
            </a:r>
            <a:r>
              <a:rPr lang="en-GB" altLang="nb-NO" dirty="0">
                <a:latin typeface="Calibri" panose="020F0502020204030204" pitchFamily="34" charset="0"/>
              </a:rPr>
              <a:t> for </a:t>
            </a:r>
            <a:r>
              <a:rPr lang="en-GB" altLang="nb-NO" dirty="0" err="1">
                <a:latin typeface="Calibri" panose="020F0502020204030204" pitchFamily="34" charset="0"/>
              </a:rPr>
              <a:t>lange</a:t>
            </a:r>
            <a:r>
              <a:rPr lang="en-GB" altLang="nb-NO" dirty="0">
                <a:latin typeface="Calibri" panose="020F0502020204030204" pitchFamily="34" charset="0"/>
              </a:rPr>
              <a:t> </a:t>
            </a:r>
            <a:r>
              <a:rPr lang="en-GB" altLang="nb-NO" dirty="0" err="1">
                <a:latin typeface="Calibri" panose="020F0502020204030204" pitchFamily="34" charset="0"/>
              </a:rPr>
              <a:t>strekk</a:t>
            </a:r>
            <a:r>
              <a:rPr lang="en-GB" altLang="nb-NO" dirty="0">
                <a:latin typeface="Calibri" panose="020F0502020204030204" pitchFamily="34" charset="0"/>
              </a:rPr>
              <a:t> og </a:t>
            </a:r>
            <a:r>
              <a:rPr lang="en-GB" altLang="nb-NO" dirty="0" err="1">
                <a:latin typeface="Calibri" panose="020F0502020204030204" pitchFamily="34" charset="0"/>
              </a:rPr>
              <a:t>avstander</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5 </a:t>
            </a:r>
            <a:r>
              <a:rPr lang="en-GB" altLang="nb-NO" dirty="0" err="1">
                <a:latin typeface="Calibri" panose="020F0502020204030204" pitchFamily="34" charset="0"/>
              </a:rPr>
              <a:t>prosent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Akkordlaget</a:t>
            </a:r>
            <a:r>
              <a:rPr lang="en-GB" altLang="nb-NO" dirty="0">
                <a:latin typeface="Calibri" panose="020F0502020204030204" pitchFamily="34" charset="0"/>
              </a:rPr>
              <a:t> </a:t>
            </a:r>
            <a:r>
              <a:rPr lang="en-GB" altLang="nb-NO" dirty="0" err="1">
                <a:latin typeface="Calibri" panose="020F0502020204030204" pitchFamily="34" charset="0"/>
              </a:rPr>
              <a:t>krevde</a:t>
            </a:r>
            <a:r>
              <a:rPr lang="en-GB" altLang="nb-NO" dirty="0">
                <a:latin typeface="Calibri" panose="020F0502020204030204" pitchFamily="34" charset="0"/>
              </a:rPr>
              <a:t> </a:t>
            </a:r>
            <a:r>
              <a:rPr lang="en-GB" altLang="nb-NO" dirty="0" err="1">
                <a:latin typeface="Calibri" panose="020F0502020204030204" pitchFamily="34" charset="0"/>
              </a:rPr>
              <a:t>tillegg</a:t>
            </a:r>
            <a:r>
              <a:rPr lang="en-GB" altLang="nb-NO" dirty="0">
                <a:latin typeface="Calibri" panose="020F0502020204030204" pitchFamily="34" charset="0"/>
              </a:rPr>
              <a:t> for </a:t>
            </a:r>
            <a:r>
              <a:rPr lang="en-GB" altLang="nb-NO" dirty="0" err="1">
                <a:latin typeface="Calibri" panose="020F0502020204030204" pitchFamily="34" charset="0"/>
              </a:rPr>
              <a:t>lange</a:t>
            </a:r>
            <a:r>
              <a:rPr lang="en-GB" altLang="nb-NO" dirty="0">
                <a:latin typeface="Calibri" panose="020F0502020204030204" pitchFamily="34" charset="0"/>
              </a:rPr>
              <a:t> </a:t>
            </a:r>
            <a:r>
              <a:rPr lang="en-GB" altLang="nb-NO" dirty="0" err="1">
                <a:latin typeface="Calibri" panose="020F0502020204030204" pitchFamily="34" charset="0"/>
              </a:rPr>
              <a:t>strekk</a:t>
            </a:r>
            <a:r>
              <a:rPr lang="en-GB" altLang="nb-NO" dirty="0">
                <a:latin typeface="Calibri" panose="020F0502020204030204" pitchFamily="34" charset="0"/>
              </a:rPr>
              <a:t> og </a:t>
            </a:r>
            <a:r>
              <a:rPr lang="en-GB" altLang="nb-NO" dirty="0" err="1">
                <a:latin typeface="Calibri" panose="020F0502020204030204" pitchFamily="34" charset="0"/>
              </a:rPr>
              <a:t>avstander</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5 </a:t>
            </a:r>
            <a:r>
              <a:rPr lang="en-GB" altLang="nb-NO" dirty="0" err="1">
                <a:latin typeface="Calibri" panose="020F0502020204030204" pitchFamily="34" charset="0"/>
              </a:rPr>
              <a:t>prosent</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Oppmannen</a:t>
            </a:r>
            <a:r>
              <a:rPr lang="en-GB" altLang="nb-NO" dirty="0">
                <a:latin typeface="Calibri" panose="020F0502020204030204" pitchFamily="34" charset="0"/>
              </a:rPr>
              <a:t> </a:t>
            </a:r>
            <a:r>
              <a:rPr lang="en-GB" altLang="nb-NO" dirty="0" err="1">
                <a:latin typeface="Calibri" panose="020F0502020204030204" pitchFamily="34" charset="0"/>
              </a:rPr>
              <a:t>bestemte</a:t>
            </a:r>
            <a:r>
              <a:rPr lang="en-GB" altLang="nb-NO" dirty="0">
                <a:latin typeface="Calibri" panose="020F0502020204030204" pitchFamily="34" charset="0"/>
              </a:rPr>
              <a:t> at de </a:t>
            </a:r>
            <a:r>
              <a:rPr lang="en-GB" altLang="nb-NO" dirty="0" err="1">
                <a:latin typeface="Calibri" panose="020F0502020204030204" pitchFamily="34" charset="0"/>
              </a:rPr>
              <a:t>skulle</a:t>
            </a:r>
            <a:r>
              <a:rPr lang="en-GB" altLang="nb-NO" dirty="0">
                <a:latin typeface="Calibri" panose="020F0502020204030204" pitchFamily="34" charset="0"/>
              </a:rPr>
              <a:t> </a:t>
            </a:r>
            <a:r>
              <a:rPr lang="en-GB" altLang="nb-NO" dirty="0" err="1">
                <a:latin typeface="Calibri" panose="020F0502020204030204" pitchFamily="34" charset="0"/>
              </a:rPr>
              <a:t>møtes</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a:t>
            </a:r>
            <a:r>
              <a:rPr lang="en-GB" altLang="nb-NO" dirty="0" err="1">
                <a:latin typeface="Calibri" panose="020F0502020204030204" pitchFamily="34" charset="0"/>
              </a:rPr>
              <a:t>midten</a:t>
            </a:r>
            <a:r>
              <a:rPr lang="en-GB" altLang="nb-NO" dirty="0">
                <a:latin typeface="Calibri" panose="020F0502020204030204" pitchFamily="34" charset="0"/>
              </a:rPr>
              <a:t>, </a:t>
            </a:r>
            <a:r>
              <a:rPr lang="en-GB" altLang="nb-NO" dirty="0" err="1">
                <a:latin typeface="Calibri" panose="020F0502020204030204" pitchFamily="34" charset="0"/>
              </a:rPr>
              <a:t>slik</a:t>
            </a:r>
            <a:r>
              <a:rPr lang="en-GB" altLang="nb-NO" dirty="0">
                <a:latin typeface="Calibri" panose="020F0502020204030204" pitchFamily="34" charset="0"/>
              </a:rPr>
              <a:t> at </a:t>
            </a:r>
            <a:r>
              <a:rPr lang="en-GB" altLang="nb-NO" dirty="0" err="1">
                <a:latin typeface="Calibri" panose="020F0502020204030204" pitchFamily="34" charset="0"/>
              </a:rPr>
              <a:t>resultatet</a:t>
            </a:r>
            <a:r>
              <a:rPr lang="en-GB" altLang="nb-NO" dirty="0">
                <a:latin typeface="Calibri" panose="020F0502020204030204" pitchFamily="34" charset="0"/>
              </a:rPr>
              <a:t> </a:t>
            </a:r>
            <a:r>
              <a:rPr lang="en-GB" altLang="nb-NO" dirty="0" err="1">
                <a:latin typeface="Calibri" panose="020F0502020204030204" pitchFamily="34" charset="0"/>
              </a:rPr>
              <a:t>ble</a:t>
            </a:r>
            <a:r>
              <a:rPr lang="en-GB" altLang="nb-NO" dirty="0">
                <a:latin typeface="Calibri" panose="020F0502020204030204" pitchFamily="34" charset="0"/>
              </a:rPr>
              <a:t>  </a:t>
            </a:r>
            <a:r>
              <a:rPr lang="en-GB" altLang="nb-NO" dirty="0" err="1">
                <a:latin typeface="Calibri" panose="020F0502020204030204" pitchFamily="34" charset="0"/>
              </a:rPr>
              <a:t>hverken</a:t>
            </a:r>
            <a:r>
              <a:rPr lang="en-GB" altLang="nb-NO" dirty="0">
                <a:latin typeface="Calibri" panose="020F0502020204030204" pitchFamily="34" charset="0"/>
              </a:rPr>
              <a:t> </a:t>
            </a:r>
            <a:r>
              <a:rPr lang="en-GB" altLang="nb-NO" dirty="0" err="1">
                <a:latin typeface="Calibri" panose="020F0502020204030204" pitchFamily="34" charset="0"/>
              </a:rPr>
              <a:t>fradrag</a:t>
            </a:r>
            <a:r>
              <a:rPr lang="en-GB" altLang="nb-NO" dirty="0">
                <a:latin typeface="Calibri" panose="020F0502020204030204" pitchFamily="34" charset="0"/>
              </a:rPr>
              <a:t> </a:t>
            </a:r>
            <a:r>
              <a:rPr lang="en-GB" altLang="nb-NO" dirty="0" err="1">
                <a:latin typeface="Calibri" panose="020F0502020204030204" pitchFamily="34" charset="0"/>
              </a:rPr>
              <a:t>eller</a:t>
            </a:r>
            <a:r>
              <a:rPr lang="en-GB" altLang="nb-NO" dirty="0">
                <a:latin typeface="Calibri" panose="020F0502020204030204" pitchFamily="34" charset="0"/>
              </a:rPr>
              <a:t> </a:t>
            </a:r>
            <a:r>
              <a:rPr lang="en-GB" altLang="nb-NO" dirty="0" err="1">
                <a:latin typeface="Calibri" panose="020F0502020204030204" pitchFamily="34" charset="0"/>
              </a:rPr>
              <a:t>tillegg</a:t>
            </a:r>
            <a:r>
              <a:rPr lang="en-GB" altLang="nb-NO" dirty="0">
                <a:latin typeface="Calibri" panose="020F0502020204030204" pitchFamily="34" charset="0"/>
              </a:rPr>
              <a:t>.</a:t>
            </a:r>
          </a:p>
          <a:p>
            <a:pPr>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nb-NO" dirty="0" err="1">
                <a:latin typeface="Calibri" panose="020F0502020204030204" pitchFamily="34" charset="0"/>
              </a:rPr>
              <a:t>Viktig</a:t>
            </a:r>
            <a:r>
              <a:rPr lang="en-GB" altLang="nb-NO" dirty="0">
                <a:latin typeface="Calibri" panose="020F0502020204030204" pitchFamily="34" charset="0"/>
              </a:rPr>
              <a:t> </a:t>
            </a:r>
            <a:r>
              <a:rPr lang="en-GB" altLang="nb-NO" dirty="0" err="1">
                <a:latin typeface="Calibri" panose="020F0502020204030204" pitchFamily="34" charset="0"/>
              </a:rPr>
              <a:t>prinsippavgjørelse</a:t>
            </a:r>
            <a:r>
              <a:rPr lang="en-GB" altLang="nb-NO" dirty="0">
                <a:latin typeface="Calibri" panose="020F0502020204030204" pitchFamily="34" charset="0"/>
              </a:rPr>
              <a:t>, </a:t>
            </a:r>
            <a:r>
              <a:rPr lang="en-GB" altLang="nb-NO" dirty="0" err="1">
                <a:latin typeface="Calibri" panose="020F0502020204030204" pitchFamily="34" charset="0"/>
              </a:rPr>
              <a:t>fordi</a:t>
            </a:r>
            <a:r>
              <a:rPr lang="en-GB" altLang="nb-NO" dirty="0">
                <a:latin typeface="Calibri" panose="020F0502020204030204" pitchFamily="34" charset="0"/>
              </a:rPr>
              <a:t> den </a:t>
            </a:r>
            <a:r>
              <a:rPr lang="en-GB" altLang="nb-NO" dirty="0" err="1">
                <a:latin typeface="Calibri" panose="020F0502020204030204" pitchFamily="34" charset="0"/>
              </a:rPr>
              <a:t>sier</a:t>
            </a:r>
            <a:r>
              <a:rPr lang="en-GB" altLang="nb-NO" dirty="0">
                <a:latin typeface="Calibri" panose="020F0502020204030204" pitchFamily="34" charset="0"/>
              </a:rPr>
              <a:t> </a:t>
            </a:r>
            <a:r>
              <a:rPr lang="en-GB" altLang="nb-NO" dirty="0" err="1">
                <a:latin typeface="Calibri" panose="020F0502020204030204" pitchFamily="34" charset="0"/>
              </a:rPr>
              <a:t>oss</a:t>
            </a:r>
            <a:r>
              <a:rPr lang="en-GB" altLang="nb-NO" dirty="0">
                <a:latin typeface="Calibri" panose="020F0502020204030204" pitchFamily="34" charset="0"/>
              </a:rPr>
              <a:t> </a:t>
            </a:r>
            <a:r>
              <a:rPr lang="en-GB" altLang="nb-NO" dirty="0" err="1">
                <a:latin typeface="Calibri" panose="020F0502020204030204" pitchFamily="34" charset="0"/>
              </a:rPr>
              <a:t>noe</a:t>
            </a:r>
            <a:r>
              <a:rPr lang="en-GB" altLang="nb-NO" dirty="0">
                <a:latin typeface="Calibri" panose="020F0502020204030204" pitchFamily="34" charset="0"/>
              </a:rPr>
              <a:t> om </a:t>
            </a:r>
            <a:r>
              <a:rPr lang="en-GB" altLang="nb-NO" dirty="0" err="1">
                <a:latin typeface="Calibri" panose="020F0502020204030204" pitchFamily="34" charset="0"/>
              </a:rPr>
              <a:t>hvor</a:t>
            </a:r>
            <a:r>
              <a:rPr lang="en-GB" altLang="nb-NO" dirty="0">
                <a:latin typeface="Calibri" panose="020F0502020204030204" pitchFamily="34" charset="0"/>
              </a:rPr>
              <a:t> </a:t>
            </a:r>
            <a:r>
              <a:rPr lang="en-GB" altLang="nb-NO" dirty="0" err="1">
                <a:latin typeface="Calibri" panose="020F0502020204030204" pitchFamily="34" charset="0"/>
              </a:rPr>
              <a:t>stort</a:t>
            </a:r>
            <a:r>
              <a:rPr lang="en-GB" altLang="nb-NO" dirty="0">
                <a:latin typeface="Calibri" panose="020F0502020204030204" pitchFamily="34" charset="0"/>
              </a:rPr>
              <a:t> et </a:t>
            </a:r>
            <a:r>
              <a:rPr lang="en-GB" altLang="nb-NO" dirty="0" err="1">
                <a:latin typeface="Calibri" panose="020F0502020204030204" pitchFamily="34" charset="0"/>
              </a:rPr>
              <a:t>anlegg</a:t>
            </a:r>
            <a:r>
              <a:rPr lang="en-GB" altLang="nb-NO" dirty="0">
                <a:latin typeface="Calibri" panose="020F0502020204030204" pitchFamily="34" charset="0"/>
              </a:rPr>
              <a:t> </a:t>
            </a:r>
            <a:r>
              <a:rPr lang="en-GB" altLang="nb-NO" dirty="0" err="1">
                <a:latin typeface="Calibri" panose="020F0502020204030204" pitchFamily="34" charset="0"/>
              </a:rPr>
              <a:t>må</a:t>
            </a:r>
            <a:r>
              <a:rPr lang="en-GB" altLang="nb-NO" dirty="0">
                <a:latin typeface="Calibri" panose="020F0502020204030204" pitchFamily="34" charset="0"/>
              </a:rPr>
              <a:t> </a:t>
            </a:r>
            <a:r>
              <a:rPr lang="en-GB" altLang="nb-NO" dirty="0" err="1">
                <a:latin typeface="Calibri" panose="020F0502020204030204" pitchFamily="34" charset="0"/>
              </a:rPr>
              <a:t>være</a:t>
            </a:r>
            <a:r>
              <a:rPr lang="en-GB" altLang="nb-NO" dirty="0">
                <a:latin typeface="Calibri" panose="020F0502020204030204" pitchFamily="34" charset="0"/>
              </a:rPr>
              <a:t> </a:t>
            </a:r>
            <a:r>
              <a:rPr lang="en-GB" altLang="nb-NO" dirty="0" err="1">
                <a:latin typeface="Calibri" panose="020F0502020204030204" pitchFamily="34" charset="0"/>
              </a:rPr>
              <a:t>før</a:t>
            </a:r>
            <a:r>
              <a:rPr lang="en-GB" altLang="nb-NO" dirty="0">
                <a:latin typeface="Calibri" panose="020F0502020204030204" pitchFamily="34" charset="0"/>
              </a:rPr>
              <a:t> 505.10 </a:t>
            </a:r>
            <a:r>
              <a:rPr lang="en-GB" altLang="nb-NO" dirty="0" err="1">
                <a:latin typeface="Calibri" panose="020F0502020204030204" pitchFamily="34" charset="0"/>
              </a:rPr>
              <a:t>kommer</a:t>
            </a:r>
            <a:r>
              <a:rPr lang="en-GB" altLang="nb-NO" dirty="0">
                <a:latin typeface="Calibri" panose="020F0502020204030204" pitchFamily="34" charset="0"/>
              </a:rPr>
              <a:t> </a:t>
            </a:r>
            <a:r>
              <a:rPr lang="en-GB" altLang="nb-NO" dirty="0" err="1">
                <a:latin typeface="Calibri" panose="020F0502020204030204" pitchFamily="34" charset="0"/>
              </a:rPr>
              <a:t>til</a:t>
            </a:r>
            <a:r>
              <a:rPr lang="en-GB" altLang="nb-NO" dirty="0">
                <a:latin typeface="Calibri" panose="020F0502020204030204" pitchFamily="34" charset="0"/>
              </a:rPr>
              <a:t> </a:t>
            </a:r>
            <a:r>
              <a:rPr lang="en-GB" altLang="nb-NO" dirty="0" err="1">
                <a:latin typeface="Calibri" panose="020F0502020204030204" pitchFamily="34" charset="0"/>
              </a:rPr>
              <a:t>anvendelse</a:t>
            </a:r>
            <a:r>
              <a:rPr lang="en-GB" altLang="nb-NO" dirty="0">
                <a:latin typeface="Calibri" panose="020F0502020204030204" pitchFamily="34" charset="0"/>
              </a:rPr>
              <a:t>.</a:t>
            </a:r>
          </a:p>
        </p:txBody>
      </p:sp>
    </p:spTree>
    <p:extLst>
      <p:ext uri="{BB962C8B-B14F-4D97-AF65-F5344CB8AC3E}">
        <p14:creationId xmlns:p14="http://schemas.microsoft.com/office/powerpoint/2010/main" val="755439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722268" y="-31750"/>
            <a:ext cx="822342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145-35 </a:t>
            </a:r>
            <a:r>
              <a:rPr lang="en-GB" altLang="nb-NO" sz="4400" b="1" dirty="0" err="1">
                <a:solidFill>
                  <a:srgbClr val="FF3300"/>
                </a:solidFill>
                <a:latin typeface="+mj-lt"/>
              </a:rPr>
              <a:t>Inventartillegg</a:t>
            </a:r>
            <a:r>
              <a:rPr lang="en-GB" altLang="nb-NO" sz="4400" b="1" dirty="0">
                <a:solidFill>
                  <a:srgbClr val="FF3300"/>
                </a:solidFill>
                <a:latin typeface="+mj-lt"/>
              </a:rPr>
              <a:t> 1</a:t>
            </a:r>
          </a:p>
        </p:txBody>
      </p:sp>
      <p:sp>
        <p:nvSpPr>
          <p:cNvPr id="82947" name="Text Box 3"/>
          <p:cNvSpPr txBox="1">
            <a:spLocks noChangeArrowheads="1"/>
          </p:cNvSpPr>
          <p:nvPr/>
        </p:nvSpPr>
        <p:spPr bwMode="auto">
          <a:xfrm>
            <a:off x="1722269" y="1176338"/>
            <a:ext cx="7563774"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0" indent="0">
              <a:lnSpc>
                <a:spcPct val="90000"/>
              </a:lnSpc>
              <a:spcBef>
                <a:spcPts val="750"/>
              </a:spcBef>
              <a:buSzPct val="100000"/>
            </a:pPr>
            <a:r>
              <a:rPr lang="en-GB" altLang="nb-NO" sz="2800" dirty="0">
                <a:solidFill>
                  <a:schemeClr val="tx1"/>
                </a:solidFill>
                <a:latin typeface="Calibri" panose="020F0502020204030204" pitchFamily="34" charset="0"/>
              </a:rPr>
              <a:t>For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bebodde</a:t>
            </a:r>
            <a:r>
              <a:rPr lang="en-GB" altLang="nb-NO" sz="2800" dirty="0">
                <a:solidFill>
                  <a:schemeClr val="tx1"/>
                </a:solidFill>
                <a:latin typeface="Calibri" panose="020F0502020204030204" pitchFamily="34" charset="0"/>
              </a:rPr>
              <a:t> rom der </a:t>
            </a:r>
            <a:r>
              <a:rPr lang="en-GB" altLang="nb-NO" sz="2800" dirty="0" err="1">
                <a:solidFill>
                  <a:schemeClr val="tx1"/>
                </a:solidFill>
                <a:latin typeface="Calibri" panose="020F0502020204030204" pitchFamily="34" charset="0"/>
              </a:rPr>
              <a:t>inventar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innsatt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prisen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forhøyes</a:t>
            </a:r>
            <a:r>
              <a:rPr lang="en-GB" altLang="nb-NO" sz="2800" dirty="0">
                <a:solidFill>
                  <a:schemeClr val="tx1"/>
                </a:solidFill>
                <a:latin typeface="Calibri" panose="020F0502020204030204" pitchFamily="34" charset="0"/>
              </a:rPr>
              <a:t> med</a:t>
            </a:r>
          </a:p>
          <a:p>
            <a:pPr>
              <a:lnSpc>
                <a:spcPct val="90000"/>
              </a:lnSpc>
              <a:spcBef>
                <a:spcPts val="750"/>
              </a:spcBef>
              <a:buClr>
                <a:srgbClr val="3333CC"/>
              </a:buClr>
              <a:buSzPct val="100000"/>
            </a:pPr>
            <a:endParaRPr lang="en-GB" altLang="nb-NO" sz="3000" dirty="0">
              <a:solidFill>
                <a:srgbClr val="3333CC"/>
              </a:solidFill>
              <a:latin typeface="Arial" panose="020B0604020202020204" pitchFamily="34" charset="0"/>
            </a:endParaRPr>
          </a:p>
          <a:p>
            <a:pPr>
              <a:lnSpc>
                <a:spcPct val="90000"/>
              </a:lnSpc>
              <a:spcBef>
                <a:spcPts val="750"/>
              </a:spcBef>
              <a:buClr>
                <a:srgbClr val="3333CC"/>
              </a:buClr>
              <a:buSzPct val="100000"/>
            </a:pPr>
            <a:endParaRPr lang="en-GB" altLang="nb-NO" sz="3000" dirty="0">
              <a:solidFill>
                <a:srgbClr val="3333CC"/>
              </a:solidFill>
              <a:latin typeface="Arial" panose="020B0604020202020204" pitchFamily="34" charset="0"/>
            </a:endParaRPr>
          </a:p>
          <a:p>
            <a:pPr>
              <a:lnSpc>
                <a:spcPct val="90000"/>
              </a:lnSpc>
              <a:spcBef>
                <a:spcPts val="750"/>
              </a:spcBef>
              <a:buClr>
                <a:srgbClr val="3333CC"/>
              </a:buClr>
              <a:buSzPct val="100000"/>
            </a:pPr>
            <a:endParaRPr lang="en-GB" altLang="nb-NO" sz="3000" dirty="0">
              <a:solidFill>
                <a:srgbClr val="3333CC"/>
              </a:solidFill>
              <a:latin typeface="Arial" panose="020B0604020202020204" pitchFamily="34" charset="0"/>
            </a:endParaRPr>
          </a:p>
          <a:p>
            <a:pPr marL="457200" indent="-457200">
              <a:lnSpc>
                <a:spcPct val="90000"/>
              </a:lnSpc>
              <a:spcBef>
                <a:spcPts val="750"/>
              </a:spcBef>
              <a:buClr>
                <a:schemeClr val="tx1"/>
              </a:buClr>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gjelder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også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verksteder</a:t>
            </a:r>
            <a:r>
              <a:rPr lang="en-GB" altLang="nb-NO" sz="2800" dirty="0">
                <a:solidFill>
                  <a:schemeClr val="tx1"/>
                </a:solidFill>
                <a:latin typeface="Calibri" panose="020F0502020204030204" pitchFamily="34" charset="0"/>
              </a:rPr>
              <a:t>/</a:t>
            </a:r>
            <a:r>
              <a:rPr lang="en-GB" altLang="nb-NO" sz="2800" dirty="0" err="1">
                <a:solidFill>
                  <a:schemeClr val="tx1"/>
                </a:solidFill>
                <a:latin typeface="Calibri" panose="020F0502020204030204" pitchFamily="34" charset="0"/>
              </a:rPr>
              <a:t>fabrikker</a:t>
            </a:r>
            <a:r>
              <a:rPr lang="en-GB" altLang="nb-NO" sz="2800" dirty="0">
                <a:solidFill>
                  <a:schemeClr val="tx1"/>
                </a:solidFill>
                <a:latin typeface="Calibri" panose="020F0502020204030204" pitchFamily="34" charset="0"/>
              </a:rPr>
              <a:t>.</a:t>
            </a:r>
          </a:p>
          <a:p>
            <a:pPr marL="457200" indent="-457200">
              <a:lnSpc>
                <a:spcPct val="90000"/>
              </a:lnSpc>
              <a:spcBef>
                <a:spcPts val="750"/>
              </a:spcBef>
              <a:buClr>
                <a:schemeClr val="tx1"/>
              </a:buClr>
              <a:buSzPct val="100000"/>
              <a:buFont typeface="Calibri" panose="020F0502020204030204" pitchFamily="34" charset="0"/>
              <a:buChar char="•"/>
            </a:pPr>
            <a:r>
              <a:rPr lang="en-GB" altLang="nb-NO" sz="2800" dirty="0">
                <a:solidFill>
                  <a:schemeClr val="tx1"/>
                </a:solidFill>
                <a:latin typeface="Calibri" panose="020F0502020204030204" pitchFamily="34" charset="0"/>
              </a:rPr>
              <a:t>Med </a:t>
            </a:r>
            <a:r>
              <a:rPr lang="en-GB" altLang="nb-NO" sz="2800" dirty="0" err="1">
                <a:solidFill>
                  <a:schemeClr val="tx1"/>
                </a:solidFill>
                <a:latin typeface="Calibri" panose="020F0502020204030204" pitchFamily="34" charset="0"/>
              </a:rPr>
              <a:t>inventar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menes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denne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sammenheng</a:t>
            </a:r>
            <a:r>
              <a:rPr lang="en-GB" altLang="nb-NO" sz="2800" dirty="0">
                <a:solidFill>
                  <a:schemeClr val="tx1"/>
                </a:solidFill>
                <a:latin typeface="Calibri" panose="020F0502020204030204" pitchFamily="34" charset="0"/>
              </a:rPr>
              <a:t> ting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flyttes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a:t>
            </a:r>
            <a:r>
              <a:rPr lang="en-GB" altLang="nb-NO" sz="2800" dirty="0">
                <a:solidFill>
                  <a:schemeClr val="tx1"/>
                </a:solidFill>
                <a:latin typeface="Calibri" panose="020F0502020204030204" pitchFamily="34" charset="0"/>
              </a:rPr>
              <a:t> 1 person.</a:t>
            </a: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095" y="1967762"/>
            <a:ext cx="18859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9113408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624614" y="-31750"/>
            <a:ext cx="8321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145-40 </a:t>
            </a:r>
            <a:r>
              <a:rPr lang="en-GB" altLang="nb-NO" sz="4400" b="1" dirty="0" err="1">
                <a:solidFill>
                  <a:srgbClr val="FF3300"/>
                </a:solidFill>
                <a:latin typeface="+mj-lt"/>
              </a:rPr>
              <a:t>Inventartillegg</a:t>
            </a:r>
            <a:r>
              <a:rPr lang="en-GB" altLang="nb-NO" sz="4400" b="1" dirty="0">
                <a:solidFill>
                  <a:srgbClr val="FF3300"/>
                </a:solidFill>
                <a:latin typeface="+mj-lt"/>
              </a:rPr>
              <a:t> II</a:t>
            </a:r>
          </a:p>
        </p:txBody>
      </p:sp>
      <p:sp>
        <p:nvSpPr>
          <p:cNvPr id="84995" name="Text Box 3"/>
          <p:cNvSpPr txBox="1">
            <a:spLocks noChangeArrowheads="1"/>
          </p:cNvSpPr>
          <p:nvPr/>
        </p:nvSpPr>
        <p:spPr bwMode="auto">
          <a:xfrm>
            <a:off x="1500325" y="1093187"/>
            <a:ext cx="5119551" cy="44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08025" indent="-2730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90000"/>
              </a:lnSpc>
              <a:spcBef>
                <a:spcPts val="750"/>
              </a:spcBef>
              <a:buClr>
                <a:schemeClr val="tx1"/>
              </a:buClr>
              <a:buSzPct val="100000"/>
              <a:buFont typeface="Calibri" panose="020F0502020204030204" pitchFamily="34" charset="0"/>
              <a:buChar char="•"/>
            </a:pPr>
            <a:endParaRPr lang="en-GB" altLang="nb-NO" sz="2800" dirty="0">
              <a:solidFill>
                <a:schemeClr val="tx1"/>
              </a:solidFill>
              <a:latin typeface="Calibri" panose="020F0502020204030204" pitchFamily="34" charset="0"/>
            </a:endParaRPr>
          </a:p>
          <a:p>
            <a:pPr marL="457200" indent="-457200">
              <a:lnSpc>
                <a:spcPct val="90000"/>
              </a:lnSpc>
              <a:spcBef>
                <a:spcPts val="750"/>
              </a:spcBef>
              <a:buClr>
                <a:schemeClr val="tx1"/>
              </a:buClr>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Hvis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særlig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ugunstige</a:t>
            </a:r>
            <a:r>
              <a:rPr lang="en-GB" altLang="nb-NO" sz="2800" dirty="0">
                <a:solidFill>
                  <a:schemeClr val="tx1"/>
                </a:solidFill>
                <a:latin typeface="Calibri" panose="020F0502020204030204" pitchFamily="34" charset="0"/>
              </a:rPr>
              <a:t> forhold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tilstede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verksteder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fabrikker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forretningslokaler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ventilasjonsrom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o.l</a:t>
            </a:r>
            <a:r>
              <a:rPr lang="en-GB" altLang="nb-NO" sz="2800" dirty="0">
                <a:solidFill>
                  <a:schemeClr val="tx1"/>
                </a:solidFill>
                <a:latin typeface="Calibri" panose="020F0502020204030204" pitchFamily="34" charset="0"/>
              </a:rPr>
              <a:t> med </a:t>
            </a:r>
            <a:r>
              <a:rPr lang="en-GB" altLang="nb-NO" sz="2800" b="1" dirty="0" err="1">
                <a:solidFill>
                  <a:schemeClr val="tx1"/>
                </a:solidFill>
                <a:latin typeface="Calibri" panose="020F0502020204030204" pitchFamily="34" charset="0"/>
              </a:rPr>
              <a:t>sterkt</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begrenset</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arbeidsplass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avtales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ytterligere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 </a:t>
            </a:r>
          </a:p>
          <a:p>
            <a:pPr lvl="1">
              <a:lnSpc>
                <a:spcPct val="90000"/>
              </a:lnSpc>
              <a:spcBef>
                <a:spcPts val="675"/>
              </a:spcBef>
              <a:buClr>
                <a:srgbClr val="3333CC"/>
              </a:buClr>
              <a:buSzPct val="100000"/>
            </a:pPr>
            <a:endParaRPr lang="en-GB" altLang="nb-NO" sz="2700" dirty="0">
              <a:solidFill>
                <a:srgbClr val="3333CC"/>
              </a:solidFill>
              <a:latin typeface="Arial" panose="020B0604020202020204" pitchFamily="34" charset="0"/>
            </a:endParaRP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7" y="768428"/>
            <a:ext cx="332581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2595130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846556" y="115888"/>
            <a:ext cx="8099134"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145-45, 50 og 55 </a:t>
            </a:r>
            <a:r>
              <a:rPr lang="en-GB" altLang="nb-NO" sz="4400" b="1" dirty="0" err="1">
                <a:solidFill>
                  <a:srgbClr val="FF3300"/>
                </a:solidFill>
                <a:latin typeface="+mj-lt"/>
              </a:rPr>
              <a:t>Kanaler</a:t>
            </a:r>
            <a:r>
              <a:rPr lang="en-GB" altLang="nb-NO" sz="4400" b="1" dirty="0">
                <a:solidFill>
                  <a:srgbClr val="FF3300"/>
                </a:solidFill>
                <a:latin typeface="+mj-lt"/>
              </a:rPr>
              <a:t>, </a:t>
            </a:r>
            <a:r>
              <a:rPr lang="en-GB" altLang="nb-NO" sz="4400" b="1" dirty="0" err="1">
                <a:solidFill>
                  <a:srgbClr val="FF3300"/>
                </a:solidFill>
                <a:latin typeface="+mj-lt"/>
              </a:rPr>
              <a:t>tunneler</a:t>
            </a:r>
            <a:r>
              <a:rPr lang="en-GB" altLang="nb-NO" sz="4400" b="1" dirty="0">
                <a:solidFill>
                  <a:srgbClr val="FF3300"/>
                </a:solidFill>
                <a:latin typeface="+mj-lt"/>
              </a:rPr>
              <a:t>, </a:t>
            </a:r>
            <a:r>
              <a:rPr lang="en-GB" altLang="nb-NO" sz="4400" b="1" dirty="0" err="1">
                <a:solidFill>
                  <a:srgbClr val="FF3300"/>
                </a:solidFill>
                <a:latin typeface="+mj-lt"/>
              </a:rPr>
              <a:t>sykehus</a:t>
            </a:r>
            <a:r>
              <a:rPr lang="en-GB" altLang="nb-NO" sz="4400" b="1" dirty="0">
                <a:solidFill>
                  <a:srgbClr val="FF3300"/>
                </a:solidFill>
                <a:latin typeface="+mj-lt"/>
              </a:rPr>
              <a:t> og </a:t>
            </a:r>
            <a:r>
              <a:rPr lang="en-GB" altLang="nb-NO" sz="4400" b="1" dirty="0" err="1">
                <a:solidFill>
                  <a:srgbClr val="FF3300"/>
                </a:solidFill>
                <a:latin typeface="+mj-lt"/>
              </a:rPr>
              <a:t>fengsler</a:t>
            </a:r>
            <a:r>
              <a:rPr lang="en-GB" altLang="nb-NO" sz="4400" b="1" dirty="0">
                <a:solidFill>
                  <a:srgbClr val="FF3300"/>
                </a:solidFill>
                <a:latin typeface="+mj-lt"/>
              </a:rPr>
              <a:t> </a:t>
            </a:r>
          </a:p>
        </p:txBody>
      </p:sp>
      <p:sp>
        <p:nvSpPr>
          <p:cNvPr id="87043" name="Text Box 3"/>
          <p:cNvSpPr txBox="1">
            <a:spLocks noChangeArrowheads="1"/>
          </p:cNvSpPr>
          <p:nvPr/>
        </p:nvSpPr>
        <p:spPr bwMode="auto">
          <a:xfrm>
            <a:off x="1846556" y="1628776"/>
            <a:ext cx="5687720" cy="409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rom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kanaler</a:t>
            </a:r>
            <a:r>
              <a:rPr lang="en-GB" altLang="nb-NO" sz="2800" dirty="0">
                <a:solidFill>
                  <a:schemeClr val="tx1"/>
                </a:solidFill>
                <a:latin typeface="Calibri" panose="020F0502020204030204" pitchFamily="34" charset="0"/>
              </a:rPr>
              <a:t> med </a:t>
            </a:r>
            <a:r>
              <a:rPr lang="en-GB" altLang="nb-NO" sz="2800" dirty="0" err="1">
                <a:solidFill>
                  <a:schemeClr val="tx1"/>
                </a:solidFill>
                <a:latin typeface="Calibri" panose="020F0502020204030204" pitchFamily="34" charset="0"/>
              </a:rPr>
              <a:t>lavere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høyde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enn</a:t>
            </a:r>
            <a:r>
              <a:rPr lang="en-GB" altLang="nb-NO" sz="2800" dirty="0">
                <a:solidFill>
                  <a:schemeClr val="tx1"/>
                </a:solidFill>
                <a:latin typeface="Calibri" panose="020F0502020204030204" pitchFamily="34" charset="0"/>
              </a:rPr>
              <a:t> 1,5m,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et </a:t>
            </a:r>
            <a:r>
              <a:rPr lang="en-GB" altLang="nb-NO" sz="2800" dirty="0" err="1">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minst</a:t>
            </a:r>
            <a:r>
              <a:rPr lang="en-GB" altLang="nb-NO" sz="2800" dirty="0">
                <a:solidFill>
                  <a:schemeClr val="tx1"/>
                </a:solidFill>
                <a:latin typeface="Calibri" panose="020F0502020204030204" pitchFamily="34" charset="0"/>
              </a:rPr>
              <a:t> 25 </a:t>
            </a:r>
            <a:r>
              <a:rPr lang="en-GB" altLang="nb-NO" sz="2800" dirty="0" err="1">
                <a:solidFill>
                  <a:schemeClr val="tx1"/>
                </a:solidFill>
                <a:latin typeface="Calibri" panose="020F0502020204030204" pitchFamily="34" charset="0"/>
              </a:rPr>
              <a:t>prosent</a:t>
            </a:r>
            <a:r>
              <a:rPr lang="en-GB" altLang="nb-NO" sz="2800" dirty="0">
                <a:solidFill>
                  <a:schemeClr val="tx1"/>
                </a:solidFill>
                <a:latin typeface="Calibri" panose="020F0502020204030204" pitchFamily="34" charset="0"/>
              </a:rPr>
              <a:t>.</a:t>
            </a:r>
          </a:p>
          <a:p>
            <a:pPr marL="457200" indent="-457200">
              <a:lnSpc>
                <a:spcPct val="87000"/>
              </a:lnSpc>
              <a:spcBef>
                <a:spcPts val="750"/>
              </a:spcBef>
              <a:buClr>
                <a:schemeClr val="tx1"/>
              </a:buClr>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tunneler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fengsler</a:t>
            </a:r>
            <a:r>
              <a:rPr lang="en-GB" altLang="nb-NO" sz="2800" dirty="0">
                <a:solidFill>
                  <a:schemeClr val="tx1"/>
                </a:solidFill>
                <a:latin typeface="Calibri" panose="020F0502020204030204" pitchFamily="34" charset="0"/>
              </a:rPr>
              <a:t> og </a:t>
            </a:r>
            <a:r>
              <a:rPr lang="en-GB" altLang="nb-NO" sz="2800" dirty="0" err="1">
                <a:solidFill>
                  <a:schemeClr val="tx1"/>
                </a:solidFill>
                <a:latin typeface="Calibri" panose="020F0502020204030204" pitchFamily="34" charset="0"/>
              </a:rPr>
              <a:t>sykehus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drift og </a:t>
            </a:r>
            <a:r>
              <a:rPr lang="en-GB" altLang="nb-NO" sz="2800" dirty="0" err="1">
                <a:solidFill>
                  <a:schemeClr val="tx1"/>
                </a:solidFill>
                <a:latin typeface="Calibri" panose="020F0502020204030204" pitchFamily="34" charset="0"/>
              </a:rPr>
              <a:t>hvor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vanskelig</a:t>
            </a:r>
            <a:r>
              <a:rPr lang="en-GB" altLang="nb-NO" sz="2800" dirty="0">
                <a:solidFill>
                  <a:schemeClr val="tx1"/>
                </a:solidFill>
                <a:latin typeface="Calibri" panose="020F0502020204030204" pitchFamily="34" charset="0"/>
              </a:rPr>
              <a:t> å </a:t>
            </a:r>
            <a:r>
              <a:rPr lang="en-GB" altLang="nb-NO" sz="2800" dirty="0" err="1">
                <a:solidFill>
                  <a:schemeClr val="tx1"/>
                </a:solidFill>
                <a:latin typeface="Calibri" panose="020F0502020204030204" pitchFamily="34" charset="0"/>
              </a:rPr>
              <a:t>få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rasjonelt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avtales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 </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6" y="1058185"/>
            <a:ext cx="236378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376709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562470" y="-31750"/>
            <a:ext cx="9930094"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LOK </a:t>
            </a:r>
            <a:r>
              <a:rPr lang="en-GB" altLang="nb-NO" sz="4400" dirty="0">
                <a:solidFill>
                  <a:srgbClr val="FF3300"/>
                </a:solidFill>
                <a:latin typeface="+mj-lt"/>
              </a:rPr>
              <a:t>§</a:t>
            </a:r>
            <a:r>
              <a:rPr lang="en-GB" altLang="nb-NO" sz="4400" b="1" dirty="0">
                <a:solidFill>
                  <a:srgbClr val="FF3300"/>
                </a:solidFill>
                <a:latin typeface="+mj-lt"/>
              </a:rPr>
              <a:t>3 H.1 </a:t>
            </a:r>
            <a:r>
              <a:rPr lang="en-GB" altLang="nb-NO" sz="4400" b="1" dirty="0" err="1">
                <a:solidFill>
                  <a:srgbClr val="FF3300"/>
                </a:solidFill>
                <a:latin typeface="+mj-lt"/>
              </a:rPr>
              <a:t>Mønstring</a:t>
            </a:r>
            <a:r>
              <a:rPr lang="en-GB" altLang="nb-NO" sz="4400" b="1" dirty="0">
                <a:solidFill>
                  <a:srgbClr val="FF3300"/>
                </a:solidFill>
                <a:latin typeface="+mj-lt"/>
              </a:rPr>
              <a:t> </a:t>
            </a:r>
            <a:r>
              <a:rPr lang="en-GB" altLang="nb-NO" sz="4400" b="1" dirty="0" err="1">
                <a:solidFill>
                  <a:srgbClr val="FF3300"/>
                </a:solidFill>
                <a:latin typeface="+mj-lt"/>
              </a:rPr>
              <a:t>på</a:t>
            </a:r>
            <a:r>
              <a:rPr lang="en-GB" altLang="nb-NO" sz="4400" b="1" dirty="0">
                <a:solidFill>
                  <a:srgbClr val="FF3300"/>
                </a:solidFill>
                <a:latin typeface="+mj-lt"/>
              </a:rPr>
              <a:t> </a:t>
            </a:r>
            <a:r>
              <a:rPr lang="en-GB" altLang="nb-NO" sz="4400" b="1" dirty="0" err="1">
                <a:solidFill>
                  <a:srgbClr val="FF3300"/>
                </a:solidFill>
                <a:latin typeface="+mj-lt"/>
              </a:rPr>
              <a:t>bedriften</a:t>
            </a:r>
            <a:endParaRPr lang="en-GB" altLang="nb-NO" sz="4400" b="1" dirty="0">
              <a:solidFill>
                <a:srgbClr val="FF3300"/>
              </a:solidFill>
              <a:latin typeface="+mj-lt"/>
            </a:endParaRPr>
          </a:p>
        </p:txBody>
      </p:sp>
      <p:sp>
        <p:nvSpPr>
          <p:cNvPr id="89091" name="Text Box 3"/>
          <p:cNvSpPr txBox="1">
            <a:spLocks noChangeArrowheads="1"/>
          </p:cNvSpPr>
          <p:nvPr/>
        </p:nvSpPr>
        <p:spPr bwMode="auto">
          <a:xfrm>
            <a:off x="4545367" y="1064223"/>
            <a:ext cx="5220070" cy="450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90000"/>
              </a:lnSpc>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Må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arbeiderne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mønstre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b="1" dirty="0" err="1">
                <a:solidFill>
                  <a:srgbClr val="FF0000"/>
                </a:solidFill>
                <a:latin typeface="Calibri" panose="020F0502020204030204" pitchFamily="34" charset="0"/>
              </a:rPr>
              <a:t>betales</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medgått</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reisetid</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fra</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bedrift</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til</a:t>
            </a:r>
            <a:r>
              <a:rPr lang="en-GB" altLang="nb-NO" sz="2800" b="1" dirty="0">
                <a:solidFill>
                  <a:srgbClr val="FF0000"/>
                </a:solidFill>
                <a:latin typeface="Calibri" panose="020F0502020204030204" pitchFamily="34" charset="0"/>
              </a:rPr>
              <a:t> </a:t>
            </a:r>
            <a:r>
              <a:rPr lang="en-GB" altLang="nb-NO" sz="2800" b="1" dirty="0" err="1">
                <a:solidFill>
                  <a:srgbClr val="FF0000"/>
                </a:solidFill>
                <a:latin typeface="Calibri" panose="020F0502020204030204" pitchFamily="34" charset="0"/>
              </a:rPr>
              <a:t>arbeidssted</a:t>
            </a:r>
            <a:r>
              <a:rPr lang="en-GB" altLang="nb-NO" sz="2800" dirty="0">
                <a:solidFill>
                  <a:srgbClr val="FF0000"/>
                </a:solidFill>
                <a:latin typeface="Calibri" panose="020F0502020204030204" pitchFamily="34" charset="0"/>
              </a:rPr>
              <a:t>.</a:t>
            </a:r>
          </a:p>
          <a:p>
            <a:pPr>
              <a:lnSpc>
                <a:spcPct val="90000"/>
              </a:lnSpc>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Dette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gang/</a:t>
            </a:r>
            <a:r>
              <a:rPr lang="en-GB" altLang="nb-NO" sz="2800" dirty="0" err="1">
                <a:solidFill>
                  <a:schemeClr val="tx1"/>
                </a:solidFill>
                <a:latin typeface="Calibri" panose="020F0502020204030204" pitchFamily="34" charset="0"/>
              </a:rPr>
              <a:t>reisetid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tillegges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akkorden</a:t>
            </a:r>
            <a:endParaRPr lang="en-GB" altLang="nb-NO" sz="2800" dirty="0">
              <a:solidFill>
                <a:schemeClr val="tx1"/>
              </a:solidFill>
              <a:latin typeface="Calibri" panose="020F0502020204030204" pitchFamily="34" charset="0"/>
            </a:endParaRPr>
          </a:p>
          <a:p>
            <a:pPr>
              <a:lnSpc>
                <a:spcPct val="90000"/>
              </a:lnSpc>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finnes</a:t>
            </a:r>
            <a:r>
              <a:rPr lang="en-GB" altLang="nb-NO" sz="2800" dirty="0">
                <a:solidFill>
                  <a:schemeClr val="tx1"/>
                </a:solidFill>
                <a:latin typeface="Calibri" panose="020F0502020204030204" pitchFamily="34" charset="0"/>
              </a:rPr>
              <a:t> kun 2 </a:t>
            </a:r>
            <a:r>
              <a:rPr lang="en-GB" altLang="nb-NO" sz="2800" dirty="0" err="1">
                <a:solidFill>
                  <a:schemeClr val="tx1"/>
                </a:solidFill>
                <a:latin typeface="Calibri" panose="020F0502020204030204" pitchFamily="34" charset="0"/>
              </a:rPr>
              <a:t>mønstringssteder</a:t>
            </a:r>
            <a:r>
              <a:rPr lang="en-GB" altLang="nb-NO" sz="2800"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Bedriften</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eller</a:t>
            </a:r>
            <a:r>
              <a:rPr lang="en-GB" altLang="nb-NO" sz="2800" b="1" dirty="0">
                <a:solidFill>
                  <a:schemeClr val="tx1"/>
                </a:solidFill>
                <a:latin typeface="Calibri" panose="020F0502020204030204" pitchFamily="34" charset="0"/>
              </a:rPr>
              <a:t> </a:t>
            </a:r>
            <a:r>
              <a:rPr lang="en-GB" altLang="nb-NO" sz="2800" b="1" dirty="0" err="1">
                <a:solidFill>
                  <a:schemeClr val="tx1"/>
                </a:solidFill>
                <a:latin typeface="Calibri" panose="020F0502020204030204" pitchFamily="34" charset="0"/>
              </a:rPr>
              <a:t>arbeidsstedet</a:t>
            </a:r>
            <a:r>
              <a:rPr lang="en-GB" altLang="nb-NO" sz="2800" dirty="0">
                <a:solidFill>
                  <a:schemeClr val="tx1"/>
                </a:solidFill>
                <a:latin typeface="Calibri" panose="020F0502020204030204" pitchFamily="34" charset="0"/>
              </a:rPr>
              <a:t>.</a:t>
            </a:r>
          </a:p>
        </p:txBody>
      </p:sp>
      <p:grpSp>
        <p:nvGrpSpPr>
          <p:cNvPr id="89092" name="Group 4"/>
          <p:cNvGrpSpPr>
            <a:grpSpLocks/>
          </p:cNvGrpSpPr>
          <p:nvPr/>
        </p:nvGrpSpPr>
        <p:grpSpPr bwMode="auto">
          <a:xfrm>
            <a:off x="1091833" y="893966"/>
            <a:ext cx="3452813" cy="4676775"/>
            <a:chOff x="672" y="753"/>
            <a:chExt cx="2175" cy="2946"/>
          </a:xfrm>
        </p:grpSpPr>
        <p:pic>
          <p:nvPicPr>
            <p:cNvPr id="89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753"/>
              <a:ext cx="2176" cy="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9094" name="Text Box 6"/>
            <p:cNvSpPr txBox="1">
              <a:spLocks noChangeArrowheads="1"/>
            </p:cNvSpPr>
            <p:nvPr/>
          </p:nvSpPr>
          <p:spPr bwMode="auto">
            <a:xfrm>
              <a:off x="672" y="753"/>
              <a:ext cx="2176" cy="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302439353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553592" y="-169861"/>
            <a:ext cx="9090734"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LOK </a:t>
            </a:r>
            <a:r>
              <a:rPr lang="en-GB" altLang="nb-NO" sz="4400" dirty="0">
                <a:solidFill>
                  <a:srgbClr val="FF3300"/>
                </a:solidFill>
                <a:latin typeface="+mj-lt"/>
              </a:rPr>
              <a:t>§</a:t>
            </a:r>
            <a:r>
              <a:rPr lang="en-GB" altLang="nb-NO" sz="4400" b="1" dirty="0">
                <a:solidFill>
                  <a:srgbClr val="FF3300"/>
                </a:solidFill>
                <a:latin typeface="+mj-lt"/>
              </a:rPr>
              <a:t>3 H.2 </a:t>
            </a:r>
            <a:r>
              <a:rPr lang="en-GB" altLang="nb-NO" sz="4400" b="1" dirty="0" err="1">
                <a:solidFill>
                  <a:srgbClr val="FF3300"/>
                </a:solidFill>
                <a:latin typeface="+mj-lt"/>
              </a:rPr>
              <a:t>Mønstring</a:t>
            </a:r>
            <a:r>
              <a:rPr lang="en-GB" altLang="nb-NO" sz="4400" b="1" dirty="0">
                <a:solidFill>
                  <a:srgbClr val="FF3300"/>
                </a:solidFill>
                <a:latin typeface="+mj-lt"/>
              </a:rPr>
              <a:t> </a:t>
            </a:r>
            <a:r>
              <a:rPr lang="en-GB" altLang="nb-NO" sz="4400" b="1" dirty="0" err="1">
                <a:solidFill>
                  <a:srgbClr val="FF3300"/>
                </a:solidFill>
                <a:latin typeface="+mj-lt"/>
              </a:rPr>
              <a:t>på</a:t>
            </a:r>
            <a:r>
              <a:rPr lang="en-GB" altLang="nb-NO" sz="4400" b="1" dirty="0">
                <a:solidFill>
                  <a:srgbClr val="FF3300"/>
                </a:solidFill>
                <a:latin typeface="+mj-lt"/>
              </a:rPr>
              <a:t> </a:t>
            </a:r>
            <a:r>
              <a:rPr lang="en-GB" altLang="nb-NO" sz="4400" b="1" dirty="0" err="1">
                <a:solidFill>
                  <a:srgbClr val="FF3300"/>
                </a:solidFill>
                <a:latin typeface="+mj-lt"/>
              </a:rPr>
              <a:t>arbeidsstedet</a:t>
            </a:r>
            <a:endParaRPr lang="en-GB" altLang="nb-NO" sz="4400" b="1" dirty="0">
              <a:solidFill>
                <a:srgbClr val="FF3300"/>
              </a:solidFill>
              <a:latin typeface="+mj-lt"/>
            </a:endParaRPr>
          </a:p>
        </p:txBody>
      </p:sp>
      <p:sp>
        <p:nvSpPr>
          <p:cNvPr id="91139" name="Text Box 3"/>
          <p:cNvSpPr txBox="1">
            <a:spLocks noChangeArrowheads="1"/>
          </p:cNvSpPr>
          <p:nvPr/>
        </p:nvSpPr>
        <p:spPr bwMode="auto">
          <a:xfrm>
            <a:off x="1438182" y="1176338"/>
            <a:ext cx="5953217" cy="457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825"/>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arbeidsstedet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mønstres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arbeidstidens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begynnelse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slutt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når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reisetiden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b="1" u="sng" dirty="0">
                <a:solidFill>
                  <a:schemeClr val="tx1"/>
                </a:solidFill>
                <a:latin typeface="Calibri" panose="020F0502020204030204" pitchFamily="34" charset="0"/>
              </a:rPr>
              <a:t>med </a:t>
            </a:r>
            <a:r>
              <a:rPr lang="en-GB" altLang="nb-NO" sz="2800" b="1" u="sng" dirty="0" err="1">
                <a:solidFill>
                  <a:schemeClr val="tx1"/>
                </a:solidFill>
                <a:latin typeface="Calibri" panose="020F0502020204030204" pitchFamily="34" charset="0"/>
              </a:rPr>
              <a:t>bedriften</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som</a:t>
            </a:r>
            <a:r>
              <a:rPr lang="en-GB" altLang="nb-NO" sz="2800" b="1" u="sng" dirty="0">
                <a:solidFill>
                  <a:schemeClr val="tx1"/>
                </a:solidFill>
                <a:latin typeface="Calibri" panose="020F0502020204030204" pitchFamily="34" charset="0"/>
              </a:rPr>
              <a:t> </a:t>
            </a:r>
            <a:r>
              <a:rPr lang="en-GB" altLang="nb-NO" sz="2800" b="1" u="sng" dirty="0" err="1">
                <a:solidFill>
                  <a:schemeClr val="tx1"/>
                </a:solidFill>
                <a:latin typeface="Calibri" panose="020F0502020204030204" pitchFamily="34" charset="0"/>
              </a:rPr>
              <a:t>utgangspunkt</a:t>
            </a:r>
            <a:r>
              <a:rPr lang="en-GB" altLang="nb-NO" sz="2800" b="1" u="sng" dirty="0">
                <a:solidFill>
                  <a:schemeClr val="tx1"/>
                </a:solidFill>
                <a:latin typeface="Calibri" panose="020F0502020204030204" pitchFamily="34" charset="0"/>
              </a:rPr>
              <a:t> </a:t>
            </a:r>
          </a:p>
          <a:p>
            <a:pPr>
              <a:spcBef>
                <a:spcPts val="825"/>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ikke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overstige</a:t>
            </a:r>
            <a:r>
              <a:rPr lang="en-GB" altLang="nb-NO" sz="2800" dirty="0">
                <a:solidFill>
                  <a:schemeClr val="tx1"/>
                </a:solidFill>
                <a:latin typeface="Calibri" panose="020F0502020204030204" pitchFamily="34" charset="0"/>
              </a:rPr>
              <a:t> 20 min med </a:t>
            </a:r>
            <a:r>
              <a:rPr lang="en-GB" altLang="nb-NO" sz="2800" dirty="0" err="1">
                <a:solidFill>
                  <a:schemeClr val="tx1"/>
                </a:solidFill>
                <a:latin typeface="Calibri" panose="020F0502020204030204" pitchFamily="34" charset="0"/>
              </a:rPr>
              <a:t>kollektivtransport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20 km med </a:t>
            </a:r>
            <a:r>
              <a:rPr lang="en-GB" altLang="nb-NO" sz="2800" dirty="0" err="1">
                <a:solidFill>
                  <a:schemeClr val="tx1"/>
                </a:solidFill>
                <a:latin typeface="Calibri" panose="020F0502020204030204" pitchFamily="34" charset="0"/>
              </a:rPr>
              <a:t>bil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hver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vei</a:t>
            </a:r>
            <a:r>
              <a:rPr lang="en-GB" altLang="nb-NO" sz="2800" dirty="0">
                <a:solidFill>
                  <a:schemeClr val="tx1"/>
                </a:solidFill>
                <a:latin typeface="Calibri" panose="020F0502020204030204" pitchFamily="34" charset="0"/>
              </a:rPr>
              <a:t>.</a:t>
            </a:r>
          </a:p>
          <a:p>
            <a:pPr>
              <a:spcBef>
                <a:spcPts val="825"/>
              </a:spcBef>
              <a:buClr>
                <a:srgbClr val="000000"/>
              </a:buClr>
              <a:buSzPct val="100000"/>
            </a:pPr>
            <a:endParaRPr lang="en-GB" altLang="nb-NO" sz="3300" dirty="0">
              <a:solidFill>
                <a:srgbClr val="000000"/>
              </a:solidFill>
            </a:endParaRPr>
          </a:p>
          <a:p>
            <a:pPr>
              <a:spcBef>
                <a:spcPts val="825"/>
              </a:spcBef>
              <a:buClr>
                <a:srgbClr val="000000"/>
              </a:buClr>
              <a:buSzPct val="100000"/>
            </a:pPr>
            <a:endParaRPr lang="en-GB" altLang="nb-NO" sz="3300" dirty="0">
              <a:solidFill>
                <a:srgbClr val="000000"/>
              </a:solidFill>
            </a:endParaRPr>
          </a:p>
        </p:txBody>
      </p:sp>
      <p:grpSp>
        <p:nvGrpSpPr>
          <p:cNvPr id="91140" name="Group 4"/>
          <p:cNvGrpSpPr>
            <a:grpSpLocks/>
          </p:cNvGrpSpPr>
          <p:nvPr/>
        </p:nvGrpSpPr>
        <p:grpSpPr bwMode="auto">
          <a:xfrm>
            <a:off x="7506809" y="809534"/>
            <a:ext cx="2827338" cy="4556125"/>
            <a:chOff x="3560" y="754"/>
            <a:chExt cx="1781" cy="2870"/>
          </a:xfrm>
        </p:grpSpPr>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754"/>
              <a:ext cx="1782" cy="2871"/>
            </a:xfrm>
            <a:prstGeom prst="rect">
              <a:avLst/>
            </a:pr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pic>
        <p:sp>
          <p:nvSpPr>
            <p:cNvPr id="91142" name="Text Box 6"/>
            <p:cNvSpPr txBox="1">
              <a:spLocks noChangeArrowheads="1"/>
            </p:cNvSpPr>
            <p:nvPr/>
          </p:nvSpPr>
          <p:spPr bwMode="auto">
            <a:xfrm>
              <a:off x="3560" y="754"/>
              <a:ext cx="1782"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427297164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855433" y="-31750"/>
            <a:ext cx="8090256"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Arial" panose="020B0604020202020204" pitchFamily="34" charset="0"/>
              </a:rPr>
              <a:t>LOK §3 H.3 </a:t>
            </a:r>
            <a:r>
              <a:rPr lang="en-GB" altLang="nb-NO" sz="4400" b="1" dirty="0" err="1">
                <a:solidFill>
                  <a:srgbClr val="FF3300"/>
                </a:solidFill>
                <a:latin typeface="Arial" panose="020B0604020202020204" pitchFamily="34" charset="0"/>
              </a:rPr>
              <a:t>Reisetid</a:t>
            </a:r>
            <a:endParaRPr lang="en-GB" altLang="nb-NO" sz="4400" b="1" dirty="0">
              <a:solidFill>
                <a:srgbClr val="FF3300"/>
              </a:solidFill>
              <a:latin typeface="Arial" panose="020B0604020202020204" pitchFamily="34" charset="0"/>
            </a:endParaRPr>
          </a:p>
        </p:txBody>
      </p:sp>
      <p:sp>
        <p:nvSpPr>
          <p:cNvPr id="93187" name="Text Box 3"/>
          <p:cNvSpPr txBox="1">
            <a:spLocks noChangeArrowheads="1"/>
          </p:cNvSpPr>
          <p:nvPr/>
        </p:nvSpPr>
        <p:spPr bwMode="auto">
          <a:xfrm>
            <a:off x="1624614" y="1025418"/>
            <a:ext cx="5241325" cy="462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825"/>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Reisetid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utover</a:t>
            </a:r>
            <a:r>
              <a:rPr lang="en-GB" altLang="nb-NO" sz="2800" dirty="0">
                <a:solidFill>
                  <a:schemeClr val="tx1"/>
                </a:solidFill>
                <a:latin typeface="Calibri" panose="020F0502020204030204" pitchFamily="34" charset="0"/>
              </a:rPr>
              <a:t> 20 min </a:t>
            </a:r>
            <a:r>
              <a:rPr lang="en-GB" altLang="nb-NO" sz="2800" dirty="0" err="1">
                <a:solidFill>
                  <a:schemeClr val="tx1"/>
                </a:solidFill>
                <a:latin typeface="Calibri" panose="020F0502020204030204" pitchFamily="34" charset="0"/>
              </a:rPr>
              <a:t>eller</a:t>
            </a:r>
            <a:r>
              <a:rPr lang="en-GB" altLang="nb-NO" sz="2800" dirty="0">
                <a:solidFill>
                  <a:schemeClr val="tx1"/>
                </a:solidFill>
                <a:latin typeface="Calibri" panose="020F0502020204030204" pitchFamily="34" charset="0"/>
              </a:rPr>
              <a:t> 20 km. </a:t>
            </a:r>
            <a:r>
              <a:rPr lang="en-GB" altLang="nb-NO" sz="2800" dirty="0" err="1">
                <a:solidFill>
                  <a:schemeClr val="tx1"/>
                </a:solidFill>
                <a:latin typeface="Calibri" panose="020F0502020204030204" pitchFamily="34" charset="0"/>
              </a:rPr>
              <a:t>Betales</a:t>
            </a:r>
            <a:r>
              <a:rPr lang="en-GB" altLang="nb-NO" sz="2800" dirty="0">
                <a:solidFill>
                  <a:schemeClr val="tx1"/>
                </a:solidFill>
                <a:latin typeface="Calibri" panose="020F0502020204030204" pitchFamily="34" charset="0"/>
              </a:rPr>
              <a:t> med:</a:t>
            </a:r>
          </a:p>
          <a:p>
            <a:pPr>
              <a:spcBef>
                <a:spcPts val="825"/>
              </a:spcBef>
              <a:buClr>
                <a:srgbClr val="000000"/>
              </a:buClr>
              <a:buSzPct val="100000"/>
              <a:buFont typeface="Times New Roman" panose="02020603050405020304" pitchFamily="18" charset="0"/>
              <a:buChar char="•"/>
            </a:pPr>
            <a:r>
              <a:rPr lang="en-GB" altLang="nb-NO" sz="2800" dirty="0">
                <a:solidFill>
                  <a:schemeClr val="tx1"/>
                </a:solidFill>
                <a:latin typeface="Calibri" panose="020F0502020204030204" pitchFamily="34" charset="0"/>
              </a:rPr>
              <a:t>§3 A </a:t>
            </a:r>
            <a:r>
              <a:rPr lang="en-GB" altLang="nb-NO" sz="2800" dirty="0" err="1">
                <a:solidFill>
                  <a:schemeClr val="tx1"/>
                </a:solidFill>
                <a:latin typeface="Calibri" panose="020F0502020204030204" pitchFamily="34" charset="0"/>
              </a:rPr>
              <a:t>Fastlønn</a:t>
            </a:r>
            <a:r>
              <a:rPr lang="en-GB" altLang="nb-NO" sz="2800" dirty="0">
                <a:solidFill>
                  <a:schemeClr val="tx1"/>
                </a:solidFill>
                <a:latin typeface="Calibri" panose="020F0502020204030204" pitchFamily="34" charset="0"/>
              </a:rPr>
              <a:t> + §3 C </a:t>
            </a:r>
            <a:r>
              <a:rPr lang="en-GB" altLang="nb-NO" sz="2800" dirty="0" err="1">
                <a:solidFill>
                  <a:schemeClr val="tx1"/>
                </a:solidFill>
                <a:latin typeface="Calibri" panose="020F0502020204030204" pitchFamily="34" charset="0"/>
              </a:rPr>
              <a:t>fagarbeidertillegg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akkordarbeid</a:t>
            </a:r>
            <a:r>
              <a:rPr lang="en-GB" altLang="nb-NO" sz="2800" dirty="0">
                <a:solidFill>
                  <a:schemeClr val="tx1"/>
                </a:solidFill>
                <a:latin typeface="Calibri" panose="020F0502020204030204" pitchFamily="34" charset="0"/>
              </a:rPr>
              <a:t>.</a:t>
            </a:r>
          </a:p>
          <a:p>
            <a:pPr>
              <a:spcBef>
                <a:spcPts val="825"/>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fastlønnsoppdrag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kommer</a:t>
            </a:r>
            <a:r>
              <a:rPr lang="en-GB" altLang="nb-NO" sz="2800" dirty="0">
                <a:solidFill>
                  <a:schemeClr val="tx1"/>
                </a:solidFill>
                <a:latin typeface="Calibri" panose="020F0502020204030204" pitchFamily="34" charset="0"/>
              </a:rPr>
              <a:t> §3 E </a:t>
            </a:r>
            <a:r>
              <a:rPr lang="en-GB" altLang="nb-NO" sz="2800" dirty="0" err="1">
                <a:solidFill>
                  <a:schemeClr val="tx1"/>
                </a:solidFill>
                <a:latin typeface="Calibri" panose="020F0502020204030204" pitchFamily="34" charset="0"/>
              </a:rPr>
              <a:t>i</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tillegg</a:t>
            </a:r>
            <a:r>
              <a:rPr lang="en-GB" altLang="nb-NO" sz="2800" dirty="0">
                <a:solidFill>
                  <a:schemeClr val="tx1"/>
                </a:solidFill>
                <a:latin typeface="Calibri" panose="020F0502020204030204" pitchFamily="34" charset="0"/>
              </a:rPr>
              <a:t>.</a:t>
            </a:r>
          </a:p>
        </p:txBody>
      </p:sp>
      <p:grpSp>
        <p:nvGrpSpPr>
          <p:cNvPr id="93188" name="Group 4"/>
          <p:cNvGrpSpPr>
            <a:grpSpLocks/>
          </p:cNvGrpSpPr>
          <p:nvPr/>
        </p:nvGrpSpPr>
        <p:grpSpPr bwMode="auto">
          <a:xfrm>
            <a:off x="6584553" y="1177659"/>
            <a:ext cx="3361136" cy="3954955"/>
            <a:chOff x="3288" y="708"/>
            <a:chExt cx="2819" cy="2994"/>
          </a:xfrm>
        </p:grpSpPr>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 y="709"/>
              <a:ext cx="1940"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3190" name="Text Box 6"/>
            <p:cNvSpPr txBox="1">
              <a:spLocks noChangeArrowheads="1"/>
            </p:cNvSpPr>
            <p:nvPr/>
          </p:nvSpPr>
          <p:spPr bwMode="auto">
            <a:xfrm>
              <a:off x="4167" y="708"/>
              <a:ext cx="1940"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dirty="0"/>
            </a:p>
          </p:txBody>
        </p:sp>
      </p:grpSp>
    </p:spTree>
    <p:extLst>
      <p:ext uri="{BB962C8B-B14F-4D97-AF65-F5344CB8AC3E}">
        <p14:creationId xmlns:p14="http://schemas.microsoft.com/office/powerpoint/2010/main" val="301062927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757779" y="0"/>
            <a:ext cx="810801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LOK </a:t>
            </a:r>
            <a:r>
              <a:rPr lang="en-GB" altLang="nb-NO" sz="4400" dirty="0">
                <a:solidFill>
                  <a:srgbClr val="FF3300"/>
                </a:solidFill>
                <a:latin typeface="+mj-lt"/>
              </a:rPr>
              <a:t>§</a:t>
            </a:r>
            <a:r>
              <a:rPr lang="en-GB" altLang="nb-NO" sz="4400" b="1" dirty="0">
                <a:solidFill>
                  <a:srgbClr val="FF3300"/>
                </a:solidFill>
                <a:latin typeface="+mj-lt"/>
              </a:rPr>
              <a:t>3 H.4 </a:t>
            </a:r>
            <a:r>
              <a:rPr lang="en-GB" altLang="nb-NO" sz="4400" b="1" dirty="0" err="1">
                <a:solidFill>
                  <a:srgbClr val="FF3300"/>
                </a:solidFill>
                <a:latin typeface="+mj-lt"/>
              </a:rPr>
              <a:t>Reisepenger</a:t>
            </a:r>
            <a:endParaRPr lang="en-GB" altLang="nb-NO" sz="4400" b="1" dirty="0">
              <a:solidFill>
                <a:srgbClr val="FF3300"/>
              </a:solidFill>
              <a:latin typeface="+mj-lt"/>
            </a:endParaRPr>
          </a:p>
        </p:txBody>
      </p:sp>
      <p:sp>
        <p:nvSpPr>
          <p:cNvPr id="95235" name="Text Box 3"/>
          <p:cNvSpPr txBox="1">
            <a:spLocks noChangeArrowheads="1"/>
          </p:cNvSpPr>
          <p:nvPr/>
        </p:nvSpPr>
        <p:spPr bwMode="auto">
          <a:xfrm>
            <a:off x="1455938" y="1176339"/>
            <a:ext cx="4927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spcBef>
                <a:spcPts val="750"/>
              </a:spcBef>
              <a:buClr>
                <a:srgbClr val="000000"/>
              </a:buClr>
              <a:buSzPct val="100000"/>
              <a:buFont typeface="Times New Roman" panose="02020603050405020304" pitchFamily="18" charset="0"/>
              <a:buChar char="•"/>
            </a:pPr>
            <a:r>
              <a:rPr lang="en-GB" altLang="nb-NO" sz="2800" b="1" dirty="0" err="1">
                <a:solidFill>
                  <a:srgbClr val="3333CC"/>
                </a:solidFill>
                <a:latin typeface="Calibri" panose="020F0502020204030204" pitchFamily="34" charset="0"/>
              </a:rPr>
              <a:t>Medgåtte</a:t>
            </a:r>
            <a:r>
              <a:rPr lang="en-GB" altLang="nb-NO" sz="2800" b="1" dirty="0">
                <a:solidFill>
                  <a:srgbClr val="3333CC"/>
                </a:solidFill>
                <a:latin typeface="Calibri" panose="020F0502020204030204" pitchFamily="34" charset="0"/>
              </a:rPr>
              <a:t> </a:t>
            </a:r>
            <a:r>
              <a:rPr lang="en-GB" altLang="nb-NO" sz="2800" b="1" dirty="0" err="1">
                <a:solidFill>
                  <a:srgbClr val="3333CC"/>
                </a:solidFill>
                <a:latin typeface="Calibri" panose="020F0502020204030204" pitchFamily="34" charset="0"/>
              </a:rPr>
              <a:t>reiseutgifter</a:t>
            </a:r>
            <a:r>
              <a:rPr lang="en-GB" altLang="nb-NO" sz="2800" b="1" dirty="0">
                <a:solidFill>
                  <a:srgbClr val="3333CC"/>
                </a:solidFill>
                <a:latin typeface="Calibri" panose="020F0502020204030204" pitchFamily="34" charset="0"/>
              </a:rPr>
              <a:t> </a:t>
            </a:r>
            <a:r>
              <a:rPr lang="en-GB" altLang="nb-NO" sz="2800" b="1" dirty="0" err="1">
                <a:solidFill>
                  <a:srgbClr val="3333CC"/>
                </a:solidFill>
                <a:latin typeface="Calibri" panose="020F0502020204030204" pitchFamily="34" charset="0"/>
              </a:rPr>
              <a:t>betales</a:t>
            </a:r>
            <a:r>
              <a:rPr lang="en-GB" altLang="nb-NO" sz="2800" b="1" dirty="0">
                <a:solidFill>
                  <a:srgbClr val="3333CC"/>
                </a:solidFill>
                <a:latin typeface="Calibri" panose="020F0502020204030204" pitchFamily="34" charset="0"/>
              </a:rPr>
              <a:t> </a:t>
            </a:r>
            <a:r>
              <a:rPr lang="en-GB" altLang="nb-NO" sz="2800" b="1" dirty="0" err="1">
                <a:solidFill>
                  <a:srgbClr val="3333CC"/>
                </a:solidFill>
                <a:latin typeface="Calibri" panose="020F0502020204030204" pitchFamily="34" charset="0"/>
              </a:rPr>
              <a:t>av</a:t>
            </a:r>
            <a:r>
              <a:rPr lang="en-GB" altLang="nb-NO" sz="2800" b="1" dirty="0">
                <a:solidFill>
                  <a:srgbClr val="3333CC"/>
                </a:solidFill>
                <a:latin typeface="Calibri" panose="020F0502020204030204" pitchFamily="34" charset="0"/>
              </a:rPr>
              <a:t> </a:t>
            </a:r>
            <a:r>
              <a:rPr lang="en-GB" altLang="nb-NO" sz="2800" b="1" dirty="0" err="1">
                <a:solidFill>
                  <a:srgbClr val="3333CC"/>
                </a:solidFill>
                <a:latin typeface="Calibri" panose="020F0502020204030204" pitchFamily="34" charset="0"/>
              </a:rPr>
              <a:t>bedriften</a:t>
            </a:r>
            <a:r>
              <a:rPr lang="en-GB" altLang="nb-NO" sz="2800" dirty="0">
                <a:solidFill>
                  <a:srgbClr val="3333CC"/>
                </a:solidFill>
                <a:latin typeface="Calibri" panose="020F0502020204030204" pitchFamily="34" charset="0"/>
              </a:rPr>
              <a:t>.</a:t>
            </a:r>
          </a:p>
          <a:p>
            <a:pPr>
              <a:spcBef>
                <a:spcPts val="750"/>
              </a:spcBef>
              <a:buClr>
                <a:srgbClr val="000000"/>
              </a:buClr>
              <a:buSzPct val="100000"/>
              <a:buFont typeface="Times New Roman" panose="02020603050405020304" pitchFamily="18" charset="0"/>
              <a:buChar char="•"/>
            </a:pPr>
            <a:r>
              <a:rPr lang="en-GB" altLang="nb-NO" sz="2800" dirty="0" err="1">
                <a:solidFill>
                  <a:srgbClr val="3333CC"/>
                </a:solidFill>
                <a:latin typeface="Calibri" panose="020F0502020204030204" pitchFamily="34" charset="0"/>
              </a:rPr>
              <a:t>Det</a:t>
            </a:r>
            <a:r>
              <a:rPr lang="en-GB" altLang="nb-NO" sz="2800" dirty="0">
                <a:solidFill>
                  <a:srgbClr val="3333CC"/>
                </a:solidFill>
                <a:latin typeface="Calibri" panose="020F0502020204030204" pitchFamily="34" charset="0"/>
              </a:rPr>
              <a:t> </a:t>
            </a:r>
            <a:r>
              <a:rPr lang="en-GB" altLang="nb-NO" sz="2800" dirty="0" err="1">
                <a:solidFill>
                  <a:srgbClr val="3333CC"/>
                </a:solidFill>
                <a:latin typeface="Calibri" panose="020F0502020204030204" pitchFamily="34" charset="0"/>
              </a:rPr>
              <a:t>forutsettes</a:t>
            </a:r>
            <a:r>
              <a:rPr lang="en-GB" altLang="nb-NO" sz="2800" dirty="0">
                <a:solidFill>
                  <a:srgbClr val="3333CC"/>
                </a:solidFill>
                <a:latin typeface="Calibri" panose="020F0502020204030204" pitchFamily="34" charset="0"/>
              </a:rPr>
              <a:t> at man </a:t>
            </a:r>
            <a:r>
              <a:rPr lang="en-GB" altLang="nb-NO" sz="2800" dirty="0" err="1">
                <a:solidFill>
                  <a:srgbClr val="3333CC"/>
                </a:solidFill>
                <a:latin typeface="Calibri" panose="020F0502020204030204" pitchFamily="34" charset="0"/>
              </a:rPr>
              <a:t>bruker</a:t>
            </a:r>
            <a:r>
              <a:rPr lang="en-GB" altLang="nb-NO" sz="2800" dirty="0">
                <a:solidFill>
                  <a:srgbClr val="3333CC"/>
                </a:solidFill>
                <a:latin typeface="Calibri" panose="020F0502020204030204" pitchFamily="34" charset="0"/>
              </a:rPr>
              <a:t> den </a:t>
            </a:r>
            <a:r>
              <a:rPr lang="en-GB" altLang="nb-NO" sz="2800" dirty="0" err="1">
                <a:solidFill>
                  <a:srgbClr val="3333CC"/>
                </a:solidFill>
                <a:latin typeface="Calibri" panose="020F0502020204030204" pitchFamily="34" charset="0"/>
              </a:rPr>
              <a:t>reisemåten</a:t>
            </a:r>
            <a:r>
              <a:rPr lang="en-GB" altLang="nb-NO" sz="2800" dirty="0">
                <a:solidFill>
                  <a:srgbClr val="3333CC"/>
                </a:solidFill>
                <a:latin typeface="Calibri" panose="020F0502020204030204" pitchFamily="34" charset="0"/>
              </a:rPr>
              <a:t> </a:t>
            </a:r>
            <a:r>
              <a:rPr lang="en-GB" altLang="nb-NO" sz="2800" dirty="0" err="1">
                <a:solidFill>
                  <a:srgbClr val="3333CC"/>
                </a:solidFill>
                <a:latin typeface="Calibri" panose="020F0502020204030204" pitchFamily="34" charset="0"/>
              </a:rPr>
              <a:t>som</a:t>
            </a:r>
            <a:r>
              <a:rPr lang="en-GB" altLang="nb-NO" sz="2800" dirty="0">
                <a:solidFill>
                  <a:srgbClr val="3333CC"/>
                </a:solidFill>
                <a:latin typeface="Calibri" panose="020F0502020204030204" pitchFamily="34" charset="0"/>
              </a:rPr>
              <a:t> </a:t>
            </a:r>
            <a:r>
              <a:rPr lang="en-GB" altLang="nb-NO" sz="2800" u="sng" dirty="0" err="1">
                <a:solidFill>
                  <a:srgbClr val="3333CC"/>
                </a:solidFill>
                <a:latin typeface="Calibri" panose="020F0502020204030204" pitchFamily="34" charset="0"/>
              </a:rPr>
              <a:t>er</a:t>
            </a:r>
            <a:r>
              <a:rPr lang="en-GB" altLang="nb-NO" sz="2800" u="sng" dirty="0">
                <a:solidFill>
                  <a:srgbClr val="3333CC"/>
                </a:solidFill>
                <a:latin typeface="Calibri" panose="020F0502020204030204" pitchFamily="34" charset="0"/>
              </a:rPr>
              <a:t> </a:t>
            </a:r>
            <a:r>
              <a:rPr lang="en-GB" altLang="nb-NO" sz="2800" u="sng" dirty="0" err="1">
                <a:solidFill>
                  <a:srgbClr val="3333CC"/>
                </a:solidFill>
                <a:latin typeface="Calibri" panose="020F0502020204030204" pitchFamily="34" charset="0"/>
              </a:rPr>
              <a:t>mest</a:t>
            </a:r>
            <a:r>
              <a:rPr lang="en-GB" altLang="nb-NO" sz="2800" u="sng" dirty="0">
                <a:solidFill>
                  <a:srgbClr val="3333CC"/>
                </a:solidFill>
                <a:latin typeface="Calibri" panose="020F0502020204030204" pitchFamily="34" charset="0"/>
              </a:rPr>
              <a:t> </a:t>
            </a:r>
            <a:r>
              <a:rPr lang="en-GB" altLang="nb-NO" sz="2800" u="sng" dirty="0" err="1">
                <a:solidFill>
                  <a:srgbClr val="3333CC"/>
                </a:solidFill>
                <a:latin typeface="Calibri" panose="020F0502020204030204" pitchFamily="34" charset="0"/>
              </a:rPr>
              <a:t>hensiktsmessig</a:t>
            </a:r>
            <a:r>
              <a:rPr lang="en-GB" altLang="nb-NO" sz="2800" u="sng" dirty="0">
                <a:solidFill>
                  <a:srgbClr val="3333CC"/>
                </a:solidFill>
                <a:latin typeface="Calibri" panose="020F0502020204030204" pitchFamily="34" charset="0"/>
              </a:rPr>
              <a:t> for </a:t>
            </a:r>
            <a:r>
              <a:rPr lang="en-GB" altLang="nb-NO" sz="2800" u="sng" dirty="0" err="1">
                <a:solidFill>
                  <a:srgbClr val="3333CC"/>
                </a:solidFill>
                <a:latin typeface="Calibri" panose="020F0502020204030204" pitchFamily="34" charset="0"/>
              </a:rPr>
              <a:t>bedriften</a:t>
            </a:r>
            <a:r>
              <a:rPr lang="en-GB" altLang="nb-NO" sz="2800" u="sng" dirty="0">
                <a:solidFill>
                  <a:srgbClr val="3333CC"/>
                </a:solidFill>
                <a:latin typeface="Calibri" panose="020F0502020204030204" pitchFamily="34" charset="0"/>
              </a:rPr>
              <a:t>.</a:t>
            </a:r>
          </a:p>
          <a:p>
            <a:pPr>
              <a:spcBef>
                <a:spcPts val="750"/>
              </a:spcBef>
              <a:buClr>
                <a:srgbClr val="000000"/>
              </a:buClr>
              <a:buSzPct val="100000"/>
            </a:pPr>
            <a:endParaRPr lang="en-GB" altLang="nb-NO" sz="3000" u="sng" dirty="0">
              <a:solidFill>
                <a:srgbClr val="3333CC"/>
              </a:solidFill>
            </a:endParaRPr>
          </a:p>
        </p:txBody>
      </p:sp>
      <p:grpSp>
        <p:nvGrpSpPr>
          <p:cNvPr id="95236" name="Group 4"/>
          <p:cNvGrpSpPr>
            <a:grpSpLocks/>
          </p:cNvGrpSpPr>
          <p:nvPr/>
        </p:nvGrpSpPr>
        <p:grpSpPr bwMode="auto">
          <a:xfrm>
            <a:off x="6685179" y="946675"/>
            <a:ext cx="4725402" cy="3824939"/>
            <a:chOff x="3036" y="1342"/>
            <a:chExt cx="2268" cy="1892"/>
          </a:xfrm>
        </p:grpSpPr>
        <p:pic>
          <p:nvPicPr>
            <p:cNvPr id="952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 y="1342"/>
              <a:ext cx="2269" cy="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5239" name="Text Box 6"/>
            <p:cNvSpPr txBox="1">
              <a:spLocks noChangeArrowheads="1"/>
            </p:cNvSpPr>
            <p:nvPr/>
          </p:nvSpPr>
          <p:spPr bwMode="auto">
            <a:xfrm>
              <a:off x="3036" y="1342"/>
              <a:ext cx="2269" cy="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pic>
        <p:nvPicPr>
          <p:cNvPr id="952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041" y="4349864"/>
            <a:ext cx="51847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831143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864311" y="0"/>
            <a:ext cx="7584229"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LOK 3 H. 5 </a:t>
            </a:r>
            <a:r>
              <a:rPr lang="en-GB" altLang="nb-NO" sz="4400" b="1" dirty="0" err="1">
                <a:solidFill>
                  <a:srgbClr val="FF3300"/>
                </a:solidFill>
                <a:latin typeface="+mj-lt"/>
              </a:rPr>
              <a:t>Fellestransport</a:t>
            </a:r>
            <a:endParaRPr lang="en-GB" altLang="nb-NO" sz="4400" b="1" dirty="0">
              <a:solidFill>
                <a:srgbClr val="FF3300"/>
              </a:solidFill>
              <a:latin typeface="+mj-lt"/>
            </a:endParaRPr>
          </a:p>
        </p:txBody>
      </p:sp>
      <p:sp>
        <p:nvSpPr>
          <p:cNvPr id="97283" name="Text Box 3"/>
          <p:cNvSpPr txBox="1">
            <a:spLocks noChangeArrowheads="1"/>
          </p:cNvSpPr>
          <p:nvPr/>
        </p:nvSpPr>
        <p:spPr bwMode="auto">
          <a:xfrm>
            <a:off x="1482571" y="1176338"/>
            <a:ext cx="5619565" cy="446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a:lnSpc>
                <a:spcPct val="90000"/>
              </a:lnSpc>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bestemme</a:t>
            </a:r>
            <a:r>
              <a:rPr lang="en-GB" altLang="nb-NO" sz="2800" dirty="0">
                <a:solidFill>
                  <a:schemeClr val="tx1"/>
                </a:solidFill>
                <a:latin typeface="Calibri" panose="020F0502020204030204" pitchFamily="34" charset="0"/>
              </a:rPr>
              <a:t>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settes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fellestransport</a:t>
            </a:r>
            <a:r>
              <a:rPr lang="en-GB" altLang="nb-NO" sz="2800" dirty="0">
                <a:solidFill>
                  <a:schemeClr val="tx1"/>
                </a:solidFill>
                <a:latin typeface="Calibri" panose="020F0502020204030204" pitchFamily="34" charset="0"/>
              </a:rPr>
              <a:t>. I </a:t>
            </a:r>
            <a:r>
              <a:rPr lang="en-GB" altLang="nb-NO" sz="2800" dirty="0" err="1">
                <a:solidFill>
                  <a:schemeClr val="tx1"/>
                </a:solidFill>
                <a:latin typeface="Calibri" panose="020F0502020204030204" pitchFamily="34" charset="0"/>
              </a:rPr>
              <a:t>slike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tilfeller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oppmøtestedet</a:t>
            </a:r>
            <a:r>
              <a:rPr lang="en-GB" altLang="nb-NO" sz="2800" dirty="0">
                <a:solidFill>
                  <a:schemeClr val="tx1"/>
                </a:solidFill>
                <a:latin typeface="Calibri" panose="020F0502020204030204" pitchFamily="34" charset="0"/>
              </a:rPr>
              <a:t>.</a:t>
            </a:r>
          </a:p>
          <a:p>
            <a:pPr>
              <a:lnSpc>
                <a:spcPct val="90000"/>
              </a:lnSpc>
              <a:spcBef>
                <a:spcPts val="750"/>
              </a:spcBef>
              <a:buClr>
                <a:srgbClr val="000000"/>
              </a:buClr>
              <a:buSzPct val="100000"/>
              <a:buFont typeface="Times New Roman" panose="02020603050405020304" pitchFamily="18" charset="0"/>
              <a:buChar char="•"/>
            </a:pPr>
            <a:r>
              <a:rPr lang="en-GB" altLang="nb-NO" sz="2800" dirty="0">
                <a:solidFill>
                  <a:schemeClr val="tx1"/>
                </a:solidFill>
                <a:latin typeface="Calibri" panose="020F0502020204030204" pitchFamily="34" charset="0"/>
              </a:rPr>
              <a:t>I den </a:t>
            </a:r>
            <a:r>
              <a:rPr lang="en-GB" altLang="nb-NO" sz="2800" dirty="0" err="1">
                <a:solidFill>
                  <a:schemeClr val="tx1"/>
                </a:solidFill>
                <a:latin typeface="Calibri" panose="020F0502020204030204" pitchFamily="34" charset="0"/>
              </a:rPr>
              <a:t>enkelte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kan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inngås</a:t>
            </a:r>
            <a:r>
              <a:rPr lang="en-GB" altLang="nb-NO" sz="2800" dirty="0">
                <a:solidFill>
                  <a:schemeClr val="tx1"/>
                </a:solidFill>
                <a:latin typeface="Calibri" panose="020F0502020204030204" pitchFamily="34" charset="0"/>
              </a:rPr>
              <a:t> </a:t>
            </a:r>
            <a:r>
              <a:rPr lang="en-GB" altLang="nb-NO" sz="2800" u="sng" dirty="0" err="1">
                <a:solidFill>
                  <a:schemeClr val="tx1"/>
                </a:solidFill>
                <a:latin typeface="Calibri" panose="020F0502020204030204" pitchFamily="34" charset="0"/>
              </a:rPr>
              <a:t>avtale</a:t>
            </a:r>
            <a:r>
              <a:rPr lang="en-GB" altLang="nb-NO" sz="2800" u="sng" dirty="0">
                <a:solidFill>
                  <a:schemeClr val="tx1"/>
                </a:solidFill>
                <a:latin typeface="Calibri" panose="020F0502020204030204" pitchFamily="34" charset="0"/>
              </a:rPr>
              <a:t> </a:t>
            </a:r>
            <a:r>
              <a:rPr lang="en-GB" altLang="nb-NO" sz="2800" dirty="0">
                <a:solidFill>
                  <a:schemeClr val="tx1"/>
                </a:solidFill>
                <a:latin typeface="Calibri" panose="020F0502020204030204" pitchFamily="34" charset="0"/>
              </a:rPr>
              <a:t>om </a:t>
            </a:r>
            <a:r>
              <a:rPr lang="en-GB" altLang="nb-NO" sz="2800" dirty="0" err="1">
                <a:solidFill>
                  <a:schemeClr val="tx1"/>
                </a:solidFill>
                <a:latin typeface="Calibri" panose="020F0502020204030204" pitchFamily="34" charset="0"/>
              </a:rPr>
              <a:t>annet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oppmøtested</a:t>
            </a:r>
            <a:r>
              <a:rPr lang="en-GB" altLang="nb-NO" sz="2800" dirty="0">
                <a:solidFill>
                  <a:schemeClr val="tx1"/>
                </a:solidFill>
                <a:latin typeface="Calibri" panose="020F0502020204030204" pitchFamily="34" charset="0"/>
              </a:rPr>
              <a:t>.</a:t>
            </a:r>
          </a:p>
          <a:p>
            <a:pPr>
              <a:lnSpc>
                <a:spcPct val="90000"/>
              </a:lnSpc>
              <a:spcBef>
                <a:spcPts val="750"/>
              </a:spcBef>
              <a:buClr>
                <a:srgbClr val="000000"/>
              </a:buClr>
              <a:buSzPct val="100000"/>
              <a:buFont typeface="Times New Roman" panose="02020603050405020304" pitchFamily="18" charset="0"/>
              <a:buChar char="•"/>
            </a:pPr>
            <a:r>
              <a:rPr lang="en-GB" altLang="nb-NO" sz="2800" dirty="0" err="1">
                <a:solidFill>
                  <a:schemeClr val="tx1"/>
                </a:solidFill>
                <a:latin typeface="Calibri" panose="020F0502020204030204" pitchFamily="34" charset="0"/>
              </a:rPr>
              <a:t>Oppmøtetid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på</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u="sng" dirty="0" err="1">
                <a:solidFill>
                  <a:schemeClr val="tx1"/>
                </a:solidFill>
                <a:latin typeface="Calibri" panose="020F0502020204030204" pitchFamily="34" charset="0"/>
              </a:rPr>
              <a:t>tidligst</a:t>
            </a:r>
            <a:r>
              <a:rPr lang="en-GB" altLang="nb-NO" sz="2800" u="sng" dirty="0">
                <a:solidFill>
                  <a:schemeClr val="tx1"/>
                </a:solidFill>
                <a:latin typeface="Calibri" panose="020F0502020204030204" pitchFamily="34" charset="0"/>
              </a:rPr>
              <a:t> 20 </a:t>
            </a:r>
            <a:r>
              <a:rPr lang="en-GB" altLang="nb-NO" sz="2800" u="sng" dirty="0" err="1">
                <a:solidFill>
                  <a:schemeClr val="tx1"/>
                </a:solidFill>
                <a:latin typeface="Calibri" panose="020F0502020204030204" pitchFamily="34" charset="0"/>
              </a:rPr>
              <a:t>minutter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før</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arbeidstidens</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begynnelse</a:t>
            </a:r>
            <a:r>
              <a:rPr lang="en-GB" altLang="nb-NO" sz="2800" dirty="0">
                <a:solidFill>
                  <a:schemeClr val="tx1"/>
                </a:solidFill>
                <a:latin typeface="Calibri" panose="020F0502020204030204" pitchFamily="34" charset="0"/>
              </a:rPr>
              <a:t>.</a:t>
            </a:r>
          </a:p>
        </p:txBody>
      </p:sp>
      <p:grpSp>
        <p:nvGrpSpPr>
          <p:cNvPr id="97284" name="Group 4"/>
          <p:cNvGrpSpPr>
            <a:grpSpLocks/>
          </p:cNvGrpSpPr>
          <p:nvPr/>
        </p:nvGrpSpPr>
        <p:grpSpPr bwMode="auto">
          <a:xfrm>
            <a:off x="7102136" y="1081110"/>
            <a:ext cx="3847011" cy="4016559"/>
            <a:chOff x="3310" y="1225"/>
            <a:chExt cx="1994" cy="2130"/>
          </a:xfrm>
        </p:grpSpPr>
        <p:pic>
          <p:nvPicPr>
            <p:cNvPr id="97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 y="1225"/>
              <a:ext cx="1995" cy="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6" name="Text Box 6"/>
            <p:cNvSpPr txBox="1">
              <a:spLocks noChangeArrowheads="1"/>
            </p:cNvSpPr>
            <p:nvPr/>
          </p:nvSpPr>
          <p:spPr bwMode="auto">
            <a:xfrm>
              <a:off x="3310" y="1225"/>
              <a:ext cx="1995"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MS PGothic" panose="020B0600070205080204" pitchFamily="34" charset="-128"/>
                </a:defRPr>
              </a:lvl1pPr>
              <a:lvl2pPr marL="742950" indent="-285750">
                <a:defRPr sz="2400">
                  <a:solidFill>
                    <a:schemeClr val="bg1"/>
                  </a:solidFill>
                  <a:latin typeface="Times New Roman" panose="02020603050405020304" pitchFamily="18" charset="0"/>
                  <a:ea typeface="MS PGothic" panose="020B0600070205080204" pitchFamily="34" charset="-128"/>
                </a:defRPr>
              </a:lvl2pPr>
              <a:lvl3pPr marL="1143000" indent="-228600">
                <a:defRPr sz="2400">
                  <a:solidFill>
                    <a:schemeClr val="bg1"/>
                  </a:solidFill>
                  <a:latin typeface="Times New Roman" panose="02020603050405020304" pitchFamily="18" charset="0"/>
                  <a:ea typeface="MS PGothic" panose="020B0600070205080204" pitchFamily="34" charset="-128"/>
                </a:defRPr>
              </a:lvl3pPr>
              <a:lvl4pPr marL="1600200" indent="-228600">
                <a:defRPr sz="2400">
                  <a:solidFill>
                    <a:schemeClr val="bg1"/>
                  </a:solidFill>
                  <a:latin typeface="Times New Roman" panose="02020603050405020304" pitchFamily="18" charset="0"/>
                  <a:ea typeface="MS PGothic" panose="020B0600070205080204" pitchFamily="34" charset="-128"/>
                </a:defRPr>
              </a:lvl4pPr>
              <a:lvl5pPr marL="2057400" indent="-228600">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a:lnSpc>
                  <a:spcPct val="86000"/>
                </a:lnSpc>
                <a:buClr>
                  <a:srgbClr val="000000"/>
                </a:buClr>
                <a:buSzPct val="100000"/>
                <a:buFont typeface="Times New Roman" panose="02020603050405020304" pitchFamily="18" charset="0"/>
                <a:buNone/>
              </a:pPr>
              <a:endParaRPr lang="en-US" altLang="nb-NO"/>
            </a:p>
          </p:txBody>
        </p:sp>
      </p:grpSp>
    </p:spTree>
    <p:extLst>
      <p:ext uri="{BB962C8B-B14F-4D97-AF65-F5344CB8AC3E}">
        <p14:creationId xmlns:p14="http://schemas.microsoft.com/office/powerpoint/2010/main" val="340906812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784413" y="0"/>
            <a:ext cx="8356586"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a:lnSpc>
                <a:spcPct val="87000"/>
              </a:lnSpc>
              <a:buClr>
                <a:srgbClr val="FF3300"/>
              </a:buClr>
              <a:buSzPct val="100000"/>
              <a:buFont typeface="Arial" panose="020B0604020202020204" pitchFamily="34" charset="0"/>
              <a:buNone/>
            </a:pPr>
            <a:r>
              <a:rPr lang="en-GB" altLang="nb-NO" sz="4400" b="1" dirty="0">
                <a:solidFill>
                  <a:srgbClr val="FF3300"/>
                </a:solidFill>
                <a:latin typeface="+mj-lt"/>
              </a:rPr>
              <a:t>§ 3 H.7</a:t>
            </a:r>
          </a:p>
        </p:txBody>
      </p:sp>
      <p:sp>
        <p:nvSpPr>
          <p:cNvPr id="99331" name="Text Box 3"/>
          <p:cNvSpPr txBox="1">
            <a:spLocks noChangeArrowheads="1"/>
          </p:cNvSpPr>
          <p:nvPr/>
        </p:nvSpPr>
        <p:spPr bwMode="auto">
          <a:xfrm>
            <a:off x="1695636" y="1105316"/>
            <a:ext cx="6134470" cy="446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120" tIns="43560" rIns="87120" bIns="43560"/>
          <a:lstStyle>
            <a:lvl1pPr marL="327025" indent="-3270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1pPr>
            <a:lvl2pPr marL="742950" indent="-2857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2pPr>
            <a:lvl3pPr marL="11430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3pPr>
            <a:lvl4pPr marL="16002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4pPr>
            <a:lvl5pPr marL="2057400" indent="-2286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chemeClr val="bg1"/>
                </a:solidFill>
                <a:latin typeface="Times New Roman" panose="02020603050405020304" pitchFamily="18" charset="0"/>
                <a:ea typeface="MS PGothic" panose="020B0600070205080204" pitchFamily="34" charset="-128"/>
              </a:defRPr>
            </a:lvl9pPr>
          </a:lstStyle>
          <a:p>
            <a:pPr marL="457200" indent="-457200">
              <a:lnSpc>
                <a:spcPct val="87000"/>
              </a:lnSpc>
              <a:spcBef>
                <a:spcPts val="750"/>
              </a:spcBef>
              <a:buClr>
                <a:schemeClr val="tx1"/>
              </a:buClr>
              <a:buSzPct val="100000"/>
              <a:buFont typeface="Calibri" panose="020F0502020204030204" pitchFamily="34" charset="0"/>
              <a:buChar char="•"/>
            </a:pPr>
            <a:endParaRPr lang="en-GB" altLang="nb-NO" sz="2800" dirty="0">
              <a:solidFill>
                <a:schemeClr val="tx1"/>
              </a:solidFill>
              <a:latin typeface="Calibri" panose="020F0502020204030204" pitchFamily="34" charset="0"/>
            </a:endParaRPr>
          </a:p>
          <a:p>
            <a:pPr marL="457200" indent="-457200">
              <a:lnSpc>
                <a:spcPct val="87000"/>
              </a:lnSpc>
              <a:spcBef>
                <a:spcPts val="750"/>
              </a:spcBef>
              <a:buClr>
                <a:schemeClr val="tx1"/>
              </a:buClr>
              <a:buSzPct val="100000"/>
              <a:buFont typeface="Calibri" panose="020F0502020204030204" pitchFamily="34" charset="0"/>
              <a:buChar char="•"/>
            </a:pP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skal</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tegne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forsikringsordning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gir</a:t>
            </a:r>
            <a:r>
              <a:rPr lang="en-GB" altLang="nb-NO" sz="2800" dirty="0">
                <a:solidFill>
                  <a:schemeClr val="tx1"/>
                </a:solidFill>
                <a:latin typeface="Calibri" panose="020F0502020204030204" pitchFamily="34" charset="0"/>
              </a:rPr>
              <a:t> den </a:t>
            </a:r>
            <a:r>
              <a:rPr lang="en-GB" altLang="nb-NO" sz="2800" dirty="0" err="1">
                <a:solidFill>
                  <a:schemeClr val="tx1"/>
                </a:solidFill>
                <a:latin typeface="Calibri" panose="020F0502020204030204" pitchFamily="34" charset="0"/>
              </a:rPr>
              <a:t>samme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økonomiske</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dekning</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som</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yrkesskadeforsikringen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ved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annet</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oppmøtested</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enn</a:t>
            </a:r>
            <a:r>
              <a:rPr lang="en-GB" altLang="nb-NO" sz="2800" dirty="0">
                <a:solidFill>
                  <a:schemeClr val="tx1"/>
                </a:solidFill>
                <a:latin typeface="Calibri" panose="020F0502020204030204" pitchFamily="34" charset="0"/>
              </a:rPr>
              <a:t> </a:t>
            </a:r>
            <a:r>
              <a:rPr lang="en-GB" altLang="nb-NO" sz="2800" dirty="0" err="1">
                <a:solidFill>
                  <a:schemeClr val="tx1"/>
                </a:solidFill>
                <a:latin typeface="Calibri" panose="020F0502020204030204" pitchFamily="34" charset="0"/>
              </a:rPr>
              <a:t>bedriften</a:t>
            </a:r>
            <a:r>
              <a:rPr lang="en-GB" altLang="nb-NO" sz="2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215133736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176463" y="-31750"/>
            <a:ext cx="7769225"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sz="3797" b="1" dirty="0" err="1"/>
              <a:t>Akkordtariff</a:t>
            </a:r>
            <a:r>
              <a:rPr lang="en-GB" altLang="nb-NO" sz="3797" b="1" dirty="0"/>
              <a:t> </a:t>
            </a:r>
            <a:r>
              <a:rPr lang="en-GB" altLang="nb-NO" sz="3797" b="1" dirty="0" err="1"/>
              <a:t>landbasert</a:t>
            </a:r>
            <a:r>
              <a:rPr lang="en-GB" altLang="nb-NO" sz="3797" b="1" dirty="0"/>
              <a:t> </a:t>
            </a:r>
            <a:r>
              <a:rPr lang="en-GB" altLang="nb-NO" sz="3797" b="1" dirty="0" err="1"/>
              <a:t>virksomhet</a:t>
            </a:r>
            <a:endParaRPr lang="en-GB" altLang="nb-NO" sz="3797" b="1" dirty="0"/>
          </a:p>
        </p:txBody>
      </p:sp>
      <p:sp>
        <p:nvSpPr>
          <p:cNvPr id="20483" name="Rectangle 2"/>
          <p:cNvSpPr>
            <a:spLocks noGrp="1" noChangeArrowheads="1"/>
          </p:cNvSpPr>
          <p:nvPr>
            <p:ph type="body" idx="1"/>
          </p:nvPr>
        </p:nvSpPr>
        <p:spPr>
          <a:xfrm>
            <a:off x="1677881" y="1154097"/>
            <a:ext cx="8559114" cy="4744758"/>
          </a:xfrm>
        </p:spPr>
        <p:txBody>
          <a:bodyPr>
            <a:normAutofit/>
          </a:bodyPr>
          <a:lstStyle/>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I </a:t>
            </a:r>
            <a:r>
              <a:rPr lang="en-GB" altLang="nb-NO" dirty="0" err="1"/>
              <a:t>Akkordtariffen</a:t>
            </a:r>
            <a:r>
              <a:rPr lang="en-GB" altLang="nb-NO" dirty="0"/>
              <a:t> </a:t>
            </a:r>
            <a:r>
              <a:rPr lang="en-GB" altLang="nb-NO" dirty="0" err="1"/>
              <a:t>landbasert</a:t>
            </a:r>
            <a:r>
              <a:rPr lang="en-GB" altLang="nb-NO" dirty="0"/>
              <a:t> </a:t>
            </a:r>
            <a:r>
              <a:rPr lang="en-GB" altLang="nb-NO" dirty="0" err="1"/>
              <a:t>virksomhet</a:t>
            </a:r>
            <a:r>
              <a:rPr lang="en-GB" altLang="nb-NO" dirty="0"/>
              <a:t> </a:t>
            </a:r>
            <a:r>
              <a:rPr lang="en-GB" altLang="nb-NO" dirty="0" err="1"/>
              <a:t>står</a:t>
            </a:r>
            <a:r>
              <a:rPr lang="en-GB" altLang="nb-NO" dirty="0"/>
              <a:t> </a:t>
            </a:r>
            <a:r>
              <a:rPr lang="en-GB" altLang="nb-NO" dirty="0" err="1"/>
              <a:t>prisene</a:t>
            </a:r>
            <a:r>
              <a:rPr lang="en-GB" altLang="nb-NO" dirty="0"/>
              <a:t> </a:t>
            </a:r>
            <a:r>
              <a:rPr lang="en-GB" altLang="nb-NO" dirty="0" err="1"/>
              <a:t>på</a:t>
            </a:r>
            <a:r>
              <a:rPr lang="en-GB" altLang="nb-NO" dirty="0"/>
              <a:t> </a:t>
            </a:r>
            <a:r>
              <a:rPr lang="en-GB" altLang="nb-NO" dirty="0" err="1"/>
              <a:t>materiellet</a:t>
            </a:r>
            <a:r>
              <a:rPr lang="en-GB" altLang="nb-NO" dirty="0"/>
              <a:t>, </a:t>
            </a:r>
            <a:r>
              <a:rPr lang="en-GB" altLang="nb-NO" dirty="0" err="1"/>
              <a:t>enten</a:t>
            </a:r>
            <a:r>
              <a:rPr lang="en-GB" altLang="nb-NO" dirty="0"/>
              <a:t> per </a:t>
            </a:r>
            <a:r>
              <a:rPr lang="en-GB" altLang="nb-NO" dirty="0" err="1"/>
              <a:t>lengde</a:t>
            </a:r>
            <a:r>
              <a:rPr lang="en-GB" altLang="nb-NO" dirty="0"/>
              <a:t> meter, per </a:t>
            </a:r>
            <a:r>
              <a:rPr lang="en-GB" altLang="nb-NO" dirty="0" err="1"/>
              <a:t>stykk</a:t>
            </a:r>
            <a:r>
              <a:rPr lang="en-GB" altLang="nb-NO" dirty="0"/>
              <a:t> </a:t>
            </a:r>
            <a:r>
              <a:rPr lang="en-GB" altLang="nb-NO" dirty="0" err="1"/>
              <a:t>eller</a:t>
            </a:r>
            <a:r>
              <a:rPr lang="en-GB" altLang="nb-NO" dirty="0"/>
              <a:t> m2.</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t>Alt </a:t>
            </a:r>
            <a:r>
              <a:rPr lang="en-GB" altLang="nb-NO" dirty="0" err="1"/>
              <a:t>det</a:t>
            </a:r>
            <a:r>
              <a:rPr lang="en-GB" altLang="nb-NO" dirty="0"/>
              <a:t> </a:t>
            </a:r>
            <a:r>
              <a:rPr lang="en-GB" altLang="nb-NO" dirty="0" err="1"/>
              <a:t>materiellet</a:t>
            </a:r>
            <a:r>
              <a:rPr lang="en-GB" altLang="nb-NO" dirty="0"/>
              <a:t> vi </a:t>
            </a:r>
            <a:r>
              <a:rPr lang="en-GB" altLang="nb-NO" dirty="0" err="1"/>
              <a:t>bruker</a:t>
            </a:r>
            <a:r>
              <a:rPr lang="en-GB" altLang="nb-NO" dirty="0"/>
              <a:t> </a:t>
            </a:r>
            <a:r>
              <a:rPr lang="en-GB" altLang="nb-NO" dirty="0" err="1"/>
              <a:t>på</a:t>
            </a:r>
            <a:r>
              <a:rPr lang="en-GB" altLang="nb-NO" dirty="0"/>
              <a:t> et </a:t>
            </a:r>
            <a:r>
              <a:rPr lang="en-GB" altLang="nb-NO" dirty="0" err="1"/>
              <a:t>prosjekt</a:t>
            </a:r>
            <a:r>
              <a:rPr lang="en-GB" altLang="nb-NO" dirty="0"/>
              <a:t> </a:t>
            </a:r>
            <a:r>
              <a:rPr lang="en-GB" altLang="nb-NO" dirty="0" err="1"/>
              <a:t>føres</a:t>
            </a:r>
            <a:r>
              <a:rPr lang="en-GB" altLang="nb-NO" dirty="0"/>
              <a:t> inn </a:t>
            </a:r>
            <a:r>
              <a:rPr lang="en-GB" altLang="nb-NO" dirty="0" err="1"/>
              <a:t>i</a:t>
            </a:r>
            <a:r>
              <a:rPr lang="en-GB" altLang="nb-NO" dirty="0"/>
              <a:t> et </a:t>
            </a:r>
            <a:r>
              <a:rPr lang="en-GB" altLang="nb-NO" dirty="0" err="1"/>
              <a:t>akkordprogram</a:t>
            </a:r>
            <a:r>
              <a:rPr lang="en-GB" altLang="nb-NO" dirty="0"/>
              <a:t>.</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t>Alle</a:t>
            </a:r>
            <a:r>
              <a:rPr lang="en-GB" altLang="nb-NO" dirty="0"/>
              <a:t> </a:t>
            </a:r>
            <a:r>
              <a:rPr lang="en-GB" altLang="nb-NO" dirty="0" err="1"/>
              <a:t>timene</a:t>
            </a:r>
            <a:r>
              <a:rPr lang="en-GB" altLang="nb-NO" dirty="0"/>
              <a:t> vi </a:t>
            </a:r>
            <a:r>
              <a:rPr lang="en-GB" altLang="nb-NO" dirty="0" err="1"/>
              <a:t>bruker</a:t>
            </a:r>
            <a:r>
              <a:rPr lang="en-GB" altLang="nb-NO" dirty="0"/>
              <a:t> </a:t>
            </a:r>
            <a:r>
              <a:rPr lang="en-GB" altLang="nb-NO" dirty="0" err="1"/>
              <a:t>på</a:t>
            </a:r>
            <a:r>
              <a:rPr lang="en-GB" altLang="nb-NO" dirty="0"/>
              <a:t> </a:t>
            </a:r>
            <a:r>
              <a:rPr lang="en-GB" altLang="nb-NO" dirty="0" err="1"/>
              <a:t>prosjektet</a:t>
            </a:r>
            <a:r>
              <a:rPr lang="en-GB" altLang="nb-NO" dirty="0"/>
              <a:t> </a:t>
            </a:r>
            <a:r>
              <a:rPr lang="en-GB" altLang="nb-NO" dirty="0" err="1"/>
              <a:t>føres</a:t>
            </a:r>
            <a:r>
              <a:rPr lang="en-GB" altLang="nb-NO" dirty="0"/>
              <a:t> </a:t>
            </a:r>
            <a:r>
              <a:rPr lang="en-GB" altLang="nb-NO" dirty="0" err="1"/>
              <a:t>også</a:t>
            </a:r>
            <a:r>
              <a:rPr lang="en-GB" altLang="nb-NO" dirty="0"/>
              <a:t> inn </a:t>
            </a:r>
            <a:r>
              <a:rPr lang="en-GB" altLang="nb-NO" dirty="0" err="1"/>
              <a:t>i</a:t>
            </a:r>
            <a:r>
              <a:rPr lang="en-GB" altLang="nb-NO" dirty="0"/>
              <a:t> </a:t>
            </a:r>
            <a:r>
              <a:rPr lang="en-GB" altLang="nb-NO" dirty="0" err="1"/>
              <a:t>akkordprogrammet</a:t>
            </a:r>
            <a:r>
              <a:rPr lang="en-GB" altLang="nb-NO" dirty="0"/>
              <a:t>. </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t>Timebetalingen</a:t>
            </a:r>
            <a:r>
              <a:rPr lang="en-GB" altLang="nb-NO" dirty="0"/>
              <a:t> </a:t>
            </a:r>
            <a:r>
              <a:rPr lang="en-GB" altLang="nb-NO" dirty="0" err="1"/>
              <a:t>blir</a:t>
            </a:r>
            <a:r>
              <a:rPr lang="en-GB" altLang="nb-NO" dirty="0"/>
              <a:t> </a:t>
            </a:r>
            <a:r>
              <a:rPr lang="en-GB" altLang="nb-NO" dirty="0" err="1"/>
              <a:t>automatisk</a:t>
            </a:r>
            <a:r>
              <a:rPr lang="en-GB" altLang="nb-NO" dirty="0"/>
              <a:t> </a:t>
            </a:r>
            <a:r>
              <a:rPr lang="en-GB" altLang="nb-NO" dirty="0" err="1"/>
              <a:t>regnet</a:t>
            </a:r>
            <a:r>
              <a:rPr lang="en-GB" altLang="nb-NO" dirty="0"/>
              <a:t> </a:t>
            </a:r>
            <a:r>
              <a:rPr lang="en-GB" altLang="nb-NO" dirty="0" err="1"/>
              <a:t>ut</a:t>
            </a:r>
            <a:r>
              <a:rPr lang="en-GB" altLang="nb-NO" dirty="0"/>
              <a:t> </a:t>
            </a:r>
            <a:r>
              <a:rPr lang="en-GB" altLang="nb-NO" dirty="0" err="1"/>
              <a:t>av</a:t>
            </a:r>
            <a:r>
              <a:rPr lang="en-GB" altLang="nb-NO" dirty="0"/>
              <a:t> </a:t>
            </a:r>
            <a:r>
              <a:rPr lang="en-GB" altLang="nb-NO" dirty="0" err="1"/>
              <a:t>programmet</a:t>
            </a:r>
            <a:r>
              <a:rPr lang="en-GB" altLang="nb-NO" dirty="0"/>
              <a:t>.</a:t>
            </a:r>
          </a:p>
        </p:txBody>
      </p:sp>
      <p:pic>
        <p:nvPicPr>
          <p:cNvPr id="5" name="Bilde 4"/>
          <p:cNvPicPr/>
          <p:nvPr/>
        </p:nvPicPr>
        <p:blipFill>
          <a:blip r:embed="rId3" cstate="print">
            <a:extLst>
              <a:ext uri="{28A0092B-C50C-407E-A947-70E740481C1C}">
                <a14:useLocalDpi xmlns:a14="http://schemas.microsoft.com/office/drawing/2010/main" val="0"/>
              </a:ext>
            </a:extLst>
          </a:blip>
          <a:stretch>
            <a:fillRect/>
          </a:stretch>
        </p:blipFill>
        <p:spPr>
          <a:xfrm rot="5400000">
            <a:off x="3779986" y="1571273"/>
            <a:ext cx="4562179" cy="4092984"/>
          </a:xfrm>
          <a:prstGeom prst="rect">
            <a:avLst/>
          </a:prstGeom>
        </p:spPr>
      </p:pic>
    </p:spTree>
    <p:extLst>
      <p:ext uri="{BB962C8B-B14F-4D97-AF65-F5344CB8AC3E}">
        <p14:creationId xmlns:p14="http://schemas.microsoft.com/office/powerpoint/2010/main" val="2219932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31444" y="1424539"/>
            <a:ext cx="6106529" cy="1938992"/>
          </a:xfrm>
          <a:prstGeom prst="rect">
            <a:avLst/>
          </a:prstGeom>
          <a:noFill/>
        </p:spPr>
        <p:txBody>
          <a:bodyPr wrap="square" rtlCol="0">
            <a:spAutoFit/>
          </a:bodyPr>
          <a:lstStyle/>
          <a:p>
            <a:r>
              <a:rPr lang="nb-NO" sz="4400" b="1" dirty="0">
                <a:solidFill>
                  <a:prstClr val="black"/>
                </a:solidFill>
                <a:latin typeface="+mj-lt"/>
              </a:rPr>
              <a:t>Akkordfilmen</a:t>
            </a:r>
          </a:p>
          <a:p>
            <a:endParaRPr lang="nb-NO" sz="4000" b="1" dirty="0">
              <a:solidFill>
                <a:prstClr val="black"/>
              </a:solidFill>
            </a:endParaRPr>
          </a:p>
          <a:p>
            <a:endParaRPr lang="nb-NO" dirty="0">
              <a:solidFill>
                <a:prstClr val="black"/>
              </a:solidFill>
            </a:endParaRPr>
          </a:p>
          <a:p>
            <a:r>
              <a:rPr lang="nb-NO" dirty="0">
                <a:solidFill>
                  <a:prstClr val="black"/>
                </a:solidFill>
              </a:rPr>
              <a:t>https://</a:t>
            </a:r>
            <a:r>
              <a:rPr lang="nb-NO" dirty="0">
                <a:solidFill>
                  <a:prstClr val="black"/>
                </a:solidFill>
                <a:hlinkClick r:id="rId3"/>
              </a:rPr>
              <a:t>www.youtube.com/watch?v=jJOY0cLTaz0</a:t>
            </a:r>
            <a:endParaRPr lang="nb-NO" dirty="0">
              <a:solidFill>
                <a:prstClr val="black"/>
              </a:solidFill>
            </a:endParaRPr>
          </a:p>
        </p:txBody>
      </p:sp>
    </p:spTree>
    <p:extLst>
      <p:ext uri="{BB962C8B-B14F-4D97-AF65-F5344CB8AC3E}">
        <p14:creationId xmlns:p14="http://schemas.microsoft.com/office/powerpoint/2010/main" val="3931335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lassholder for innhold 4" descr="Akkordbil.png"/>
          <p:cNvPicPr>
            <a:picLocks noGrp="1" noChangeAspect="1"/>
          </p:cNvPicPr>
          <p:nvPr>
            <p:ph idx="1"/>
          </p:nvPr>
        </p:nvPicPr>
        <p:blipFill>
          <a:blip r:embed="rId2">
            <a:extLst>
              <a:ext uri="{28A0092B-C50C-407E-A947-70E740481C1C}">
                <a14:useLocalDpi xmlns:a14="http://schemas.microsoft.com/office/drawing/2010/main" val="0"/>
              </a:ext>
            </a:extLst>
          </a:blip>
          <a:srcRect l="-59262" r="-59262"/>
          <a:stretch>
            <a:fillRect/>
          </a:stretch>
        </p:blipFill>
        <p:spPr>
          <a:xfrm>
            <a:off x="4900474" y="452761"/>
            <a:ext cx="6965369" cy="4989251"/>
          </a:xfrm>
        </p:spPr>
      </p:pic>
      <p:sp>
        <p:nvSpPr>
          <p:cNvPr id="2" name="Rektangel 1"/>
          <p:cNvSpPr/>
          <p:nvPr/>
        </p:nvSpPr>
        <p:spPr>
          <a:xfrm>
            <a:off x="1802168" y="941348"/>
            <a:ext cx="5859261" cy="2554545"/>
          </a:xfrm>
          <a:prstGeom prst="rect">
            <a:avLst/>
          </a:prstGeom>
        </p:spPr>
        <p:txBody>
          <a:bodyPr wrap="square">
            <a:spAutoFit/>
          </a:bodyPr>
          <a:lstStyle/>
          <a:p>
            <a:r>
              <a:rPr lang="nb-NO" altLang="nb-NO" sz="4000" dirty="0">
                <a:latin typeface="Calibri" panose="020F0502020204030204" pitchFamily="34" charset="0"/>
                <a:cs typeface="Arial" panose="020B0604020202020204" pitchFamily="34" charset="0"/>
              </a:rPr>
              <a:t>Bare kunnskapen er god nok, kan det bli trillebårlass med penger – og du kan smile hele veien til banken</a:t>
            </a:r>
            <a:endParaRPr lang="nb-NO" sz="4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79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176463" y="-31750"/>
            <a:ext cx="7769225" cy="1368425"/>
          </a:xfrm>
        </p:spPr>
        <p:txBody>
          <a:bodyPr>
            <a:normAutofit/>
          </a:bodyPr>
          <a:lstStyle/>
          <a:p>
            <a:pPr>
              <a:lnSpc>
                <a:spcPct val="87000"/>
              </a:lnSpc>
              <a:tabLst>
                <a:tab pos="0" algn="l"/>
                <a:tab pos="447652" algn="l"/>
                <a:tab pos="896892" algn="l"/>
                <a:tab pos="1346131" algn="l"/>
                <a:tab pos="1795371" algn="l"/>
                <a:tab pos="2244610" algn="l"/>
                <a:tab pos="2693850" algn="l"/>
                <a:tab pos="3143089" algn="l"/>
                <a:tab pos="3592329" algn="l"/>
                <a:tab pos="4041568" algn="l"/>
                <a:tab pos="4490808" algn="l"/>
                <a:tab pos="4940047" algn="l"/>
                <a:tab pos="5389287" algn="l"/>
                <a:tab pos="5838526" algn="l"/>
                <a:tab pos="6287766" algn="l"/>
                <a:tab pos="6737005" algn="l"/>
                <a:tab pos="7186245" algn="l"/>
                <a:tab pos="7635484" algn="l"/>
                <a:tab pos="8084724" algn="l"/>
                <a:tab pos="8533963" algn="l"/>
                <a:tab pos="8983204" algn="l"/>
              </a:tabLst>
            </a:pPr>
            <a:r>
              <a:rPr lang="en-GB" altLang="nb-NO" sz="2250" b="1" dirty="0"/>
              <a:t>710,10	Bro, </a:t>
            </a:r>
            <a:r>
              <a:rPr lang="en-GB" altLang="nb-NO" sz="2250" b="1" dirty="0" err="1"/>
              <a:t>stige</a:t>
            </a:r>
            <a:r>
              <a:rPr lang="en-GB" altLang="nb-NO" sz="2250" b="1" dirty="0"/>
              <a:t>, bane pr. m							35,52</a:t>
            </a:r>
          </a:p>
        </p:txBody>
      </p:sp>
      <p:sp>
        <p:nvSpPr>
          <p:cNvPr id="20483" name="Rectangle 2"/>
          <p:cNvSpPr>
            <a:spLocks noGrp="1" noChangeArrowheads="1"/>
          </p:cNvSpPr>
          <p:nvPr>
            <p:ph type="body" idx="1"/>
          </p:nvPr>
        </p:nvSpPr>
        <p:spPr>
          <a:xfrm>
            <a:off x="1219201" y="1656216"/>
            <a:ext cx="9017794" cy="3630892"/>
          </a:xfrm>
        </p:spPr>
        <p:txBody>
          <a:bodyPr>
            <a:normAutofit/>
          </a:bodyPr>
          <a:lstStyle/>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err="1">
                <a:latin typeface="Calibri" panose="020F0502020204030204" pitchFamily="34" charset="0"/>
              </a:rPr>
              <a:t>Akkord</a:t>
            </a:r>
            <a:r>
              <a:rPr lang="en-GB" altLang="nb-NO" dirty="0">
                <a:latin typeface="Calibri" panose="020F0502020204030204" pitchFamily="34" charset="0"/>
              </a:rPr>
              <a:t> </a:t>
            </a:r>
            <a:r>
              <a:rPr lang="en-GB" altLang="nb-NO" dirty="0" err="1">
                <a:latin typeface="Calibri" panose="020F0502020204030204" pitchFamily="34" charset="0"/>
              </a:rPr>
              <a:t>er</a:t>
            </a:r>
            <a:r>
              <a:rPr lang="en-GB" altLang="nb-NO" dirty="0">
                <a:latin typeface="Calibri" panose="020F0502020204030204" pitchFamily="34" charset="0"/>
              </a:rPr>
              <a:t> </a:t>
            </a:r>
            <a:r>
              <a:rPr lang="en-GB" altLang="nb-NO" dirty="0" err="1">
                <a:latin typeface="Calibri" panose="020F0502020204030204" pitchFamily="34" charset="0"/>
              </a:rPr>
              <a:t>lett</a:t>
            </a:r>
            <a:r>
              <a:rPr lang="en-GB" altLang="nb-NO" dirty="0">
                <a:latin typeface="Calibri" panose="020F0502020204030204" pitchFamily="34" charset="0"/>
              </a:rPr>
              <a:t>! </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r>
              <a:rPr lang="en-GB" altLang="nb-NO" dirty="0">
                <a:latin typeface="Calibri" panose="020F0502020204030204" pitchFamily="34" charset="0"/>
              </a:rPr>
              <a:t>Ta </a:t>
            </a:r>
            <a:r>
              <a:rPr lang="en-GB" altLang="nb-NO" dirty="0" err="1">
                <a:latin typeface="Calibri" panose="020F0502020204030204" pitchFamily="34" charset="0"/>
              </a:rPr>
              <a:t>prisen</a:t>
            </a:r>
            <a:r>
              <a:rPr lang="en-GB" altLang="nb-NO" dirty="0">
                <a:latin typeface="Calibri" panose="020F0502020204030204" pitchFamily="34" charset="0"/>
              </a:rPr>
              <a:t> </a:t>
            </a:r>
            <a:r>
              <a:rPr lang="en-GB" altLang="nb-NO" dirty="0" err="1">
                <a:latin typeface="Calibri" panose="020F0502020204030204" pitchFamily="34" charset="0"/>
              </a:rPr>
              <a:t>i</a:t>
            </a:r>
            <a:r>
              <a:rPr lang="en-GB" altLang="nb-NO" dirty="0">
                <a:latin typeface="Calibri" panose="020F0502020204030204" pitchFamily="34" charset="0"/>
              </a:rPr>
              <a:t> </a:t>
            </a:r>
            <a:r>
              <a:rPr lang="en-GB" altLang="nb-NO" dirty="0" err="1">
                <a:latin typeface="Calibri" panose="020F0502020204030204" pitchFamily="34" charset="0"/>
              </a:rPr>
              <a:t>lista</a:t>
            </a:r>
            <a:r>
              <a:rPr lang="en-GB" altLang="nb-NO" dirty="0">
                <a:latin typeface="Calibri" panose="020F0502020204030204" pitchFamily="34" charset="0"/>
              </a:rPr>
              <a:t> (35,52) </a:t>
            </a:r>
            <a:r>
              <a:rPr lang="en-GB" altLang="nb-NO" dirty="0" err="1">
                <a:latin typeface="Calibri" panose="020F0502020204030204" pitchFamily="34" charset="0"/>
              </a:rPr>
              <a:t>og</a:t>
            </a:r>
            <a:r>
              <a:rPr lang="en-GB" altLang="nb-NO" dirty="0">
                <a:latin typeface="Calibri" panose="020F0502020204030204" pitchFamily="34" charset="0"/>
              </a:rPr>
              <a:t> gang den med </a:t>
            </a:r>
            <a:r>
              <a:rPr lang="en-GB" altLang="nb-NO" dirty="0" err="1">
                <a:latin typeface="Calibri" panose="020F0502020204030204" pitchFamily="34" charset="0"/>
              </a:rPr>
              <a:t>gjeldende</a:t>
            </a:r>
            <a:r>
              <a:rPr lang="en-GB" altLang="nb-NO" dirty="0">
                <a:latin typeface="Calibri" panose="020F0502020204030204" pitchFamily="34" charset="0"/>
              </a:rPr>
              <a:t> </a:t>
            </a:r>
            <a:r>
              <a:rPr lang="en-GB" altLang="nb-NO" dirty="0" err="1">
                <a:latin typeface="Calibri" panose="020F0502020204030204" pitchFamily="34" charset="0"/>
              </a:rPr>
              <a:t>akkordmultiplikator</a:t>
            </a:r>
            <a:r>
              <a:rPr lang="en-GB" altLang="nb-NO" dirty="0">
                <a:latin typeface="Calibri" panose="020F0502020204030204" pitchFamily="34" charset="0"/>
              </a:rPr>
              <a:t> (2,244) for å </a:t>
            </a:r>
            <a:r>
              <a:rPr lang="en-GB" altLang="nb-NO" dirty="0" err="1">
                <a:latin typeface="Calibri" panose="020F0502020204030204" pitchFamily="34" charset="0"/>
              </a:rPr>
              <a:t>finne</a:t>
            </a:r>
            <a:r>
              <a:rPr lang="en-GB" altLang="nb-NO" dirty="0">
                <a:latin typeface="Calibri" panose="020F0502020204030204" pitchFamily="34" charset="0"/>
              </a:rPr>
              <a:t> </a:t>
            </a:r>
            <a:r>
              <a:rPr lang="en-GB" altLang="nb-NO" dirty="0" err="1">
                <a:latin typeface="Calibri" panose="020F0502020204030204" pitchFamily="34" charset="0"/>
              </a:rPr>
              <a:t>ut</a:t>
            </a:r>
            <a:r>
              <a:rPr lang="en-GB" altLang="nb-NO" dirty="0">
                <a:latin typeface="Calibri" panose="020F0502020204030204" pitchFamily="34" charset="0"/>
              </a:rPr>
              <a:t> </a:t>
            </a:r>
            <a:r>
              <a:rPr lang="en-GB" altLang="nb-NO" dirty="0" err="1">
                <a:latin typeface="Calibri" panose="020F0502020204030204" pitchFamily="34" charset="0"/>
              </a:rPr>
              <a:t>hvor</a:t>
            </a:r>
            <a:r>
              <a:rPr lang="en-GB" altLang="nb-NO" dirty="0">
                <a:latin typeface="Calibri" panose="020F0502020204030204" pitchFamily="34" charset="0"/>
              </a:rPr>
              <a:t> </a:t>
            </a:r>
            <a:r>
              <a:rPr lang="en-GB" altLang="nb-NO" dirty="0" err="1">
                <a:latin typeface="Calibri" panose="020F0502020204030204" pitchFamily="34" charset="0"/>
              </a:rPr>
              <a:t>mye</a:t>
            </a:r>
            <a:r>
              <a:rPr lang="en-GB" altLang="nb-NO" dirty="0">
                <a:latin typeface="Calibri" panose="020F0502020204030204" pitchFamily="34" charset="0"/>
              </a:rPr>
              <a:t> du </a:t>
            </a:r>
            <a:r>
              <a:rPr lang="en-GB" altLang="nb-NO" dirty="0" err="1">
                <a:latin typeface="Calibri" panose="020F0502020204030204" pitchFamily="34" charset="0"/>
              </a:rPr>
              <a:t>får</a:t>
            </a:r>
            <a:r>
              <a:rPr lang="en-GB" altLang="nb-NO" dirty="0">
                <a:latin typeface="Calibri" panose="020F0502020204030204" pitchFamily="34" charset="0"/>
              </a:rPr>
              <a:t> </a:t>
            </a:r>
            <a:r>
              <a:rPr lang="en-GB" altLang="nb-NO" dirty="0" err="1">
                <a:latin typeface="Calibri" panose="020F0502020204030204" pitchFamily="34" charset="0"/>
              </a:rPr>
              <a:t>betalt</a:t>
            </a:r>
            <a:r>
              <a:rPr lang="en-GB" altLang="nb-NO" dirty="0">
                <a:latin typeface="Calibri" panose="020F0502020204030204" pitchFamily="34" charset="0"/>
              </a:rPr>
              <a:t>! </a:t>
            </a:r>
            <a:r>
              <a:rPr lang="en-GB" altLang="nb-NO" dirty="0" err="1">
                <a:latin typeface="Calibri" panose="020F0502020204030204" pitchFamily="34" charset="0"/>
              </a:rPr>
              <a:t>Hvis</a:t>
            </a:r>
            <a:r>
              <a:rPr lang="en-GB" altLang="nb-NO" dirty="0">
                <a:latin typeface="Calibri" panose="020F0502020204030204" pitchFamily="34" charset="0"/>
              </a:rPr>
              <a:t> du </a:t>
            </a:r>
            <a:r>
              <a:rPr lang="en-GB" altLang="nb-NO" dirty="0" err="1">
                <a:latin typeface="Calibri" panose="020F0502020204030204" pitchFamily="34" charset="0"/>
              </a:rPr>
              <a:t>monterer</a:t>
            </a:r>
            <a:r>
              <a:rPr lang="en-GB" altLang="nb-NO" dirty="0">
                <a:latin typeface="Calibri" panose="020F0502020204030204" pitchFamily="34" charset="0"/>
              </a:rPr>
              <a:t> </a:t>
            </a:r>
            <a:r>
              <a:rPr lang="en-GB" altLang="nb-NO" dirty="0" err="1">
                <a:latin typeface="Calibri" panose="020F0502020204030204" pitchFamily="34" charset="0"/>
              </a:rPr>
              <a:t>ei</a:t>
            </a:r>
            <a:r>
              <a:rPr lang="en-GB" altLang="nb-NO" dirty="0">
                <a:latin typeface="Calibri" panose="020F0502020204030204" pitchFamily="34" charset="0"/>
              </a:rPr>
              <a:t> </a:t>
            </a:r>
            <a:r>
              <a:rPr lang="en-GB" altLang="nb-NO" dirty="0" err="1">
                <a:latin typeface="Calibri" panose="020F0502020204030204" pitchFamily="34" charset="0"/>
              </a:rPr>
              <a:t>lengde</a:t>
            </a:r>
            <a:r>
              <a:rPr lang="en-GB" altLang="nb-NO" dirty="0">
                <a:latin typeface="Calibri" panose="020F0502020204030204" pitchFamily="34" charset="0"/>
              </a:rPr>
              <a:t> </a:t>
            </a:r>
            <a:r>
              <a:rPr lang="en-GB" altLang="nb-NO" dirty="0" err="1">
                <a:latin typeface="Calibri" panose="020F0502020204030204" pitchFamily="34" charset="0"/>
              </a:rPr>
              <a:t>kabelbru</a:t>
            </a:r>
            <a:r>
              <a:rPr lang="en-GB" altLang="nb-NO" dirty="0">
                <a:latin typeface="Calibri" panose="020F0502020204030204" pitchFamily="34" charset="0"/>
              </a:rPr>
              <a:t> </a:t>
            </a:r>
            <a:r>
              <a:rPr lang="en-GB" altLang="nb-NO" dirty="0" err="1">
                <a:latin typeface="Calibri" panose="020F0502020204030204" pitchFamily="34" charset="0"/>
              </a:rPr>
              <a:t>på</a:t>
            </a:r>
            <a:r>
              <a:rPr lang="en-GB" altLang="nb-NO" dirty="0">
                <a:latin typeface="Calibri" panose="020F0502020204030204" pitchFamily="34" charset="0"/>
              </a:rPr>
              <a:t> </a:t>
            </a:r>
            <a:r>
              <a:rPr lang="en-GB" altLang="nb-NO" dirty="0" err="1">
                <a:latin typeface="Calibri" panose="020F0502020204030204" pitchFamily="34" charset="0"/>
              </a:rPr>
              <a:t>en</a:t>
            </a:r>
            <a:r>
              <a:rPr lang="en-GB" altLang="nb-NO" dirty="0">
                <a:latin typeface="Calibri" panose="020F0502020204030204" pitchFamily="34" charset="0"/>
              </a:rPr>
              <a:t> time, </a:t>
            </a:r>
            <a:r>
              <a:rPr lang="en-GB" altLang="nb-NO" dirty="0" err="1">
                <a:latin typeface="Calibri" panose="020F0502020204030204" pitchFamily="34" charset="0"/>
              </a:rPr>
              <a:t>tjener</a:t>
            </a:r>
            <a:r>
              <a:rPr lang="en-GB" altLang="nb-NO" dirty="0">
                <a:latin typeface="Calibri" panose="020F0502020204030204" pitchFamily="34" charset="0"/>
              </a:rPr>
              <a:t> du 35,52 x 2,307 x 4m = 328 </a:t>
            </a:r>
            <a:r>
              <a:rPr lang="en-GB" altLang="nb-NO" dirty="0" err="1">
                <a:latin typeface="Calibri" panose="020F0502020204030204" pitchFamily="34" charset="0"/>
              </a:rPr>
              <a:t>kr</a:t>
            </a:r>
            <a:r>
              <a:rPr lang="en-GB" altLang="nb-NO" dirty="0">
                <a:latin typeface="Calibri" panose="020F0502020204030204" pitchFamily="34" charset="0"/>
              </a:rPr>
              <a:t>/t</a:t>
            </a:r>
          </a:p>
          <a:p>
            <a:pPr>
              <a:lnSpc>
                <a:spcPct val="87000"/>
              </a:lnSpc>
              <a:tabLst>
                <a:tab pos="446065" algn="l"/>
                <a:tab pos="895304" algn="l"/>
                <a:tab pos="1344544" algn="l"/>
                <a:tab pos="1793783" algn="l"/>
                <a:tab pos="2243023" algn="l"/>
                <a:tab pos="2692262" algn="l"/>
                <a:tab pos="3141502" algn="l"/>
                <a:tab pos="3590742" algn="l"/>
                <a:tab pos="4039981" algn="l"/>
                <a:tab pos="4489220" algn="l"/>
                <a:tab pos="4938460" algn="l"/>
                <a:tab pos="5387699" algn="l"/>
                <a:tab pos="5836939" algn="l"/>
                <a:tab pos="6286178" algn="l"/>
                <a:tab pos="6735418" algn="l"/>
                <a:tab pos="7184658" algn="l"/>
                <a:tab pos="7633897" algn="l"/>
                <a:tab pos="8083136" algn="l"/>
                <a:tab pos="8532377" algn="l"/>
                <a:tab pos="8981615" algn="l"/>
              </a:tabLst>
            </a:pPr>
            <a:endParaRPr lang="en-GB" altLang="nb-NO" dirty="0"/>
          </a:p>
        </p:txBody>
      </p:sp>
    </p:spTree>
    <p:extLst>
      <p:ext uri="{BB962C8B-B14F-4D97-AF65-F5344CB8AC3E}">
        <p14:creationId xmlns:p14="http://schemas.microsoft.com/office/powerpoint/2010/main" val="3126036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vslut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3942</Words>
  <Application>Microsoft Office PowerPoint</Application>
  <PresentationFormat>Widescreen</PresentationFormat>
  <Paragraphs>480</Paragraphs>
  <Slides>81</Slides>
  <Notes>72</Notes>
  <HiddenSlides>0</HiddenSlides>
  <MMClips>0</MMClips>
  <ScaleCrop>false</ScaleCrop>
  <HeadingPairs>
    <vt:vector size="8" baseType="variant">
      <vt:variant>
        <vt:lpstr>Brukte skrifter</vt:lpstr>
      </vt:variant>
      <vt:variant>
        <vt:i4>6</vt:i4>
      </vt:variant>
      <vt:variant>
        <vt:lpstr>Tema</vt:lpstr>
      </vt:variant>
      <vt:variant>
        <vt:i4>8</vt:i4>
      </vt:variant>
      <vt:variant>
        <vt:lpstr>Innebygde OLE-servere</vt:lpstr>
      </vt:variant>
      <vt:variant>
        <vt:i4>2</vt:i4>
      </vt:variant>
      <vt:variant>
        <vt:lpstr>Lysbildetitler</vt:lpstr>
      </vt:variant>
      <vt:variant>
        <vt:i4>81</vt:i4>
      </vt:variant>
    </vt:vector>
  </HeadingPairs>
  <TitlesOfParts>
    <vt:vector size="97" baseType="lpstr">
      <vt:lpstr>Arial</vt:lpstr>
      <vt:lpstr>Calibri</vt:lpstr>
      <vt:lpstr>Calibri Light</vt:lpstr>
      <vt:lpstr>Calibri Regular</vt:lpstr>
      <vt:lpstr>Open Sans</vt:lpstr>
      <vt:lpstr>Times New Roman</vt:lpstr>
      <vt:lpstr>Forside</vt:lpstr>
      <vt:lpstr>Office-tema</vt:lpstr>
      <vt:lpstr>Avslutning</vt:lpstr>
      <vt:lpstr>Office Theme</vt:lpstr>
      <vt:lpstr>1_Office Theme</vt:lpstr>
      <vt:lpstr>2_Office Theme</vt:lpstr>
      <vt:lpstr>3_Office Theme</vt:lpstr>
      <vt:lpstr>4_Office Theme</vt:lpstr>
      <vt:lpstr>Document</vt:lpstr>
      <vt:lpstr>Dokument</vt:lpstr>
      <vt:lpstr>PowerPoint-presentasjon</vt:lpstr>
      <vt:lpstr>PowerPoint-presentasjon</vt:lpstr>
      <vt:lpstr>Historie</vt:lpstr>
      <vt:lpstr>PowerPoint-presentasjon</vt:lpstr>
      <vt:lpstr>PowerPoint-presentasjon</vt:lpstr>
      <vt:lpstr>PowerPoint-presentasjon</vt:lpstr>
      <vt:lpstr>Akkordtariff landbasert virksomhet</vt:lpstr>
      <vt:lpstr>Akkordtariff landbasert virksomhet</vt:lpstr>
      <vt:lpstr>710,10 Bro, stige, bane pr. m       35,52</vt:lpstr>
      <vt:lpstr>PowerPoint-presentasjon</vt:lpstr>
      <vt:lpstr>LOK § 4 Produktivitetslønnssystemer </vt:lpstr>
      <vt:lpstr>LOK § 4 Produktivitetslønnssystemer </vt:lpstr>
      <vt:lpstr>LOK § 4 Produktivitetslønnssystemer </vt:lpstr>
      <vt:lpstr>LOK § 4 Produktivitetslønnssystemer </vt:lpstr>
      <vt:lpstr>LOK § 4 Produktivitetslønnssystemer </vt:lpstr>
      <vt:lpstr>PowerPoint-presentasjon</vt:lpstr>
      <vt:lpstr>PowerPoint-presentasjon</vt:lpstr>
      <vt:lpstr>PowerPoint-presentasjon</vt:lpstr>
      <vt:lpstr>PowerPoint-presentasjon</vt:lpstr>
      <vt:lpstr>PowerPoint-presentasjon</vt:lpstr>
      <vt:lpstr>Akkordtariffen</vt:lpstr>
      <vt:lpstr>Innhold</vt:lpstr>
      <vt:lpstr>Forutsetning  for akkordtariffen finner du i del 1 </vt:lpstr>
      <vt:lpstr>105   Innledning</vt:lpstr>
      <vt:lpstr>105   Innledning</vt:lpstr>
      <vt:lpstr>EKSEMPEL:</vt:lpstr>
      <vt:lpstr>105   Innledning</vt:lpstr>
      <vt:lpstr>105   Innledning</vt:lpstr>
      <vt:lpstr>105   Innledning</vt:lpstr>
      <vt:lpstr>PowerPoint-presentasjon</vt:lpstr>
      <vt:lpstr>Eksempel 07-avtale</vt:lpstr>
      <vt:lpstr>Hulltaking</vt:lpstr>
      <vt:lpstr>Merking</vt:lpstr>
      <vt:lpstr>Gruppeoppgave 1</vt:lpstr>
      <vt:lpstr>PowerPoint-presentasjon</vt:lpstr>
      <vt:lpstr>110-11 Arbeid som skal utføres etter akkordprislisten</vt:lpstr>
      <vt:lpstr>Begrensningen</vt:lpstr>
      <vt:lpstr>Endringer i tariffoppgjøret 1994</vt:lpstr>
      <vt:lpstr>PowerPoint-presentasjon</vt:lpstr>
      <vt:lpstr>Endringer i tariffoppgjøret 2012</vt:lpstr>
      <vt:lpstr>Endringer i tariffoppgjøret 2014</vt:lpstr>
      <vt:lpstr>Endringer i tariffoppgjøret 2016</vt:lpstr>
      <vt:lpstr>PowerPoint-presentasjon</vt:lpstr>
      <vt:lpstr>PowerPoint-presentasjon</vt:lpstr>
      <vt:lpstr>PowerPoint-presentasjon</vt:lpstr>
      <vt:lpstr>110-12 Tilrettelegging</vt:lpstr>
      <vt:lpstr>PowerPoint-presentasjon</vt:lpstr>
      <vt:lpstr>110–13  Tegninger</vt:lpstr>
      <vt:lpstr>PowerPoint-presentasjon</vt:lpstr>
      <vt:lpstr>PowerPoint-presentasjon</vt:lpstr>
      <vt:lpstr>PowerPoint-presentasjon</vt:lpstr>
      <vt:lpstr>PowerPoint-presentasjon</vt:lpstr>
      <vt:lpstr>Gruppeoppgave 2</vt:lpstr>
      <vt:lpstr>PowerPoint-presentasjon</vt:lpstr>
      <vt:lpstr>PowerPoint-presentasjon</vt:lpstr>
      <vt:lpstr>PowerPoint-presentasjon</vt:lpstr>
      <vt:lpstr> </vt:lpstr>
      <vt:lpstr>PowerPoint-presentasjon</vt:lpstr>
      <vt:lpstr>PowerPoint-presentasjon</vt:lpstr>
      <vt:lpstr>PowerPoint-presentasjon</vt:lpstr>
      <vt:lpstr>PowerPoint-presentasjon</vt:lpstr>
      <vt:lpstr>PowerPoint-presentasjon</vt:lpstr>
      <vt:lpstr>PowerPoint-presentasjon</vt:lpstr>
      <vt:lpstr>Gruppeoppgave 3</vt:lpstr>
      <vt:lpstr>PowerPoint-presentasjon</vt:lpstr>
      <vt:lpstr>PowerPoint-presentasjon</vt:lpstr>
      <vt:lpstr>PowerPoint-presentasjon</vt:lpstr>
      <vt:lpstr>PowerPoint-presentasjon</vt:lpstr>
      <vt:lpstr>HMS/vernearbeid</vt:lpstr>
      <vt:lpstr>505-10  Kårstø, et stort  petrokjemianlegg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Huus</dc:creator>
  <cp:lastModifiedBy>Bjørn Tore Fremgården</cp:lastModifiedBy>
  <cp:revision>117</cp:revision>
  <cp:lastPrinted>2017-03-15T13:02:05Z</cp:lastPrinted>
  <dcterms:created xsi:type="dcterms:W3CDTF">2017-02-22T16:08:08Z</dcterms:created>
  <dcterms:modified xsi:type="dcterms:W3CDTF">2020-05-12T09:15:12Z</dcterms:modified>
</cp:coreProperties>
</file>