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66" r:id="rId2"/>
    <p:sldMasterId id="2147483664" r:id="rId3"/>
    <p:sldMasterId id="2147483662" r:id="rId4"/>
    <p:sldMasterId id="2147483648" r:id="rId5"/>
    <p:sldMasterId id="2147483670" r:id="rId6"/>
    <p:sldMasterId id="2147483676" r:id="rId7"/>
    <p:sldMasterId id="2147483672" r:id="rId8"/>
    <p:sldMasterId id="2147483674" r:id="rId9"/>
  </p:sldMasterIdLst>
  <p:notesMasterIdLst>
    <p:notesMasterId r:id="rId57"/>
  </p:notesMasterIdLst>
  <p:sldIdLst>
    <p:sldId id="261" r:id="rId10"/>
    <p:sldId id="265" r:id="rId11"/>
    <p:sldId id="263" r:id="rId12"/>
    <p:sldId id="264" r:id="rId13"/>
    <p:sldId id="266" r:id="rId14"/>
    <p:sldId id="267" r:id="rId15"/>
    <p:sldId id="268" r:id="rId16"/>
    <p:sldId id="271" r:id="rId17"/>
    <p:sldId id="269" r:id="rId18"/>
    <p:sldId id="270" r:id="rId19"/>
    <p:sldId id="272" r:id="rId20"/>
    <p:sldId id="273" r:id="rId21"/>
    <p:sldId id="274" r:id="rId22"/>
    <p:sldId id="275" r:id="rId23"/>
    <p:sldId id="276" r:id="rId24"/>
    <p:sldId id="277" r:id="rId25"/>
    <p:sldId id="278" r:id="rId26"/>
    <p:sldId id="279" r:id="rId27"/>
    <p:sldId id="282" r:id="rId28"/>
    <p:sldId id="280" r:id="rId29"/>
    <p:sldId id="281" r:id="rId30"/>
    <p:sldId id="283" r:id="rId31"/>
    <p:sldId id="284" r:id="rId32"/>
    <p:sldId id="304" r:id="rId33"/>
    <p:sldId id="285" r:id="rId34"/>
    <p:sldId id="287" r:id="rId35"/>
    <p:sldId id="286" r:id="rId36"/>
    <p:sldId id="288" r:id="rId37"/>
    <p:sldId id="290" r:id="rId38"/>
    <p:sldId id="289" r:id="rId39"/>
    <p:sldId id="291" r:id="rId40"/>
    <p:sldId id="294" r:id="rId41"/>
    <p:sldId id="293" r:id="rId42"/>
    <p:sldId id="307" r:id="rId43"/>
    <p:sldId id="292" r:id="rId44"/>
    <p:sldId id="305" r:id="rId45"/>
    <p:sldId id="306" r:id="rId46"/>
    <p:sldId id="295" r:id="rId47"/>
    <p:sldId id="296" r:id="rId48"/>
    <p:sldId id="297" r:id="rId49"/>
    <p:sldId id="298" r:id="rId50"/>
    <p:sldId id="300" r:id="rId51"/>
    <p:sldId id="299" r:id="rId52"/>
    <p:sldId id="301" r:id="rId53"/>
    <p:sldId id="302" r:id="rId54"/>
    <p:sldId id="303" r:id="rId55"/>
    <p:sldId id="262" r:id="rId5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32"/>
    <p:restoredTop sz="94681"/>
  </p:normalViewPr>
  <p:slideViewPr>
    <p:cSldViewPr snapToGrid="0" snapToObjects="1">
      <p:cViewPr varScale="1">
        <p:scale>
          <a:sx n="108" d="100"/>
          <a:sy n="108" d="100"/>
        </p:scale>
        <p:origin x="12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D89B0-AA45-4EDB-A562-063F1E5125EA}" type="datetimeFigureOut">
              <a:rPr lang="nb-NO" smtClean="0"/>
              <a:t>07.01.2019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A9D14-4814-43DF-B7A7-D24123FEFC43}" type="slidenum">
              <a:rPr lang="nb-NO" smtClean="0"/>
              <a:t>‹#›</a:t>
            </a:fld>
            <a:endParaRPr lang="nb-NO"/>
          </a:p>
        </p:txBody>
      </p:sp>
    </p:spTree>
    <p:extLst>
      <p:ext uri="{BB962C8B-B14F-4D97-AF65-F5344CB8AC3E}">
        <p14:creationId xmlns:p14="http://schemas.microsoft.com/office/powerpoint/2010/main" val="373365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Akkordgruppa har i flere år arbeidet for å legge best mulig til rette for akkordarbeid. Vi har laget forskjellige kurs. Tidligere har vi hatt en brosjyre som het Akkord på 1 – 2 – 3 og en brosjyre som heter Akkordboka. Tilbakemeldinger fra gruppeoppgavene på den sentrale akkordkonferansen i 2018 har gjort at vi i akkordgruppa har tenkt litt annerledes denne gangen. Vi har nå samlet de to tidligere brosjyrene til en brosjyre som dere holder i hendene deres nå. Vi har videre utviklet dette kurset med utgangspunkt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a:t>
            </a:fld>
            <a:endParaRPr lang="nb-NO"/>
          </a:p>
        </p:txBody>
      </p:sp>
    </p:spTree>
    <p:extLst>
      <p:ext uri="{BB962C8B-B14F-4D97-AF65-F5344CB8AC3E}">
        <p14:creationId xmlns:p14="http://schemas.microsoft.com/office/powerpoint/2010/main" val="129963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8 i brosjyre. Side 12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10</a:t>
            </a:fld>
            <a:endParaRPr lang="nb-NO"/>
          </a:p>
        </p:txBody>
      </p:sp>
    </p:spTree>
    <p:extLst>
      <p:ext uri="{BB962C8B-B14F-4D97-AF65-F5344CB8AC3E}">
        <p14:creationId xmlns:p14="http://schemas.microsoft.com/office/powerpoint/2010/main" val="4259780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8 i brosjyre. Be kursdeltakerne bla opp på side 14 i LOK.</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11</a:t>
            </a:fld>
            <a:endParaRPr lang="nb-NO"/>
          </a:p>
        </p:txBody>
      </p:sp>
    </p:spTree>
    <p:extLst>
      <p:ext uri="{BB962C8B-B14F-4D97-AF65-F5344CB8AC3E}">
        <p14:creationId xmlns:p14="http://schemas.microsoft.com/office/powerpoint/2010/main" val="1015369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8 i brosjyren. Side 16 i LOK. Side 82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12</a:t>
            </a:fld>
            <a:endParaRPr lang="nb-NO"/>
          </a:p>
        </p:txBody>
      </p:sp>
    </p:spTree>
    <p:extLst>
      <p:ext uri="{BB962C8B-B14F-4D97-AF65-F5344CB8AC3E}">
        <p14:creationId xmlns:p14="http://schemas.microsoft.com/office/powerpoint/2010/main" val="291724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8 i brosjyren. Side 16 i LOK. </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13</a:t>
            </a:fld>
            <a:endParaRPr lang="nb-NO"/>
          </a:p>
        </p:txBody>
      </p:sp>
    </p:spTree>
    <p:extLst>
      <p:ext uri="{BB962C8B-B14F-4D97-AF65-F5344CB8AC3E}">
        <p14:creationId xmlns:p14="http://schemas.microsoft.com/office/powerpoint/2010/main" val="13222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9 i brosjyre. Side 16 og 17 i LOK.</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14</a:t>
            </a:fld>
            <a:endParaRPr lang="nb-NO"/>
          </a:p>
        </p:txBody>
      </p:sp>
    </p:spTree>
    <p:extLst>
      <p:ext uri="{BB962C8B-B14F-4D97-AF65-F5344CB8AC3E}">
        <p14:creationId xmlns:p14="http://schemas.microsoft.com/office/powerpoint/2010/main" val="411100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9 i brosjyren. </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15</a:t>
            </a:fld>
            <a:endParaRPr lang="nb-NO"/>
          </a:p>
        </p:txBody>
      </p:sp>
    </p:spTree>
    <p:extLst>
      <p:ext uri="{BB962C8B-B14F-4D97-AF65-F5344CB8AC3E}">
        <p14:creationId xmlns:p14="http://schemas.microsoft.com/office/powerpoint/2010/main" val="4003759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9 og 10 i brosjyre. Side 1 og side 3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16</a:t>
            </a:fld>
            <a:endParaRPr lang="nb-NO"/>
          </a:p>
        </p:txBody>
      </p:sp>
    </p:spTree>
    <p:extLst>
      <p:ext uri="{BB962C8B-B14F-4D97-AF65-F5344CB8AC3E}">
        <p14:creationId xmlns:p14="http://schemas.microsoft.com/office/powerpoint/2010/main" val="2482726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 Side 3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17</a:t>
            </a:fld>
            <a:endParaRPr lang="nb-NO"/>
          </a:p>
        </p:txBody>
      </p:sp>
    </p:spTree>
    <p:extLst>
      <p:ext uri="{BB962C8B-B14F-4D97-AF65-F5344CB8AC3E}">
        <p14:creationId xmlns:p14="http://schemas.microsoft.com/office/powerpoint/2010/main" val="1083574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18</a:t>
            </a:fld>
            <a:endParaRPr lang="nb-NO"/>
          </a:p>
        </p:txBody>
      </p:sp>
    </p:spTree>
    <p:extLst>
      <p:ext uri="{BB962C8B-B14F-4D97-AF65-F5344CB8AC3E}">
        <p14:creationId xmlns:p14="http://schemas.microsoft.com/office/powerpoint/2010/main" val="60043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10 i brosjyre. Side 3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19</a:t>
            </a:fld>
            <a:endParaRPr lang="nb-NO"/>
          </a:p>
        </p:txBody>
      </p:sp>
    </p:spTree>
    <p:extLst>
      <p:ext uri="{BB962C8B-B14F-4D97-AF65-F5344CB8AC3E}">
        <p14:creationId xmlns:p14="http://schemas.microsoft.com/office/powerpoint/2010/main" val="7954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3 i brosjyren. Denne brosjyren er tenkt å kunne brukes som et oppslagsverk for akkordtakeren. Måten dette kurset blir gjennomført på er at vi slår opp i LOK og akkordtariffen på de ulike delene brosjyren referer til. Dele ut gjeldende LOK og gjeldende akkordtariff til kursdeltakerne.</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a:t>
            </a:fld>
            <a:endParaRPr lang="nb-NO"/>
          </a:p>
        </p:txBody>
      </p:sp>
    </p:spTree>
    <p:extLst>
      <p:ext uri="{BB962C8B-B14F-4D97-AF65-F5344CB8AC3E}">
        <p14:creationId xmlns:p14="http://schemas.microsoft.com/office/powerpoint/2010/main" val="83864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10 i brosjyre. Side 4 i akkordtariffen.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20</a:t>
            </a:fld>
            <a:endParaRPr lang="nb-NO"/>
          </a:p>
        </p:txBody>
      </p:sp>
    </p:spTree>
    <p:extLst>
      <p:ext uri="{BB962C8B-B14F-4D97-AF65-F5344CB8AC3E}">
        <p14:creationId xmlns:p14="http://schemas.microsoft.com/office/powerpoint/2010/main" val="357253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11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21</a:t>
            </a:fld>
            <a:endParaRPr lang="nb-NO"/>
          </a:p>
        </p:txBody>
      </p:sp>
    </p:spTree>
    <p:extLst>
      <p:ext uri="{BB962C8B-B14F-4D97-AF65-F5344CB8AC3E}">
        <p14:creationId xmlns:p14="http://schemas.microsoft.com/office/powerpoint/2010/main" val="359988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11 i brosjyren. </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22</a:t>
            </a:fld>
            <a:endParaRPr lang="nb-NO"/>
          </a:p>
        </p:txBody>
      </p:sp>
    </p:spTree>
    <p:extLst>
      <p:ext uri="{BB962C8B-B14F-4D97-AF65-F5344CB8AC3E}">
        <p14:creationId xmlns:p14="http://schemas.microsoft.com/office/powerpoint/2010/main" val="3873906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11 i brosjyren. Side 90 i akkordtariffen.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23</a:t>
            </a:fld>
            <a:endParaRPr lang="nb-NO"/>
          </a:p>
        </p:txBody>
      </p:sp>
    </p:spTree>
    <p:extLst>
      <p:ext uri="{BB962C8B-B14F-4D97-AF65-F5344CB8AC3E}">
        <p14:creationId xmlns:p14="http://schemas.microsoft.com/office/powerpoint/2010/main" val="3861759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12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25</a:t>
            </a:fld>
            <a:endParaRPr lang="nb-NO"/>
          </a:p>
        </p:txBody>
      </p:sp>
    </p:spTree>
    <p:extLst>
      <p:ext uri="{BB962C8B-B14F-4D97-AF65-F5344CB8AC3E}">
        <p14:creationId xmlns:p14="http://schemas.microsoft.com/office/powerpoint/2010/main" val="3031058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12 i brosjyren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26</a:t>
            </a:fld>
            <a:endParaRPr lang="nb-NO"/>
          </a:p>
        </p:txBody>
      </p:sp>
    </p:spTree>
    <p:extLst>
      <p:ext uri="{BB962C8B-B14F-4D97-AF65-F5344CB8AC3E}">
        <p14:creationId xmlns:p14="http://schemas.microsoft.com/office/powerpoint/2010/main" val="177479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12 i brosjyren. Side 10 i Akkordtariffen.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27</a:t>
            </a:fld>
            <a:endParaRPr lang="nb-NO"/>
          </a:p>
        </p:txBody>
      </p:sp>
    </p:spTree>
    <p:extLst>
      <p:ext uri="{BB962C8B-B14F-4D97-AF65-F5344CB8AC3E}">
        <p14:creationId xmlns:p14="http://schemas.microsoft.com/office/powerpoint/2010/main" val="281557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13 i brosjyren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28</a:t>
            </a:fld>
            <a:endParaRPr lang="nb-NO"/>
          </a:p>
        </p:txBody>
      </p:sp>
    </p:spTree>
    <p:extLst>
      <p:ext uri="{BB962C8B-B14F-4D97-AF65-F5344CB8AC3E}">
        <p14:creationId xmlns:p14="http://schemas.microsoft.com/office/powerpoint/2010/main" val="2154501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29</a:t>
            </a:fld>
            <a:endParaRPr lang="nb-NO"/>
          </a:p>
        </p:txBody>
      </p:sp>
    </p:spTree>
    <p:extLst>
      <p:ext uri="{BB962C8B-B14F-4D97-AF65-F5344CB8AC3E}">
        <p14:creationId xmlns:p14="http://schemas.microsoft.com/office/powerpoint/2010/main" val="3005132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14 til 19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30</a:t>
            </a:fld>
            <a:endParaRPr lang="nb-NO"/>
          </a:p>
        </p:txBody>
      </p:sp>
    </p:spTree>
    <p:extLst>
      <p:ext uri="{BB962C8B-B14F-4D97-AF65-F5344CB8AC3E}">
        <p14:creationId xmlns:p14="http://schemas.microsoft.com/office/powerpoint/2010/main" val="305621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4 i brosjyren. Slå opp i akkordtariffen på side 4. </a:t>
            </a:r>
            <a:r>
              <a:rPr lang="nb-NO" b="1" dirty="0"/>
              <a:t>110.10 Akkord skal uhindret kunne anvendes: </a:t>
            </a:r>
            <a:r>
              <a:rPr lang="nb-NO" dirty="0"/>
              <a:t>Ingen av partene kan gjennom sine organisasjoner nekte eller hindre at det arbeides akkord etter overenskomstens bestemmelser. Side 5 Nederst på siden. </a:t>
            </a:r>
            <a:r>
              <a:rPr lang="nb-NO" b="1" dirty="0"/>
              <a:t>110.11 Arbeid som skal utføres etter akkordprislisten: Merknad: </a:t>
            </a:r>
            <a:r>
              <a:rPr lang="nb-NO" b="0" dirty="0"/>
              <a:t>Akkordtariffen kommer ikke til anvendelse for arbeids- oppdrag som har mindre enn 24 timers varighet.</a:t>
            </a:r>
            <a:endParaRPr lang="nb-NO" b="1"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3</a:t>
            </a:fld>
            <a:endParaRPr lang="nb-NO"/>
          </a:p>
        </p:txBody>
      </p:sp>
    </p:spTree>
    <p:extLst>
      <p:ext uri="{BB962C8B-B14F-4D97-AF65-F5344CB8AC3E}">
        <p14:creationId xmlns:p14="http://schemas.microsoft.com/office/powerpoint/2010/main" val="2816329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19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31</a:t>
            </a:fld>
            <a:endParaRPr lang="nb-NO"/>
          </a:p>
        </p:txBody>
      </p:sp>
    </p:spTree>
    <p:extLst>
      <p:ext uri="{BB962C8B-B14F-4D97-AF65-F5344CB8AC3E}">
        <p14:creationId xmlns:p14="http://schemas.microsoft.com/office/powerpoint/2010/main" val="156299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20 til 21 i brosjyren. </a:t>
            </a:r>
          </a:p>
          <a:p>
            <a:r>
              <a:rPr lang="nb-NO" b="1" dirty="0"/>
              <a:t>115.65</a:t>
            </a:r>
            <a:r>
              <a:rPr lang="nb-NO" dirty="0"/>
              <a:t> side 11 i akkordtariffen.</a:t>
            </a:r>
          </a:p>
          <a:p>
            <a:r>
              <a:rPr lang="nb-NO" b="1" dirty="0"/>
              <a:t>105.35</a:t>
            </a:r>
            <a:r>
              <a:rPr lang="nb-NO" dirty="0"/>
              <a:t> side 4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32</a:t>
            </a:fld>
            <a:endParaRPr lang="nb-NO"/>
          </a:p>
        </p:txBody>
      </p:sp>
    </p:spTree>
    <p:extLst>
      <p:ext uri="{BB962C8B-B14F-4D97-AF65-F5344CB8AC3E}">
        <p14:creationId xmlns:p14="http://schemas.microsoft.com/office/powerpoint/2010/main" val="3299511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20 til 21 i brosjyren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105.30</a:t>
            </a:r>
            <a:r>
              <a:rPr lang="nb-NO" dirty="0"/>
              <a:t> side 4 i akkordtariffen.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505.20</a:t>
            </a:r>
            <a:r>
              <a:rPr lang="nb-NO" dirty="0"/>
              <a:t> side 41 i akkordtariffen.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1205.05</a:t>
            </a:r>
            <a:r>
              <a:rPr lang="nb-NO" dirty="0"/>
              <a:t> side 79 i akkordtariffen.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360.10</a:t>
            </a:r>
            <a:r>
              <a:rPr lang="nb-NO" dirty="0"/>
              <a:t> side 31 i akkordtariffen.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511.10</a:t>
            </a:r>
            <a:r>
              <a:rPr lang="nb-NO" dirty="0"/>
              <a:t> side 41 i akkordtariffen.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1230.10</a:t>
            </a:r>
            <a:r>
              <a:rPr lang="nb-NO" dirty="0"/>
              <a:t> side 80 i akkordtariffen.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33</a:t>
            </a:fld>
            <a:endParaRPr lang="nb-NO"/>
          </a:p>
        </p:txBody>
      </p:sp>
    </p:spTree>
    <p:extLst>
      <p:ext uri="{BB962C8B-B14F-4D97-AF65-F5344CB8AC3E}">
        <p14:creationId xmlns:p14="http://schemas.microsoft.com/office/powerpoint/2010/main" val="2146374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D90E44F7-C586-472E-8113-9B8E079A11A5}" type="slidenum">
              <a:rPr lang="en-GB" altLang="nb-NO">
                <a:latin typeface="Arial" panose="020B0604020202020204" pitchFamily="34" charset="0"/>
              </a:rPr>
              <a:pPr>
                <a:spcBef>
                  <a:spcPct val="0"/>
                </a:spcBef>
                <a:buFont typeface="Arial" panose="020B0604020202020204" pitchFamily="34" charset="0"/>
                <a:buNone/>
              </a:pPr>
              <a:t>34</a:t>
            </a:fld>
            <a:endParaRPr lang="en-GB" altLang="nb-NO">
              <a:latin typeface="Arial" panose="020B0604020202020204" pitchFamily="34" charset="0"/>
            </a:endParaRPr>
          </a:p>
        </p:txBody>
      </p:sp>
      <p:sp>
        <p:nvSpPr>
          <p:cNvPr id="39939" name="Rectangle 1"/>
          <p:cNvSpPr>
            <a:spLocks noGrp="1" noRot="1" noChangeAspect="1" noChangeArrowheads="1" noTextEdit="1"/>
          </p:cNvSpPr>
          <p:nvPr>
            <p:ph type="sldImg"/>
          </p:nvPr>
        </p:nvSpPr>
        <p:spPr>
          <a:xfrm>
            <a:off x="379413" y="685800"/>
            <a:ext cx="6096000" cy="3429000"/>
          </a:xfrm>
          <a:ln/>
        </p:spPr>
      </p:sp>
      <p:sp>
        <p:nvSpPr>
          <p:cNvPr id="39940"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b-NO" altLang="nb-NO" dirty="0"/>
              <a:t>Merknad: Dette er et eksempel</a:t>
            </a:r>
            <a:r>
              <a:rPr lang="nb-NO" altLang="nb-NO" baseline="0" dirty="0"/>
              <a:t> på at endringer i akkordtariffen ikke kan gjøres lokalt på bedriften men sentralt </a:t>
            </a:r>
            <a:r>
              <a:rPr lang="nb-NO" altLang="nb-NO" baseline="0"/>
              <a:t>mellom partene.</a:t>
            </a:r>
            <a:endParaRPr lang="nb-NO" altLang="nb-NO" dirty="0"/>
          </a:p>
        </p:txBody>
      </p:sp>
    </p:spTree>
    <p:extLst>
      <p:ext uri="{BB962C8B-B14F-4D97-AF65-F5344CB8AC3E}">
        <p14:creationId xmlns:p14="http://schemas.microsoft.com/office/powerpoint/2010/main" val="2133044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21 til 22 i brosjyren. Be deltakerne slå opp på side 15 til 17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35</a:t>
            </a:fld>
            <a:endParaRPr lang="nb-NO"/>
          </a:p>
        </p:txBody>
      </p:sp>
    </p:spTree>
    <p:extLst>
      <p:ext uri="{BB962C8B-B14F-4D97-AF65-F5344CB8AC3E}">
        <p14:creationId xmlns:p14="http://schemas.microsoft.com/office/powerpoint/2010/main" val="2991241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9600D66-1382-424E-B3E3-3CC36CE42820}" type="slidenum">
              <a:rPr lang="en-GB" altLang="nb-NO">
                <a:latin typeface="Arial" panose="020B0604020202020204" pitchFamily="34" charset="0"/>
              </a:rPr>
              <a:pPr>
                <a:spcBef>
                  <a:spcPct val="0"/>
                </a:spcBef>
                <a:buFont typeface="Arial" panose="020B0604020202020204" pitchFamily="34" charset="0"/>
                <a:buNone/>
              </a:pPr>
              <a:t>36</a:t>
            </a:fld>
            <a:endParaRPr lang="en-GB" altLang="nb-NO">
              <a:latin typeface="Arial" panose="020B0604020202020204" pitchFamily="34" charset="0"/>
            </a:endParaRPr>
          </a:p>
        </p:txBody>
      </p:sp>
      <p:sp>
        <p:nvSpPr>
          <p:cNvPr id="70659" name="Rectangle 1"/>
          <p:cNvSpPr>
            <a:spLocks noGrp="1" noRot="1" noChangeAspect="1" noChangeArrowheads="1" noTextEdit="1"/>
          </p:cNvSpPr>
          <p:nvPr>
            <p:ph type="sldImg"/>
          </p:nvPr>
        </p:nvSpPr>
        <p:spPr>
          <a:xfrm>
            <a:off x="379413" y="685800"/>
            <a:ext cx="6096000" cy="3429000"/>
          </a:xfrm>
          <a:ln/>
        </p:spPr>
      </p:sp>
      <p:sp>
        <p:nvSpPr>
          <p:cNvPr id="70660"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b-NO" altLang="nb-NO" dirty="0"/>
              <a:t>Side 15 i akkordtariffen 145.10. og side 17 i LOK. Selv om det står svart på hvitt i både LOK og akkordtariffen at alt arbeid som har med stillas og lift skal betales med fastlønn i akkord, så prøver enkelte bedrifter å tviste denne bestemmelsen.</a:t>
            </a:r>
          </a:p>
        </p:txBody>
      </p:sp>
    </p:spTree>
    <p:extLst>
      <p:ext uri="{BB962C8B-B14F-4D97-AF65-F5344CB8AC3E}">
        <p14:creationId xmlns:p14="http://schemas.microsoft.com/office/powerpoint/2010/main" val="3508213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t>Side 15 i akkordtariffen 145.10. og side 17 i LOK. Selv om det står svart på hvitt i både LOK og akkordtariffen at alt arbeid som har med stillas og lift skal betales med fastlønn i akkord, så prøver enkelte bedrifter å tviste denne bestemmelsen.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37</a:t>
            </a:fld>
            <a:endParaRPr lang="nb-NO"/>
          </a:p>
        </p:txBody>
      </p:sp>
    </p:spTree>
    <p:extLst>
      <p:ext uri="{BB962C8B-B14F-4D97-AF65-F5344CB8AC3E}">
        <p14:creationId xmlns:p14="http://schemas.microsoft.com/office/powerpoint/2010/main" val="3023522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23 i brosjyren. Side 4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38</a:t>
            </a:fld>
            <a:endParaRPr lang="nb-NO"/>
          </a:p>
        </p:txBody>
      </p:sp>
    </p:spTree>
    <p:extLst>
      <p:ext uri="{BB962C8B-B14F-4D97-AF65-F5344CB8AC3E}">
        <p14:creationId xmlns:p14="http://schemas.microsoft.com/office/powerpoint/2010/main" val="1406642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24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39</a:t>
            </a:fld>
            <a:endParaRPr lang="nb-NO"/>
          </a:p>
        </p:txBody>
      </p:sp>
    </p:spTree>
    <p:extLst>
      <p:ext uri="{BB962C8B-B14F-4D97-AF65-F5344CB8AC3E}">
        <p14:creationId xmlns:p14="http://schemas.microsoft.com/office/powerpoint/2010/main" val="3797537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24 i brosjyren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40</a:t>
            </a:fld>
            <a:endParaRPr lang="nb-NO"/>
          </a:p>
        </p:txBody>
      </p:sp>
    </p:spTree>
    <p:extLst>
      <p:ext uri="{BB962C8B-B14F-4D97-AF65-F5344CB8AC3E}">
        <p14:creationId xmlns:p14="http://schemas.microsoft.com/office/powerpoint/2010/main" val="348316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5 i brosjyren. </a:t>
            </a:r>
            <a:r>
              <a:rPr lang="nb-NO" sz="1200" dirty="0">
                <a:latin typeface="Arial" charset="0"/>
                <a:cs typeface="Microsoft YaHei" charset="0"/>
              </a:rPr>
              <a:t>Kurs deltakerne slår opp på side 16 i Landsoverenskomsten. Her må kursholder forklare hva akkordmultiplikator</a:t>
            </a:r>
            <a:r>
              <a:rPr lang="nb-NO" sz="1200" baseline="0" dirty="0">
                <a:latin typeface="Arial" charset="0"/>
                <a:cs typeface="Microsoft YaHei" charset="0"/>
              </a:rPr>
              <a:t> er. Akkordmultiplikator endres ved hvert hovedoppgjør/mellomoppgjør. Dette for å slippe å trykke ny akkordtariff hvert år med nye priser. </a:t>
            </a:r>
            <a:endParaRPr lang="nb-NO" sz="1200" dirty="0">
              <a:latin typeface="Arial" charset="0"/>
              <a:cs typeface="Microsoft YaHei" charset="0"/>
            </a:endParaRP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4</a:t>
            </a:fld>
            <a:endParaRPr lang="nb-NO"/>
          </a:p>
        </p:txBody>
      </p:sp>
    </p:spTree>
    <p:extLst>
      <p:ext uri="{BB962C8B-B14F-4D97-AF65-F5344CB8AC3E}">
        <p14:creationId xmlns:p14="http://schemas.microsoft.com/office/powerpoint/2010/main" val="3265490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24 i brosjyren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41</a:t>
            </a:fld>
            <a:endParaRPr lang="nb-NO"/>
          </a:p>
        </p:txBody>
      </p:sp>
    </p:spTree>
    <p:extLst>
      <p:ext uri="{BB962C8B-B14F-4D97-AF65-F5344CB8AC3E}">
        <p14:creationId xmlns:p14="http://schemas.microsoft.com/office/powerpoint/2010/main" val="847369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25 i brosjyren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42</a:t>
            </a:fld>
            <a:endParaRPr lang="nb-NO"/>
          </a:p>
        </p:txBody>
      </p:sp>
    </p:spTree>
    <p:extLst>
      <p:ext uri="{BB962C8B-B14F-4D97-AF65-F5344CB8AC3E}">
        <p14:creationId xmlns:p14="http://schemas.microsoft.com/office/powerpoint/2010/main" val="313460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25 i brosjyren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43</a:t>
            </a:fld>
            <a:endParaRPr lang="nb-NO"/>
          </a:p>
        </p:txBody>
      </p:sp>
    </p:spTree>
    <p:extLst>
      <p:ext uri="{BB962C8B-B14F-4D97-AF65-F5344CB8AC3E}">
        <p14:creationId xmlns:p14="http://schemas.microsoft.com/office/powerpoint/2010/main" val="1455341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25 i brosjyren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44</a:t>
            </a:fld>
            <a:endParaRPr lang="nb-NO"/>
          </a:p>
        </p:txBody>
      </p:sp>
    </p:spTree>
    <p:extLst>
      <p:ext uri="{BB962C8B-B14F-4D97-AF65-F5344CB8AC3E}">
        <p14:creationId xmlns:p14="http://schemas.microsoft.com/office/powerpoint/2010/main" val="1963934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25 i brosjyren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45</a:t>
            </a:fld>
            <a:endParaRPr lang="nb-NO"/>
          </a:p>
        </p:txBody>
      </p:sp>
    </p:spTree>
    <p:extLst>
      <p:ext uri="{BB962C8B-B14F-4D97-AF65-F5344CB8AC3E}">
        <p14:creationId xmlns:p14="http://schemas.microsoft.com/office/powerpoint/2010/main" val="3048409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28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46</a:t>
            </a:fld>
            <a:endParaRPr lang="nb-NO"/>
          </a:p>
        </p:txBody>
      </p:sp>
    </p:spTree>
    <p:extLst>
      <p:ext uri="{BB962C8B-B14F-4D97-AF65-F5344CB8AC3E}">
        <p14:creationId xmlns:p14="http://schemas.microsoft.com/office/powerpoint/2010/main" val="231776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Kurs deltakerne bes slå opp på side 8, 84 og 85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5</a:t>
            </a:fld>
            <a:endParaRPr lang="nb-NO"/>
          </a:p>
        </p:txBody>
      </p:sp>
    </p:spTree>
    <p:extLst>
      <p:ext uri="{BB962C8B-B14F-4D97-AF65-F5344CB8AC3E}">
        <p14:creationId xmlns:p14="http://schemas.microsoft.com/office/powerpoint/2010/main" val="244637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7 i brosjyren. Kursdeltakerne bes slå opp på de sidene pos. Refererer til. Det gjelder alle sider videre i kurset. Akkordtariffen side 6.</a:t>
            </a:r>
          </a:p>
        </p:txBody>
      </p:sp>
      <p:sp>
        <p:nvSpPr>
          <p:cNvPr id="4" name="Plassholder for lysbildenummer 3"/>
          <p:cNvSpPr>
            <a:spLocks noGrp="1"/>
          </p:cNvSpPr>
          <p:nvPr>
            <p:ph type="sldNum" sz="quarter" idx="5"/>
          </p:nvPr>
        </p:nvSpPr>
        <p:spPr/>
        <p:txBody>
          <a:bodyPr/>
          <a:lstStyle/>
          <a:p>
            <a:fld id="{5D2A9D14-4814-43DF-B7A7-D24123FEFC43}" type="slidenum">
              <a:rPr lang="nb-NO" smtClean="0"/>
              <a:t>6</a:t>
            </a:fld>
            <a:endParaRPr lang="nb-NO"/>
          </a:p>
        </p:txBody>
      </p:sp>
    </p:spTree>
    <p:extLst>
      <p:ext uri="{BB962C8B-B14F-4D97-AF65-F5344CB8AC3E}">
        <p14:creationId xmlns:p14="http://schemas.microsoft.com/office/powerpoint/2010/main" val="94888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7 i brosjyren. Side 8 i akkordtariffen.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7</a:t>
            </a:fld>
            <a:endParaRPr lang="nb-NO"/>
          </a:p>
        </p:txBody>
      </p:sp>
    </p:spTree>
    <p:extLst>
      <p:ext uri="{BB962C8B-B14F-4D97-AF65-F5344CB8AC3E}">
        <p14:creationId xmlns:p14="http://schemas.microsoft.com/office/powerpoint/2010/main" val="291642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Side 7 i brosjyren. I akkordmiljøet er det et eget «stammespråk» som vi nå skal se litt nærmere på. Be kursdeltakerne bla opp på side 16 i LOK. Be kursdeltakerne bla opp på side 81, </a:t>
            </a:r>
            <a:r>
              <a:rPr lang="nb-NO" dirty="0" err="1"/>
              <a:t>Nelfo</a:t>
            </a:r>
            <a:r>
              <a:rPr lang="nb-NO" dirty="0"/>
              <a:t> og EL og IT Forbundet Felleskommentarer til akkordtariffen.</a:t>
            </a:r>
          </a:p>
          <a:p>
            <a:endParaRPr lang="nb-NO" dirty="0"/>
          </a:p>
        </p:txBody>
      </p:sp>
      <p:sp>
        <p:nvSpPr>
          <p:cNvPr id="4" name="Plassholder for lysbildenummer 3"/>
          <p:cNvSpPr>
            <a:spLocks noGrp="1"/>
          </p:cNvSpPr>
          <p:nvPr>
            <p:ph type="sldNum" sz="quarter" idx="5"/>
          </p:nvPr>
        </p:nvSpPr>
        <p:spPr/>
        <p:txBody>
          <a:bodyPr/>
          <a:lstStyle/>
          <a:p>
            <a:fld id="{5D2A9D14-4814-43DF-B7A7-D24123FEFC43}" type="slidenum">
              <a:rPr lang="nb-NO" smtClean="0"/>
              <a:t>8</a:t>
            </a:fld>
            <a:endParaRPr lang="nb-NO"/>
          </a:p>
        </p:txBody>
      </p:sp>
    </p:spTree>
    <p:extLst>
      <p:ext uri="{BB962C8B-B14F-4D97-AF65-F5344CB8AC3E}">
        <p14:creationId xmlns:p14="http://schemas.microsoft.com/office/powerpoint/2010/main" val="294531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 8 i brosjyren.</a:t>
            </a:r>
          </a:p>
        </p:txBody>
      </p:sp>
      <p:sp>
        <p:nvSpPr>
          <p:cNvPr id="4" name="Plassholder for lysbildenummer 3"/>
          <p:cNvSpPr>
            <a:spLocks noGrp="1"/>
          </p:cNvSpPr>
          <p:nvPr>
            <p:ph type="sldNum" sz="quarter" idx="5"/>
          </p:nvPr>
        </p:nvSpPr>
        <p:spPr/>
        <p:txBody>
          <a:bodyPr/>
          <a:lstStyle/>
          <a:p>
            <a:fld id="{5D2A9D14-4814-43DF-B7A7-D24123FEFC43}" type="slidenum">
              <a:rPr lang="nb-NO" smtClean="0"/>
              <a:t>9</a:t>
            </a:fld>
            <a:endParaRPr lang="nb-NO"/>
          </a:p>
        </p:txBody>
      </p:sp>
    </p:spTree>
    <p:extLst>
      <p:ext uri="{BB962C8B-B14F-4D97-AF65-F5344CB8AC3E}">
        <p14:creationId xmlns:p14="http://schemas.microsoft.com/office/powerpoint/2010/main" val="378627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814361"/>
            <a:ext cx="9144000" cy="2387600"/>
          </a:xfrm>
        </p:spPr>
        <p:txBody>
          <a:bodyPr anchor="b">
            <a:normAutofit/>
          </a:bodyPr>
          <a:lstStyle>
            <a:lvl1pPr algn="ctr">
              <a:defRPr sz="48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bunntekst 3"/>
          <p:cNvSpPr>
            <a:spLocks noGrp="1"/>
          </p:cNvSpPr>
          <p:nvPr>
            <p:ph type="ftr" sz="quarter" idx="11"/>
          </p:nvPr>
        </p:nvSpPr>
        <p:spPr>
          <a:xfrm>
            <a:off x="4038600" y="6317850"/>
            <a:ext cx="4114800" cy="365125"/>
          </a:xfrm>
        </p:spPr>
        <p:txBody>
          <a:bodyPr/>
          <a:lstStyle/>
          <a:p>
            <a:endParaRPr lang="nb-NO" dirty="0"/>
          </a:p>
        </p:txBody>
      </p:sp>
      <p:sp>
        <p:nvSpPr>
          <p:cNvPr id="5" name="Plassholder for lysbildenummer 4"/>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37498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4038600" y="6317850"/>
            <a:ext cx="4114800" cy="365125"/>
          </a:xfrm>
        </p:spPr>
        <p:txBody>
          <a:bodyPr/>
          <a:lstStyle/>
          <a:p>
            <a:endParaRPr lang="nb-NO" dirty="0"/>
          </a:p>
        </p:txBody>
      </p:sp>
      <p:sp>
        <p:nvSpPr>
          <p:cNvPr id="4" name="Plassholder for lysbildenummer 3"/>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25046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532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5445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unntekst 5"/>
          <p:cNvSpPr>
            <a:spLocks noGrp="1"/>
          </p:cNvSpPr>
          <p:nvPr>
            <p:ph type="ftr" sz="quarter" idx="11"/>
          </p:nvPr>
        </p:nvSpPr>
        <p:spPr>
          <a:xfrm>
            <a:off x="4038600" y="6317850"/>
            <a:ext cx="4114800" cy="365125"/>
          </a:xfrm>
        </p:spPr>
        <p:txBody>
          <a:bodyPr/>
          <a:lstStyle/>
          <a:p>
            <a:endParaRPr lang="nb-NO"/>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43394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458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4867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unntekst 5"/>
          <p:cNvSpPr>
            <a:spLocks noGrp="1"/>
          </p:cNvSpPr>
          <p:nvPr>
            <p:ph type="ftr" sz="quarter" idx="11"/>
          </p:nvPr>
        </p:nvSpPr>
        <p:spPr>
          <a:xfrm>
            <a:off x="4038600" y="6317850"/>
            <a:ext cx="4114800" cy="365125"/>
          </a:xfrm>
        </p:spPr>
        <p:txBody>
          <a:bodyPr/>
          <a:lstStyle/>
          <a:p>
            <a:endParaRPr lang="nb-NO" dirty="0"/>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45057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vslutnin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Avslutnin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Avslutnin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Avslutnin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814361"/>
            <a:ext cx="9144000" cy="2387600"/>
          </a:xfrm>
        </p:spPr>
        <p:txBody>
          <a:bodyPr anchor="b">
            <a:normAutofit/>
          </a:bodyPr>
          <a:lstStyle>
            <a:lvl1pPr algn="ctr">
              <a:defRPr sz="48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814361"/>
            <a:ext cx="9144000" cy="2387600"/>
          </a:xfrm>
        </p:spPr>
        <p:txBody>
          <a:bodyPr anchor="b">
            <a:normAutofit/>
          </a:bodyPr>
          <a:lstStyle>
            <a:lvl1pPr algn="ctr">
              <a:defRPr sz="48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286933"/>
            <a:ext cx="9144000" cy="1915027"/>
          </a:xfrm>
        </p:spPr>
        <p:txBody>
          <a:bodyPr anchor="b">
            <a:normAutofit/>
          </a:bodyPr>
          <a:lstStyle>
            <a:lvl1pPr algn="ctr">
              <a:defRPr sz="48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524000" y="2083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dirty="0"/>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93853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a:xfrm>
            <a:off x="4038600" y="6317850"/>
            <a:ext cx="4114800" cy="365125"/>
          </a:xfrm>
        </p:spPr>
        <p:txBody>
          <a:bodyPr/>
          <a:lstStyle/>
          <a:p>
            <a:endParaRPr lang="nb-NO"/>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76728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180349"/>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060074"/>
            <a:ext cx="10515600" cy="105094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9320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376665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376665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a:xfrm>
            <a:off x="4038600" y="6317850"/>
            <a:ext cx="4114800" cy="365125"/>
          </a:xfrm>
        </p:spPr>
        <p:txBody>
          <a:bodyPr/>
          <a:lstStyle/>
          <a:p>
            <a:endParaRPr lang="nb-NO"/>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01334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0872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0872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unntekst 7"/>
          <p:cNvSpPr>
            <a:spLocks noGrp="1"/>
          </p:cNvSpPr>
          <p:nvPr>
            <p:ph type="ftr" sz="quarter" idx="11"/>
          </p:nvPr>
        </p:nvSpPr>
        <p:spPr>
          <a:xfrm>
            <a:off x="4038600" y="6317850"/>
            <a:ext cx="4114800" cy="365125"/>
          </a:xfrm>
        </p:spPr>
        <p:txBody>
          <a:bodyPr/>
          <a:lstStyle/>
          <a:p>
            <a:endParaRPr lang="nb-NO" dirty="0"/>
          </a:p>
        </p:txBody>
      </p:sp>
      <p:sp>
        <p:nvSpPr>
          <p:cNvPr id="9" name="Plassholder for lysbildenummer 8"/>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731791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5.jpg"/><Relationship Id="rId5" Type="http://schemas.openxmlformats.org/officeDocument/2006/relationships/slideLayout" Target="../slideLayouts/slideLayout9.xml"/><Relationship Id="rId10" Type="http://schemas.openxmlformats.org/officeDocument/2006/relationships/theme" Target="../theme/theme5.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07.01.2019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207584" cy="6858000"/>
          </a:xfrm>
          <a:prstGeom prst="rect">
            <a:avLst/>
          </a:prstGeom>
        </p:spPr>
      </p:pic>
    </p:spTree>
    <p:extLst>
      <p:ext uri="{BB962C8B-B14F-4D97-AF65-F5344CB8AC3E}">
        <p14:creationId xmlns:p14="http://schemas.microsoft.com/office/powerpoint/2010/main" val="1850187073"/>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07.01.2019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61493845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07.01.2019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29361254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07.01.2019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72243943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380975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4038600" y="6279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Regular" charset="0"/>
              </a:defRPr>
            </a:lvl1pPr>
          </a:lstStyle>
          <a:p>
            <a:endParaRPr lang="nb-NO" dirty="0"/>
          </a:p>
        </p:txBody>
      </p:sp>
      <p:sp>
        <p:nvSpPr>
          <p:cNvPr id="6" name="Plassholder for lysbildenummer 5"/>
          <p:cNvSpPr>
            <a:spLocks noGrp="1"/>
          </p:cNvSpPr>
          <p:nvPr>
            <p:ph type="sldNum" sz="quarter" idx="4"/>
          </p:nvPr>
        </p:nvSpPr>
        <p:spPr>
          <a:xfrm>
            <a:off x="8610600" y="6279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Regular" charset="0"/>
              </a:defRPr>
            </a:lvl1pPr>
          </a:lstStyle>
          <a:p>
            <a:fld id="{A1653416-48ED-3B46-B74D-24F2E4487776}" type="slidenum">
              <a:rPr lang="nb-NO" smtClean="0"/>
              <a:pPr/>
              <a:t>‹#›</a:t>
            </a:fld>
            <a:endParaRPr lang="nb-NO" dirty="0"/>
          </a:p>
        </p:txBody>
      </p:sp>
      <p:pic>
        <p:nvPicPr>
          <p:cNvPr id="11" name="Bild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 y="5892800"/>
            <a:ext cx="12186000" cy="967805"/>
          </a:xfrm>
          <a:prstGeom prst="rect">
            <a:avLst/>
          </a:prstGeom>
        </p:spPr>
      </p:pic>
    </p:spTree>
    <p:extLst>
      <p:ext uri="{BB962C8B-B14F-4D97-AF65-F5344CB8AC3E}">
        <p14:creationId xmlns:p14="http://schemas.microsoft.com/office/powerpoint/2010/main" val="195127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Calibri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Calibri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Calibri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Calibri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07.01.2019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66277173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07.01.2019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37304695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07.01.2019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174861346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07.01.2019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7585" cy="6858000"/>
          </a:xfrm>
          <a:prstGeom prst="rect">
            <a:avLst/>
          </a:prstGeom>
        </p:spPr>
      </p:pic>
    </p:spTree>
    <p:extLst>
      <p:ext uri="{BB962C8B-B14F-4D97-AF65-F5344CB8AC3E}">
        <p14:creationId xmlns:p14="http://schemas.microsoft.com/office/powerpoint/2010/main" val="51621697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Akkord på 1 – 2 – 3</a:t>
            </a:r>
          </a:p>
        </p:txBody>
      </p:sp>
      <p:sp>
        <p:nvSpPr>
          <p:cNvPr id="3" name="Undertittel 2"/>
          <p:cNvSpPr>
            <a:spLocks noGrp="1"/>
          </p:cNvSpPr>
          <p:nvPr>
            <p:ph type="subTitle" idx="1"/>
          </p:nvPr>
        </p:nvSpPr>
        <p:spPr/>
        <p:txBody>
          <a:bodyPr/>
          <a:lstStyle/>
          <a:p>
            <a:r>
              <a:rPr lang="nb-NO" dirty="0"/>
              <a:t>Akkordgruppa 2018</a:t>
            </a:r>
          </a:p>
        </p:txBody>
      </p:sp>
    </p:spTree>
    <p:extLst>
      <p:ext uri="{BB962C8B-B14F-4D97-AF65-F5344CB8AC3E}">
        <p14:creationId xmlns:p14="http://schemas.microsoft.com/office/powerpoint/2010/main" val="181059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ED6C6A-0127-45FF-9995-E109239FD264}"/>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D7E9C8B2-281A-4A7B-83A2-3C8FEF814D92}"/>
              </a:ext>
            </a:extLst>
          </p:cNvPr>
          <p:cNvSpPr>
            <a:spLocks noGrp="1"/>
          </p:cNvSpPr>
          <p:nvPr>
            <p:ph idx="1"/>
          </p:nvPr>
        </p:nvSpPr>
        <p:spPr/>
        <p:txBody>
          <a:bodyPr>
            <a:normAutofit fontScale="77500" lnSpcReduction="20000"/>
          </a:bodyPr>
          <a:lstStyle/>
          <a:p>
            <a:r>
              <a:rPr lang="nb-NO" b="1" dirty="0">
                <a:latin typeface="+mn-lt"/>
              </a:rPr>
              <a:t>Dagtid akkord: </a:t>
            </a:r>
            <a:r>
              <a:rPr lang="nb-NO" dirty="0">
                <a:latin typeface="+mn-lt"/>
              </a:rPr>
              <a:t>For enkelte arbeidsoperasjoner er det enighet om disse skal godtgjøres med LOK § 3A lønn som blir lagt til i akkorden. </a:t>
            </a:r>
            <a:r>
              <a:rPr lang="nb-NO" i="1" dirty="0">
                <a:latin typeface="+mn-lt"/>
              </a:rPr>
              <a:t>Før man utfører dagtid akkord må vi gi beskjed om dette til bedriften først.</a:t>
            </a:r>
            <a:endParaRPr lang="nb-NO" dirty="0">
              <a:latin typeface="+mn-lt"/>
            </a:endParaRPr>
          </a:p>
          <a:p>
            <a:pPr lvl="0"/>
            <a:r>
              <a:rPr lang="nb-NO" dirty="0">
                <a:latin typeface="+mn-lt"/>
              </a:rPr>
              <a:t>Henting og tilbakelevering av verktøy og materiell. </a:t>
            </a:r>
            <a:r>
              <a:rPr lang="nb-NO" b="1" dirty="0">
                <a:latin typeface="+mn-lt"/>
              </a:rPr>
              <a:t>Pos 125.10</a:t>
            </a:r>
            <a:r>
              <a:rPr lang="nb-NO" dirty="0">
                <a:latin typeface="+mn-lt"/>
              </a:rPr>
              <a:t> (første og siste gangs uttak materiell)</a:t>
            </a:r>
          </a:p>
          <a:p>
            <a:pPr lvl="0"/>
            <a:r>
              <a:rPr lang="nb-NO" dirty="0">
                <a:latin typeface="+mn-lt"/>
              </a:rPr>
              <a:t>Utpakking og sortering av materiell i hyller på materiell lager eller container. </a:t>
            </a:r>
            <a:r>
              <a:rPr lang="nb-NO" b="1" dirty="0">
                <a:latin typeface="+mn-lt"/>
              </a:rPr>
              <a:t>Pos 125.11</a:t>
            </a:r>
            <a:r>
              <a:rPr lang="nb-NO" dirty="0">
                <a:latin typeface="+mn-lt"/>
              </a:rPr>
              <a:t> (jf. tvisteprotokoll datert 23. aug.1989)</a:t>
            </a:r>
          </a:p>
          <a:p>
            <a:pPr lvl="0"/>
            <a:r>
              <a:rPr lang="nb-NO" dirty="0">
                <a:latin typeface="+mn-lt"/>
              </a:rPr>
              <a:t>Møte med nye kunder som flytter inn under arbeidets gang. </a:t>
            </a:r>
            <a:r>
              <a:rPr lang="en-US" b="1" dirty="0">
                <a:latin typeface="+mn-lt"/>
              </a:rPr>
              <a:t>Pos 125.15</a:t>
            </a:r>
            <a:endParaRPr lang="nb-NO" dirty="0">
              <a:latin typeface="+mn-lt"/>
            </a:endParaRPr>
          </a:p>
          <a:p>
            <a:pPr lvl="0"/>
            <a:r>
              <a:rPr lang="nb-NO" dirty="0">
                <a:latin typeface="+mn-lt"/>
              </a:rPr>
              <a:t>Arbeidsdager under 3 timer. Blir en person tatt av jobben før det har gått 3 timer for å dra på en annen jobb. </a:t>
            </a:r>
            <a:r>
              <a:rPr lang="en-US" b="1" dirty="0">
                <a:latin typeface="+mn-lt"/>
              </a:rPr>
              <a:t>Pos 125.20</a:t>
            </a:r>
            <a:endParaRPr lang="nb-NO" dirty="0">
              <a:latin typeface="+mn-lt"/>
            </a:endParaRPr>
          </a:p>
          <a:p>
            <a:r>
              <a:rPr lang="nb-NO" dirty="0">
                <a:latin typeface="+mn-lt"/>
              </a:rPr>
              <a:t>Ventetid. Det skal skrives ventetid når det mangler materiell som er bestilt i god tid eller det oppstår hindringer som gjør arbeidet urasjonelt som skyldes bedriftens eller kundens forhold.</a:t>
            </a:r>
          </a:p>
        </p:txBody>
      </p:sp>
    </p:spTree>
    <p:extLst>
      <p:ext uri="{BB962C8B-B14F-4D97-AF65-F5344CB8AC3E}">
        <p14:creationId xmlns:p14="http://schemas.microsoft.com/office/powerpoint/2010/main" val="100264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6EA413-BA1E-4405-97CD-B0318FE9D76C}"/>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B1AD3342-863A-4E3E-854F-A52F62692AB3}"/>
              </a:ext>
            </a:extLst>
          </p:cNvPr>
          <p:cNvSpPr>
            <a:spLocks noGrp="1"/>
          </p:cNvSpPr>
          <p:nvPr>
            <p:ph idx="1"/>
          </p:nvPr>
        </p:nvSpPr>
        <p:spPr/>
        <p:txBody>
          <a:bodyPr/>
          <a:lstStyle/>
          <a:p>
            <a:r>
              <a:rPr lang="nb-NO" b="1" dirty="0">
                <a:latin typeface="+mn-lt"/>
              </a:rPr>
              <a:t>Reisetid i akkord: </a:t>
            </a:r>
            <a:r>
              <a:rPr lang="nb-NO" dirty="0">
                <a:latin typeface="+mn-lt"/>
              </a:rPr>
              <a:t>LOK § 3H. pkt. 3. Ved arbeid i lønnssystemene i § 4 betales reisetid utover 20 km eller 20 min med fastlønn + fagarbeidertillegg (§ 3 A og § 3 C). Disse timene blir lagt til i akkorden. Hvis det skal være reisetid på jobben skal det beskrives i akkordseddel.</a:t>
            </a:r>
          </a:p>
          <a:p>
            <a:endParaRPr lang="nb-NO" dirty="0"/>
          </a:p>
        </p:txBody>
      </p:sp>
    </p:spTree>
    <p:extLst>
      <p:ext uri="{BB962C8B-B14F-4D97-AF65-F5344CB8AC3E}">
        <p14:creationId xmlns:p14="http://schemas.microsoft.com/office/powerpoint/2010/main" val="257549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FD11EF-0D49-46FE-A148-1D8F7560849E}"/>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F46AF802-EA20-48C9-BAFF-8E2125381BCB}"/>
              </a:ext>
            </a:extLst>
          </p:cNvPr>
          <p:cNvSpPr>
            <a:spLocks noGrp="1"/>
          </p:cNvSpPr>
          <p:nvPr>
            <p:ph idx="1"/>
          </p:nvPr>
        </p:nvSpPr>
        <p:spPr/>
        <p:txBody>
          <a:bodyPr/>
          <a:lstStyle/>
          <a:p>
            <a:r>
              <a:rPr lang="nb-NO" b="1" dirty="0">
                <a:latin typeface="+mn-lt"/>
              </a:rPr>
              <a:t>Administrativ tid i akkord:</a:t>
            </a:r>
            <a:r>
              <a:rPr lang="nb-NO" dirty="0">
                <a:latin typeface="+mn-lt"/>
              </a:rPr>
              <a:t> Fram til 2006 var det noe som het administrativ tid. Dette ble kuttet ut og prisene i akkordtariffen ble forhøyet med 15 prosent. Hvilke punkter som ble kuttet ut, står bakerst i akkordtariffen og i LOK. </a:t>
            </a:r>
          </a:p>
          <a:p>
            <a:endParaRPr lang="nb-NO" dirty="0"/>
          </a:p>
        </p:txBody>
      </p:sp>
    </p:spTree>
    <p:extLst>
      <p:ext uri="{BB962C8B-B14F-4D97-AF65-F5344CB8AC3E}">
        <p14:creationId xmlns:p14="http://schemas.microsoft.com/office/powerpoint/2010/main" val="77893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66F729-C61F-427C-9082-EE4BD0AA19D2}"/>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07A226C9-0432-4D08-92FE-B2919F6AFA60}"/>
              </a:ext>
            </a:extLst>
          </p:cNvPr>
          <p:cNvSpPr>
            <a:spLocks noGrp="1"/>
          </p:cNvSpPr>
          <p:nvPr>
            <p:ph idx="1"/>
          </p:nvPr>
        </p:nvSpPr>
        <p:spPr/>
        <p:txBody>
          <a:bodyPr/>
          <a:lstStyle/>
          <a:p>
            <a:r>
              <a:rPr lang="nb-NO" b="1" dirty="0">
                <a:latin typeface="+mn-lt"/>
              </a:rPr>
              <a:t>Fastlønn i akkord:</a:t>
            </a:r>
            <a:r>
              <a:rPr lang="nb-NO" dirty="0">
                <a:latin typeface="+mn-lt"/>
              </a:rPr>
              <a:t> I LOK § 4A. pkt. 3 er det listet opp en del eksempler på hva som betales med fastlønn i akkord. Fastlønn i akkord er herav tid. Det vil si at hvis man jobber 7,5 timer akkord en arbeidsdag og utfører 2 timer arbeid med lift, så legges 2 timer § 3A lønn til i akkorden. Altså man har utført 2 av de 7,5 timene i fastlønn i akkord. </a:t>
            </a:r>
          </a:p>
          <a:p>
            <a:r>
              <a:rPr lang="nb-NO" i="1" dirty="0">
                <a:latin typeface="+mn-lt"/>
              </a:rPr>
              <a:t>Gi beskjed om dette til bedriften først. </a:t>
            </a:r>
            <a:endParaRPr lang="nb-NO" dirty="0">
              <a:latin typeface="+mn-lt"/>
            </a:endParaRPr>
          </a:p>
          <a:p>
            <a:endParaRPr lang="nb-NO" dirty="0"/>
          </a:p>
        </p:txBody>
      </p:sp>
    </p:spTree>
    <p:extLst>
      <p:ext uri="{BB962C8B-B14F-4D97-AF65-F5344CB8AC3E}">
        <p14:creationId xmlns:p14="http://schemas.microsoft.com/office/powerpoint/2010/main" val="39174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D647-9E18-4148-8436-1C7A5882E3CE}"/>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CBC970CF-560E-4842-9821-2E9540E2DA8F}"/>
              </a:ext>
            </a:extLst>
          </p:cNvPr>
          <p:cNvSpPr>
            <a:spLocks noGrp="1"/>
          </p:cNvSpPr>
          <p:nvPr>
            <p:ph idx="1"/>
          </p:nvPr>
        </p:nvSpPr>
        <p:spPr/>
        <p:txBody>
          <a:bodyPr>
            <a:normAutofit fontScale="70000" lnSpcReduction="20000"/>
          </a:bodyPr>
          <a:lstStyle/>
          <a:p>
            <a:pPr marL="0" indent="0">
              <a:buNone/>
            </a:pPr>
            <a:r>
              <a:rPr lang="nb-NO" i="1" dirty="0">
                <a:latin typeface="+mn-lt"/>
              </a:rPr>
              <a:t>Dette er eksempler på fastlønn i akkord:</a:t>
            </a:r>
            <a:endParaRPr lang="nb-NO" dirty="0">
              <a:latin typeface="+mn-lt"/>
            </a:endParaRPr>
          </a:p>
          <a:p>
            <a:pPr lvl="0"/>
            <a:r>
              <a:rPr lang="nb-NO" dirty="0">
                <a:latin typeface="+mn-lt"/>
              </a:rPr>
              <a:t>Reparasjon av skade som andre yrkesgrupper har skyld i.</a:t>
            </a:r>
          </a:p>
          <a:p>
            <a:pPr lvl="0"/>
            <a:r>
              <a:rPr lang="nb-NO" dirty="0">
                <a:latin typeface="+mn-lt"/>
              </a:rPr>
              <a:t>Feilsøking på grunn av ting som ikke er akkordlagets feil.</a:t>
            </a:r>
          </a:p>
          <a:p>
            <a:pPr lvl="0"/>
            <a:r>
              <a:rPr lang="nb-NO" dirty="0">
                <a:latin typeface="+mn-lt"/>
              </a:rPr>
              <a:t>Merarbeid i forbindelse med innbrudd.</a:t>
            </a:r>
          </a:p>
          <a:p>
            <a:pPr lvl="0"/>
            <a:r>
              <a:rPr lang="nb-NO" dirty="0">
                <a:latin typeface="+mn-lt"/>
              </a:rPr>
              <a:t>Merarbeid med provstrøm ut over egen bruk.</a:t>
            </a:r>
          </a:p>
          <a:p>
            <a:pPr lvl="0"/>
            <a:r>
              <a:rPr lang="en-US" dirty="0">
                <a:latin typeface="+mn-lt"/>
              </a:rPr>
              <a:t>Graving av </a:t>
            </a:r>
            <a:r>
              <a:rPr lang="en-US" dirty="0" err="1">
                <a:latin typeface="+mn-lt"/>
              </a:rPr>
              <a:t>grøfter</a:t>
            </a:r>
            <a:r>
              <a:rPr lang="en-US" dirty="0">
                <a:latin typeface="+mn-lt"/>
              </a:rPr>
              <a:t>.</a:t>
            </a:r>
            <a:endParaRPr lang="nb-NO" dirty="0">
              <a:latin typeface="+mn-lt"/>
            </a:endParaRPr>
          </a:p>
          <a:p>
            <a:pPr lvl="0"/>
            <a:r>
              <a:rPr lang="en-US" dirty="0" err="1">
                <a:latin typeface="+mn-lt"/>
              </a:rPr>
              <a:t>Arbeid</a:t>
            </a:r>
            <a:r>
              <a:rPr lang="en-US" dirty="0">
                <a:latin typeface="+mn-lt"/>
              </a:rPr>
              <a:t> med </a:t>
            </a:r>
            <a:r>
              <a:rPr lang="en-US" dirty="0" err="1">
                <a:latin typeface="+mn-lt"/>
              </a:rPr>
              <a:t>stillaser</a:t>
            </a:r>
            <a:r>
              <a:rPr lang="en-US" dirty="0">
                <a:latin typeface="+mn-lt"/>
              </a:rPr>
              <a:t> og lifter. Alt </a:t>
            </a:r>
            <a:r>
              <a:rPr lang="en-US" dirty="0" err="1">
                <a:latin typeface="+mn-lt"/>
              </a:rPr>
              <a:t>arbeid</a:t>
            </a:r>
            <a:r>
              <a:rPr lang="en-US" dirty="0">
                <a:latin typeface="+mn-lt"/>
              </a:rPr>
              <a:t> </a:t>
            </a:r>
            <a:r>
              <a:rPr lang="en-US" dirty="0" err="1">
                <a:latin typeface="+mn-lt"/>
              </a:rPr>
              <a:t>som</a:t>
            </a:r>
            <a:r>
              <a:rPr lang="en-US" dirty="0">
                <a:latin typeface="+mn-lt"/>
              </a:rPr>
              <a:t> </a:t>
            </a:r>
            <a:r>
              <a:rPr lang="en-US" dirty="0" err="1">
                <a:latin typeface="+mn-lt"/>
              </a:rPr>
              <a:t>bygging</a:t>
            </a:r>
            <a:r>
              <a:rPr lang="en-US" dirty="0">
                <a:latin typeface="+mn-lt"/>
              </a:rPr>
              <a:t>, </a:t>
            </a:r>
            <a:r>
              <a:rPr lang="en-US" dirty="0" err="1">
                <a:latin typeface="+mn-lt"/>
              </a:rPr>
              <a:t>flytting</a:t>
            </a:r>
            <a:r>
              <a:rPr lang="en-US" dirty="0">
                <a:latin typeface="+mn-lt"/>
              </a:rPr>
              <a:t> av (</a:t>
            </a:r>
            <a:r>
              <a:rPr lang="en-US" dirty="0" err="1">
                <a:latin typeface="+mn-lt"/>
              </a:rPr>
              <a:t>rulle</a:t>
            </a:r>
            <a:r>
              <a:rPr lang="en-US" dirty="0">
                <a:latin typeface="+mn-lt"/>
              </a:rPr>
              <a:t>) </a:t>
            </a:r>
            <a:r>
              <a:rPr lang="en-US" dirty="0" err="1">
                <a:latin typeface="+mn-lt"/>
              </a:rPr>
              <a:t>stillas</a:t>
            </a:r>
            <a:r>
              <a:rPr lang="en-US" dirty="0">
                <a:latin typeface="+mn-lt"/>
              </a:rPr>
              <a:t> </a:t>
            </a:r>
            <a:r>
              <a:rPr lang="en-US" dirty="0" err="1">
                <a:latin typeface="+mn-lt"/>
              </a:rPr>
              <a:t>eller</a:t>
            </a:r>
            <a:r>
              <a:rPr lang="en-US" dirty="0">
                <a:latin typeface="+mn-lt"/>
              </a:rPr>
              <a:t> lift </a:t>
            </a:r>
            <a:r>
              <a:rPr lang="en-US" dirty="0" err="1">
                <a:latin typeface="+mn-lt"/>
              </a:rPr>
              <a:t>skal</a:t>
            </a:r>
            <a:r>
              <a:rPr lang="en-US" dirty="0">
                <a:latin typeface="+mn-lt"/>
              </a:rPr>
              <a:t> </a:t>
            </a:r>
            <a:r>
              <a:rPr lang="en-US" dirty="0" err="1">
                <a:latin typeface="+mn-lt"/>
              </a:rPr>
              <a:t>betales</a:t>
            </a:r>
            <a:r>
              <a:rPr lang="en-US" dirty="0">
                <a:latin typeface="+mn-lt"/>
              </a:rPr>
              <a:t> med </a:t>
            </a:r>
            <a:r>
              <a:rPr lang="en-US" dirty="0" err="1">
                <a:latin typeface="+mn-lt"/>
              </a:rPr>
              <a:t>fastlønn</a:t>
            </a:r>
            <a:r>
              <a:rPr lang="en-US" dirty="0">
                <a:latin typeface="+mn-lt"/>
              </a:rPr>
              <a:t> </a:t>
            </a:r>
            <a:r>
              <a:rPr lang="en-US" dirty="0" err="1">
                <a:latin typeface="+mn-lt"/>
              </a:rPr>
              <a:t>i</a:t>
            </a:r>
            <a:r>
              <a:rPr lang="en-US" dirty="0">
                <a:latin typeface="+mn-lt"/>
              </a:rPr>
              <a:t> </a:t>
            </a:r>
            <a:r>
              <a:rPr lang="en-US" dirty="0" err="1">
                <a:latin typeface="+mn-lt"/>
              </a:rPr>
              <a:t>akkord</a:t>
            </a:r>
            <a:r>
              <a:rPr lang="en-US" dirty="0">
                <a:latin typeface="+mn-lt"/>
              </a:rPr>
              <a:t> </a:t>
            </a:r>
            <a:r>
              <a:rPr lang="en-US" b="1" dirty="0">
                <a:latin typeface="+mn-lt"/>
              </a:rPr>
              <a:t>pos. 145.10.</a:t>
            </a:r>
            <a:endParaRPr lang="nb-NO" dirty="0">
              <a:latin typeface="+mn-lt"/>
            </a:endParaRPr>
          </a:p>
          <a:p>
            <a:pPr lvl="0"/>
            <a:r>
              <a:rPr lang="en-US" dirty="0" err="1">
                <a:latin typeface="+mn-lt"/>
              </a:rPr>
              <a:t>Brannøvelser</a:t>
            </a:r>
            <a:r>
              <a:rPr lang="en-US" dirty="0">
                <a:latin typeface="+mn-lt"/>
              </a:rPr>
              <a:t> og </a:t>
            </a:r>
            <a:r>
              <a:rPr lang="en-US" dirty="0" err="1">
                <a:latin typeface="+mn-lt"/>
              </a:rPr>
              <a:t>utløst</a:t>
            </a:r>
            <a:r>
              <a:rPr lang="en-US" dirty="0">
                <a:latin typeface="+mn-lt"/>
              </a:rPr>
              <a:t> </a:t>
            </a:r>
            <a:r>
              <a:rPr lang="en-US" dirty="0" err="1">
                <a:latin typeface="+mn-lt"/>
              </a:rPr>
              <a:t>brannalarm</a:t>
            </a:r>
            <a:endParaRPr lang="nb-NO" dirty="0">
              <a:latin typeface="+mn-lt"/>
            </a:endParaRPr>
          </a:p>
          <a:p>
            <a:pPr lvl="0"/>
            <a:r>
              <a:rPr lang="nb-NO" dirty="0">
                <a:latin typeface="+mn-lt"/>
              </a:rPr>
              <a:t>Utarbeidelse ved FDV-dokumentasjon som overleveres kunde er ikke en del av arbeidsoppgaver som er innkalkulert i akkordprisene og avlønnes som fastlønn i akkord.</a:t>
            </a:r>
          </a:p>
          <a:p>
            <a:pPr marL="0" indent="0">
              <a:buNone/>
            </a:pPr>
            <a:r>
              <a:rPr lang="nb-NO" dirty="0">
                <a:latin typeface="+mn-lt"/>
              </a:rPr>
              <a:t>Lista er ikke uttømmende.</a:t>
            </a:r>
          </a:p>
          <a:p>
            <a:endParaRPr lang="nb-NO" dirty="0"/>
          </a:p>
        </p:txBody>
      </p:sp>
    </p:spTree>
    <p:extLst>
      <p:ext uri="{BB962C8B-B14F-4D97-AF65-F5344CB8AC3E}">
        <p14:creationId xmlns:p14="http://schemas.microsoft.com/office/powerpoint/2010/main" val="140802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1E3291-F538-4D07-94CE-19DFF1AAB810}"/>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192539EC-CE2F-4E30-B370-48882D3A3A4D}"/>
              </a:ext>
            </a:extLst>
          </p:cNvPr>
          <p:cNvSpPr>
            <a:spLocks noGrp="1"/>
          </p:cNvSpPr>
          <p:nvPr>
            <p:ph idx="1"/>
          </p:nvPr>
        </p:nvSpPr>
        <p:spPr/>
        <p:txBody>
          <a:bodyPr>
            <a:normAutofit fontScale="85000" lnSpcReduction="20000"/>
          </a:bodyPr>
          <a:lstStyle/>
          <a:p>
            <a:pPr marL="0" indent="0">
              <a:buNone/>
            </a:pPr>
            <a:r>
              <a:rPr lang="nb-NO" b="1" dirty="0">
                <a:latin typeface="+mn-lt"/>
              </a:rPr>
              <a:t>Eksempler på arbeidsoppgaver som kan være fastlønn i akkord:</a:t>
            </a:r>
            <a:br>
              <a:rPr lang="nb-NO" b="1" dirty="0">
                <a:latin typeface="+mn-lt"/>
              </a:rPr>
            </a:br>
            <a:endParaRPr lang="nb-NO" b="1" dirty="0">
              <a:latin typeface="+mn-lt"/>
            </a:endParaRPr>
          </a:p>
          <a:p>
            <a:pPr lvl="0"/>
            <a:r>
              <a:rPr lang="en-GB" b="1" dirty="0" err="1">
                <a:latin typeface="+mn-lt"/>
              </a:rPr>
              <a:t>Pålagt</a:t>
            </a:r>
            <a:r>
              <a:rPr lang="en-GB" b="1" dirty="0">
                <a:latin typeface="+mn-lt"/>
              </a:rPr>
              <a:t> </a:t>
            </a:r>
            <a:r>
              <a:rPr lang="en-GB" b="1" dirty="0" err="1">
                <a:latin typeface="+mn-lt"/>
              </a:rPr>
              <a:t>fellesrydding</a:t>
            </a:r>
            <a:r>
              <a:rPr lang="en-GB" b="1" dirty="0">
                <a:latin typeface="+mn-lt"/>
              </a:rPr>
              <a:t> </a:t>
            </a:r>
            <a:r>
              <a:rPr lang="en-GB" dirty="0" err="1">
                <a:latin typeface="+mn-lt"/>
              </a:rPr>
              <a:t>etter</a:t>
            </a:r>
            <a:r>
              <a:rPr lang="en-GB" dirty="0">
                <a:latin typeface="+mn-lt"/>
              </a:rPr>
              <a:t> </a:t>
            </a:r>
            <a:r>
              <a:rPr lang="en-GB" dirty="0" err="1">
                <a:latin typeface="+mn-lt"/>
              </a:rPr>
              <a:t>avtale</a:t>
            </a:r>
            <a:endParaRPr lang="nb-NO" dirty="0">
              <a:latin typeface="+mn-lt"/>
            </a:endParaRPr>
          </a:p>
          <a:p>
            <a:pPr lvl="0"/>
            <a:r>
              <a:rPr lang="nb-NO" dirty="0">
                <a:latin typeface="+mn-lt"/>
              </a:rPr>
              <a:t>Merarbeid med rent bygg konseptet (blå sokker/kjeledresser)</a:t>
            </a:r>
          </a:p>
          <a:p>
            <a:pPr lvl="0"/>
            <a:r>
              <a:rPr lang="nb-NO" dirty="0">
                <a:latin typeface="+mn-lt"/>
              </a:rPr>
              <a:t>Tildekking av ferdig montert utstyr og/eller fjerning av tildekking (branndetektorer/lamper)</a:t>
            </a:r>
          </a:p>
          <a:p>
            <a:pPr lvl="0"/>
            <a:r>
              <a:rPr lang="nb-NO" dirty="0">
                <a:latin typeface="+mn-lt"/>
              </a:rPr>
              <a:t>Feilsøking på jobb/utstyr montert/levert av andre</a:t>
            </a:r>
          </a:p>
          <a:p>
            <a:pPr lvl="0"/>
            <a:r>
              <a:rPr lang="nb-NO" dirty="0">
                <a:latin typeface="+mn-lt"/>
              </a:rPr>
              <a:t>Stopp i arbeid pga. strømbrudd</a:t>
            </a:r>
          </a:p>
          <a:p>
            <a:pPr lvl="0"/>
            <a:r>
              <a:rPr lang="nb-NO" dirty="0">
                <a:latin typeface="+mn-lt"/>
              </a:rPr>
              <a:t>Tillaging av skjøteledninger og reparasjon av verktøy</a:t>
            </a:r>
          </a:p>
          <a:p>
            <a:pPr lvl="0"/>
            <a:r>
              <a:rPr lang="nb-NO" dirty="0">
                <a:latin typeface="+mn-lt"/>
              </a:rPr>
              <a:t>Flytting av utstyr tilhørende andre faggrupper, hvis dette står i veien for å få utført eget arbeid.</a:t>
            </a:r>
          </a:p>
          <a:p>
            <a:endParaRPr lang="nb-NO" dirty="0"/>
          </a:p>
        </p:txBody>
      </p:sp>
    </p:spTree>
    <p:extLst>
      <p:ext uri="{BB962C8B-B14F-4D97-AF65-F5344CB8AC3E}">
        <p14:creationId xmlns:p14="http://schemas.microsoft.com/office/powerpoint/2010/main" val="314892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E24484-99E8-42C7-9221-93A0B92E1E5B}"/>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99CCB68B-C191-4BCA-A651-96523FC82B5B}"/>
              </a:ext>
            </a:extLst>
          </p:cNvPr>
          <p:cNvSpPr>
            <a:spLocks noGrp="1"/>
          </p:cNvSpPr>
          <p:nvPr>
            <p:ph sz="half" idx="1"/>
          </p:nvPr>
        </p:nvSpPr>
        <p:spPr>
          <a:xfrm>
            <a:off x="838200" y="1825625"/>
            <a:ext cx="4825753" cy="3766653"/>
          </a:xfrm>
        </p:spPr>
        <p:txBody>
          <a:bodyPr/>
          <a:lstStyle/>
          <a:p>
            <a:pPr marL="0" indent="0">
              <a:buNone/>
            </a:pPr>
            <a:r>
              <a:rPr lang="nb-NO" b="1" dirty="0">
                <a:latin typeface="+mn-lt"/>
              </a:rPr>
              <a:t>Prisliste:</a:t>
            </a:r>
            <a:r>
              <a:rPr lang="nb-NO" dirty="0">
                <a:latin typeface="+mn-lt"/>
              </a:rPr>
              <a:t> Listen er inndelt i 12 deler.</a:t>
            </a:r>
          </a:p>
          <a:p>
            <a:r>
              <a:rPr lang="nb-NO" dirty="0">
                <a:latin typeface="+mn-lt"/>
              </a:rPr>
              <a:t>Del 1 Generelle bestemmelser</a:t>
            </a:r>
          </a:p>
          <a:p>
            <a:r>
              <a:rPr lang="nb-NO" dirty="0">
                <a:latin typeface="+mn-lt"/>
              </a:rPr>
              <a:t>Del 2 – 9 	</a:t>
            </a:r>
            <a:r>
              <a:rPr lang="nb-NO" dirty="0" err="1">
                <a:latin typeface="+mn-lt"/>
              </a:rPr>
              <a:t>Sterkstrømslista</a:t>
            </a:r>
            <a:endParaRPr lang="nb-NO" dirty="0">
              <a:latin typeface="+mn-lt"/>
            </a:endParaRPr>
          </a:p>
          <a:p>
            <a:r>
              <a:rPr lang="nb-NO" dirty="0">
                <a:latin typeface="+mn-lt"/>
              </a:rPr>
              <a:t>Del 10 – 12 </a:t>
            </a:r>
            <a:r>
              <a:rPr lang="nb-NO" dirty="0" err="1">
                <a:latin typeface="+mn-lt"/>
              </a:rPr>
              <a:t>Svakstrømslista</a:t>
            </a:r>
            <a:endParaRPr lang="nb-NO" dirty="0">
              <a:latin typeface="+mn-lt"/>
            </a:endParaRPr>
          </a:p>
          <a:p>
            <a:endParaRPr lang="nb-NO" dirty="0"/>
          </a:p>
        </p:txBody>
      </p:sp>
      <p:pic>
        <p:nvPicPr>
          <p:cNvPr id="5" name="Plassholder for innhold 4">
            <a:extLst>
              <a:ext uri="{FF2B5EF4-FFF2-40B4-BE49-F238E27FC236}">
                <a16:creationId xmlns:a16="http://schemas.microsoft.com/office/drawing/2014/main" id="{43664A66-8605-4724-8012-F46A0C288B35}"/>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63953" y="1979720"/>
            <a:ext cx="6187736" cy="3228667"/>
          </a:xfrm>
          <a:prstGeom prst="rect">
            <a:avLst/>
          </a:prstGeom>
          <a:noFill/>
        </p:spPr>
      </p:pic>
    </p:spTree>
    <p:extLst>
      <p:ext uri="{BB962C8B-B14F-4D97-AF65-F5344CB8AC3E}">
        <p14:creationId xmlns:p14="http://schemas.microsoft.com/office/powerpoint/2010/main" val="348480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146D98-73B1-427D-94F2-F4BB4379E106}"/>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A8160A3C-CF50-4432-B530-51361FA9DB9A}"/>
              </a:ext>
            </a:extLst>
          </p:cNvPr>
          <p:cNvSpPr>
            <a:spLocks noGrp="1"/>
          </p:cNvSpPr>
          <p:nvPr>
            <p:ph idx="1"/>
          </p:nvPr>
        </p:nvSpPr>
        <p:spPr/>
        <p:txBody>
          <a:bodyPr/>
          <a:lstStyle/>
          <a:p>
            <a:r>
              <a:rPr lang="nb-NO" dirty="0">
                <a:latin typeface="+mn-lt"/>
              </a:rPr>
              <a:t>Hvilke arbeidsoperasjoner som er inkludert i akkordprisene fremgår av teksten i den enkelte gruppe og posisjon. Det er en forutsetning at de faste prisene skal anvendes uansett om hele arbeidsoperasjonen som fremkommer i den enkelte posisjon blir utført eller ikke.</a:t>
            </a:r>
          </a:p>
          <a:p>
            <a:endParaRPr lang="nb-NO" dirty="0"/>
          </a:p>
        </p:txBody>
      </p:sp>
    </p:spTree>
    <p:extLst>
      <p:ext uri="{BB962C8B-B14F-4D97-AF65-F5344CB8AC3E}">
        <p14:creationId xmlns:p14="http://schemas.microsoft.com/office/powerpoint/2010/main" val="236836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E0D11B-4272-46E5-9AC9-43959C3B1410}"/>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6F30A2A8-8D96-42E7-A5C6-BD58D801374B}"/>
              </a:ext>
            </a:extLst>
          </p:cNvPr>
          <p:cNvSpPr>
            <a:spLocks noGrp="1"/>
          </p:cNvSpPr>
          <p:nvPr>
            <p:ph idx="1"/>
          </p:nvPr>
        </p:nvSpPr>
        <p:spPr/>
        <p:txBody>
          <a:bodyPr/>
          <a:lstStyle/>
          <a:p>
            <a:r>
              <a:rPr lang="nb-NO" dirty="0"/>
              <a:t>710,10	Bro, stige, bane pr. m					35,52</a:t>
            </a:r>
          </a:p>
          <a:p>
            <a:r>
              <a:rPr lang="nb-NO" dirty="0"/>
              <a:t>7 tallet angir at dette er del 7. </a:t>
            </a:r>
          </a:p>
          <a:p>
            <a:r>
              <a:rPr lang="nb-NO" dirty="0"/>
              <a:t>710 angir at dette er gruppe 710. </a:t>
            </a:r>
          </a:p>
          <a:p>
            <a:r>
              <a:rPr lang="nb-NO" dirty="0"/>
              <a:t>10 tallet angir at det er posisjon 10. </a:t>
            </a:r>
          </a:p>
          <a:p>
            <a:r>
              <a:rPr lang="nb-NO" dirty="0"/>
              <a:t>Arbeidsoperasjonen er å montere Bro, stige, bane hvor meter prisen er kr. 35,52,- Akkordmultiplikator multipliseres med prisen.</a:t>
            </a:r>
          </a:p>
          <a:p>
            <a:endParaRPr lang="nb-NO" dirty="0"/>
          </a:p>
        </p:txBody>
      </p:sp>
    </p:spTree>
    <p:extLst>
      <p:ext uri="{BB962C8B-B14F-4D97-AF65-F5344CB8AC3E}">
        <p14:creationId xmlns:p14="http://schemas.microsoft.com/office/powerpoint/2010/main" val="3678678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A9BA15-CA9A-4F3E-B4CC-A791F30AD6D3}"/>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C55C447C-7902-4B3B-BA87-478B51BB37A3}"/>
              </a:ext>
            </a:extLst>
          </p:cNvPr>
          <p:cNvSpPr>
            <a:spLocks noGrp="1"/>
          </p:cNvSpPr>
          <p:nvPr>
            <p:ph idx="1"/>
          </p:nvPr>
        </p:nvSpPr>
        <p:spPr/>
        <p:txBody>
          <a:bodyPr/>
          <a:lstStyle/>
          <a:p>
            <a:r>
              <a:rPr lang="nb-NO" b="1" dirty="0"/>
              <a:t>05-avtale: </a:t>
            </a:r>
            <a:r>
              <a:rPr lang="nb-NO" dirty="0"/>
              <a:t>I Akkordtariffen er det under de generelle poster for den enkelte del av listen er samlet under gruppe 205-305-405 osv. og er påført posisjonsnummer 10-15-20 osv. </a:t>
            </a:r>
          </a:p>
          <a:p>
            <a:r>
              <a:rPr lang="nb-NO" dirty="0"/>
              <a:t>Akkordmultiplikator kommer i tillegg til avtalte 05-avtale.</a:t>
            </a:r>
          </a:p>
          <a:p>
            <a:endParaRPr lang="nb-NO" dirty="0"/>
          </a:p>
        </p:txBody>
      </p:sp>
    </p:spTree>
    <p:extLst>
      <p:ext uri="{BB962C8B-B14F-4D97-AF65-F5344CB8AC3E}">
        <p14:creationId xmlns:p14="http://schemas.microsoft.com/office/powerpoint/2010/main" val="254546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D87975-A351-468B-9DFB-43830E49D300}"/>
              </a:ext>
            </a:extLst>
          </p:cNvPr>
          <p:cNvSpPr>
            <a:spLocks noGrp="1"/>
          </p:cNvSpPr>
          <p:nvPr>
            <p:ph type="title"/>
          </p:nvPr>
        </p:nvSpPr>
        <p:spPr/>
        <p:txBody>
          <a:bodyPr/>
          <a:lstStyle/>
          <a:p>
            <a:r>
              <a:rPr lang="nb-NO" dirty="0"/>
              <a:t>Innholdsfortegnelse</a:t>
            </a:r>
          </a:p>
        </p:txBody>
      </p:sp>
      <p:pic>
        <p:nvPicPr>
          <p:cNvPr id="5" name="Plassholder for innhold 4">
            <a:extLst>
              <a:ext uri="{FF2B5EF4-FFF2-40B4-BE49-F238E27FC236}">
                <a16:creationId xmlns:a16="http://schemas.microsoft.com/office/drawing/2014/main" id="{841E1F3E-63E4-4E03-A44E-3FA91A8A6B82}"/>
              </a:ext>
            </a:extLst>
          </p:cNvPr>
          <p:cNvPicPr>
            <a:picLocks noGrp="1" noChangeAspect="1"/>
          </p:cNvPicPr>
          <p:nvPr>
            <p:ph idx="1"/>
          </p:nvPr>
        </p:nvPicPr>
        <p:blipFill>
          <a:blip r:embed="rId3"/>
          <a:stretch>
            <a:fillRect/>
          </a:stretch>
        </p:blipFill>
        <p:spPr>
          <a:xfrm>
            <a:off x="6027939" y="162067"/>
            <a:ext cx="4367812" cy="6024566"/>
          </a:xfrm>
          <a:prstGeom prst="rect">
            <a:avLst/>
          </a:prstGeom>
        </p:spPr>
      </p:pic>
      <p:pic>
        <p:nvPicPr>
          <p:cNvPr id="6" name="Bilde 5">
            <a:extLst>
              <a:ext uri="{FF2B5EF4-FFF2-40B4-BE49-F238E27FC236}">
                <a16:creationId xmlns:a16="http://schemas.microsoft.com/office/drawing/2014/main" id="{9A05BD4B-1642-4799-A5FC-D07C50F12A1A}"/>
              </a:ext>
            </a:extLst>
          </p:cNvPr>
          <p:cNvPicPr>
            <a:picLocks noChangeAspect="1"/>
          </p:cNvPicPr>
          <p:nvPr/>
        </p:nvPicPr>
        <p:blipFill>
          <a:blip r:embed="rId4"/>
          <a:stretch>
            <a:fillRect/>
          </a:stretch>
        </p:blipFill>
        <p:spPr>
          <a:xfrm>
            <a:off x="560737" y="2256729"/>
            <a:ext cx="4490338" cy="2991973"/>
          </a:xfrm>
          <a:prstGeom prst="rect">
            <a:avLst/>
          </a:prstGeom>
        </p:spPr>
      </p:pic>
      <p:sp>
        <p:nvSpPr>
          <p:cNvPr id="4" name="Plassholder for tekst 3">
            <a:extLst>
              <a:ext uri="{FF2B5EF4-FFF2-40B4-BE49-F238E27FC236}">
                <a16:creationId xmlns:a16="http://schemas.microsoft.com/office/drawing/2014/main" id="{577A1D0D-EF42-4447-AA63-32F5E0D0B3F7}"/>
              </a:ext>
            </a:extLst>
          </p:cNvPr>
          <p:cNvSpPr>
            <a:spLocks noGrp="1"/>
          </p:cNvSpPr>
          <p:nvPr>
            <p:ph type="body" sz="half" idx="2"/>
          </p:nvPr>
        </p:nvSpPr>
        <p:spPr/>
        <p:txBody>
          <a:bodyPr/>
          <a:lstStyle/>
          <a:p>
            <a:endParaRPr lang="nb-NO" dirty="0"/>
          </a:p>
        </p:txBody>
      </p:sp>
    </p:spTree>
    <p:extLst>
      <p:ext uri="{BB962C8B-B14F-4D97-AF65-F5344CB8AC3E}">
        <p14:creationId xmlns:p14="http://schemas.microsoft.com/office/powerpoint/2010/main" val="200501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9D6548-F103-427F-98EF-93914A548F1A}"/>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93901522-BC1C-4CDA-A929-DDADB4328875}"/>
              </a:ext>
            </a:extLst>
          </p:cNvPr>
          <p:cNvSpPr>
            <a:spLocks noGrp="1"/>
          </p:cNvSpPr>
          <p:nvPr>
            <p:ph idx="1"/>
          </p:nvPr>
        </p:nvSpPr>
        <p:spPr/>
        <p:txBody>
          <a:bodyPr/>
          <a:lstStyle/>
          <a:p>
            <a:r>
              <a:rPr lang="nb-NO" b="1" dirty="0">
                <a:latin typeface="+mn-lt"/>
              </a:rPr>
              <a:t>07-avtale: </a:t>
            </a:r>
            <a:r>
              <a:rPr lang="nb-NO" dirty="0">
                <a:latin typeface="+mn-lt"/>
              </a:rPr>
              <a:t>Under gruppe 207-307-407 osv. er det under posisjonsnummer 7 anført «Avtalepriser». Inngås det avtale om montasjepris for materiell som ikke er prissatt, skal det avtalte pris merkes med 207.7-307.7-407.7 osv., avhengig av hvilken del av listen avtalen henføres til. Akkordmultiplikator kommer i tillegg til avtalte 07-avtale.</a:t>
            </a:r>
          </a:p>
          <a:p>
            <a:endParaRPr lang="nb-NO" dirty="0"/>
          </a:p>
        </p:txBody>
      </p:sp>
    </p:spTree>
    <p:extLst>
      <p:ext uri="{BB962C8B-B14F-4D97-AF65-F5344CB8AC3E}">
        <p14:creationId xmlns:p14="http://schemas.microsoft.com/office/powerpoint/2010/main" val="4020992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A1084C-9659-426E-80F2-BFC9DDC2C77C}"/>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527975D8-E886-4C7E-AACD-CD0CAA87CB54}"/>
              </a:ext>
            </a:extLst>
          </p:cNvPr>
          <p:cNvSpPr>
            <a:spLocks noGrp="1"/>
          </p:cNvSpPr>
          <p:nvPr>
            <p:ph idx="1"/>
          </p:nvPr>
        </p:nvSpPr>
        <p:spPr/>
        <p:txBody>
          <a:bodyPr/>
          <a:lstStyle/>
          <a:p>
            <a:r>
              <a:rPr lang="nb-NO" b="1" dirty="0">
                <a:latin typeface="+mn-lt"/>
              </a:rPr>
              <a:t>Fordelingsprosent:</a:t>
            </a:r>
            <a:r>
              <a:rPr lang="nb-NO" dirty="0">
                <a:latin typeface="+mn-lt"/>
              </a:rPr>
              <a:t> Fordelingsprosent er den prosenten i forhold til grunnlønn § 3A man sitter igjen med når akkordfordelingen er gjort.</a:t>
            </a:r>
          </a:p>
          <a:p>
            <a:endParaRPr lang="nb-NO" dirty="0"/>
          </a:p>
        </p:txBody>
      </p:sp>
    </p:spTree>
    <p:extLst>
      <p:ext uri="{BB962C8B-B14F-4D97-AF65-F5344CB8AC3E}">
        <p14:creationId xmlns:p14="http://schemas.microsoft.com/office/powerpoint/2010/main" val="60978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BE361A-3542-4835-AFEF-D49DD0AF7506}"/>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1111BAC7-EF1C-40DB-A49B-5696A38F2B97}"/>
              </a:ext>
            </a:extLst>
          </p:cNvPr>
          <p:cNvSpPr>
            <a:spLocks noGrp="1"/>
          </p:cNvSpPr>
          <p:nvPr>
            <p:ph idx="1"/>
          </p:nvPr>
        </p:nvSpPr>
        <p:spPr/>
        <p:txBody>
          <a:bodyPr/>
          <a:lstStyle/>
          <a:p>
            <a:r>
              <a:rPr lang="nb-NO" b="1" dirty="0">
                <a:latin typeface="+mn-lt"/>
              </a:rPr>
              <a:t>Akkordfordeling:</a:t>
            </a:r>
            <a:r>
              <a:rPr lang="nb-NO" dirty="0">
                <a:latin typeface="+mn-lt"/>
              </a:rPr>
              <a:t> Akkordfordeling er et oppsett for å regne ut hva akkorden gir til utbetaling. </a:t>
            </a:r>
          </a:p>
          <a:p>
            <a:endParaRPr lang="nb-NO" dirty="0"/>
          </a:p>
        </p:txBody>
      </p:sp>
    </p:spTree>
    <p:extLst>
      <p:ext uri="{BB962C8B-B14F-4D97-AF65-F5344CB8AC3E}">
        <p14:creationId xmlns:p14="http://schemas.microsoft.com/office/powerpoint/2010/main" val="3552461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A005AA-5273-4B58-9088-6183D59B427E}"/>
              </a:ext>
            </a:extLst>
          </p:cNvPr>
          <p:cNvSpPr>
            <a:spLocks noGrp="1"/>
          </p:cNvSpPr>
          <p:nvPr>
            <p:ph type="title"/>
          </p:nvPr>
        </p:nvSpPr>
        <p:spPr/>
        <p:txBody>
          <a:bodyPr/>
          <a:lstStyle/>
          <a:p>
            <a:r>
              <a:rPr lang="nb-NO" b="1" dirty="0"/>
              <a:t>Akkordfordeling</a:t>
            </a:r>
            <a:br>
              <a:rPr lang="nb-NO" b="1" dirty="0"/>
            </a:br>
            <a:endParaRPr lang="nb-NO" dirty="0"/>
          </a:p>
        </p:txBody>
      </p:sp>
      <p:pic>
        <p:nvPicPr>
          <p:cNvPr id="4" name="Plassholder for innhold 3">
            <a:extLst>
              <a:ext uri="{FF2B5EF4-FFF2-40B4-BE49-F238E27FC236}">
                <a16:creationId xmlns:a16="http://schemas.microsoft.com/office/drawing/2014/main" id="{37C22362-98FD-4578-9470-599777BBB205}"/>
              </a:ext>
            </a:extLst>
          </p:cNvPr>
          <p:cNvPicPr>
            <a:picLocks noGrp="1" noChangeAspect="1"/>
          </p:cNvPicPr>
          <p:nvPr>
            <p:ph idx="1"/>
          </p:nvPr>
        </p:nvPicPr>
        <p:blipFill>
          <a:blip r:embed="rId3"/>
          <a:stretch>
            <a:fillRect/>
          </a:stretch>
        </p:blipFill>
        <p:spPr>
          <a:xfrm>
            <a:off x="3854564" y="1143847"/>
            <a:ext cx="4653302" cy="4570305"/>
          </a:xfrm>
          <a:prstGeom prst="rect">
            <a:avLst/>
          </a:prstGeom>
        </p:spPr>
      </p:pic>
    </p:spTree>
    <p:extLst>
      <p:ext uri="{BB962C8B-B14F-4D97-AF65-F5344CB8AC3E}">
        <p14:creationId xmlns:p14="http://schemas.microsoft.com/office/powerpoint/2010/main" val="201705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2028D-EF82-45E0-BE86-0B9AB24CC35B}"/>
              </a:ext>
            </a:extLst>
          </p:cNvPr>
          <p:cNvSpPr>
            <a:spLocks noGrp="1"/>
          </p:cNvSpPr>
          <p:nvPr>
            <p:ph type="title"/>
          </p:nvPr>
        </p:nvSpPr>
        <p:spPr/>
        <p:txBody>
          <a:bodyPr/>
          <a:lstStyle/>
          <a:p>
            <a:r>
              <a:rPr lang="nb-NO" dirty="0"/>
              <a:t>Gruppeoppgave!</a:t>
            </a:r>
          </a:p>
        </p:txBody>
      </p:sp>
      <p:sp>
        <p:nvSpPr>
          <p:cNvPr id="3" name="Plassholder for innhold 2">
            <a:extLst>
              <a:ext uri="{FF2B5EF4-FFF2-40B4-BE49-F238E27FC236}">
                <a16:creationId xmlns:a16="http://schemas.microsoft.com/office/drawing/2014/main" id="{01267EE8-7ECB-4B8E-A562-83B03D4AA516}"/>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1296839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01029-FE0B-4C94-9EB1-9C72753E8D1D}"/>
              </a:ext>
            </a:extLst>
          </p:cNvPr>
          <p:cNvSpPr>
            <a:spLocks noGrp="1"/>
          </p:cNvSpPr>
          <p:nvPr>
            <p:ph type="title"/>
          </p:nvPr>
        </p:nvSpPr>
        <p:spPr/>
        <p:txBody>
          <a:bodyPr/>
          <a:lstStyle/>
          <a:p>
            <a:r>
              <a:rPr lang="nb-NO" b="1" dirty="0"/>
              <a:t>Verktøykasse akkord</a:t>
            </a:r>
            <a:br>
              <a:rPr lang="nb-NO" b="1" dirty="0"/>
            </a:br>
            <a:endParaRPr lang="nb-NO" dirty="0"/>
          </a:p>
        </p:txBody>
      </p:sp>
      <p:sp>
        <p:nvSpPr>
          <p:cNvPr id="3" name="Plassholder for innhold 2">
            <a:extLst>
              <a:ext uri="{FF2B5EF4-FFF2-40B4-BE49-F238E27FC236}">
                <a16:creationId xmlns:a16="http://schemas.microsoft.com/office/drawing/2014/main" id="{A2F7AB38-DFCA-4DDB-A520-2608E4191D9E}"/>
              </a:ext>
            </a:extLst>
          </p:cNvPr>
          <p:cNvSpPr>
            <a:spLocks noGrp="1"/>
          </p:cNvSpPr>
          <p:nvPr>
            <p:ph idx="1"/>
          </p:nvPr>
        </p:nvSpPr>
        <p:spPr/>
        <p:txBody>
          <a:bodyPr/>
          <a:lstStyle/>
          <a:p>
            <a:r>
              <a:rPr lang="nb-NO" dirty="0">
                <a:latin typeface="+mn-lt"/>
              </a:rPr>
              <a:t>På forbundets hjemmeside </a:t>
            </a:r>
            <a:r>
              <a:rPr lang="nb-NO" dirty="0">
                <a:solidFill>
                  <a:schemeClr val="accent1"/>
                </a:solidFill>
                <a:latin typeface="+mn-lt"/>
              </a:rPr>
              <a:t>https://elogit.no/akkord-0</a:t>
            </a:r>
            <a:r>
              <a:rPr lang="nb-NO" dirty="0">
                <a:latin typeface="+mn-lt"/>
              </a:rPr>
              <a:t> under fanen tillitsvalgte-verktøykasser-akkord finner du mange hjelpemidler som er laget for å hjelpe akkordlaget mest mulig. Her ligger blant annet et dataprogram for utregning av akkord. Last ned programmet, sjekk brukerveiledningen og sett i gang.</a:t>
            </a:r>
          </a:p>
        </p:txBody>
      </p:sp>
    </p:spTree>
    <p:extLst>
      <p:ext uri="{BB962C8B-B14F-4D97-AF65-F5344CB8AC3E}">
        <p14:creationId xmlns:p14="http://schemas.microsoft.com/office/powerpoint/2010/main" val="2790042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6ACF1D-B1BB-4162-939C-7822AECF856A}"/>
              </a:ext>
            </a:extLst>
          </p:cNvPr>
          <p:cNvSpPr>
            <a:spLocks noGrp="1"/>
          </p:cNvSpPr>
          <p:nvPr>
            <p:ph type="title"/>
          </p:nvPr>
        </p:nvSpPr>
        <p:spPr/>
        <p:txBody>
          <a:bodyPr/>
          <a:lstStyle/>
          <a:p>
            <a:r>
              <a:rPr lang="nb-NO" dirty="0"/>
              <a:t>Hvor får du hjelp?</a:t>
            </a:r>
          </a:p>
        </p:txBody>
      </p:sp>
      <p:sp>
        <p:nvSpPr>
          <p:cNvPr id="3" name="Plassholder for innhold 2">
            <a:extLst>
              <a:ext uri="{FF2B5EF4-FFF2-40B4-BE49-F238E27FC236}">
                <a16:creationId xmlns:a16="http://schemas.microsoft.com/office/drawing/2014/main" id="{FEC66A3B-8816-4F8B-B178-077367845835}"/>
              </a:ext>
            </a:extLst>
          </p:cNvPr>
          <p:cNvSpPr>
            <a:spLocks noGrp="1"/>
          </p:cNvSpPr>
          <p:nvPr>
            <p:ph idx="1"/>
          </p:nvPr>
        </p:nvSpPr>
        <p:spPr/>
        <p:txBody>
          <a:bodyPr/>
          <a:lstStyle/>
          <a:p>
            <a:r>
              <a:rPr lang="nb-NO" dirty="0"/>
              <a:t>Dersom andre i bedriften bruker akkordtariffen er det kanskje her du har best mulighet for hjelp. Klubbene kan med fordel etablere interne kontakt rutiner eller grupper som kan hjelpe hverandre. Snakk med din tillitsvalgte i din klubb om hvordan du skal få hjelp. Du kan alltid ringe din fagforening/distrikt for å få hjelp, enten på telefon eller på e-post. </a:t>
            </a:r>
          </a:p>
          <a:p>
            <a:r>
              <a:rPr lang="nb-NO" dirty="0">
                <a:solidFill>
                  <a:schemeClr val="accent1"/>
                </a:solidFill>
              </a:rPr>
              <a:t>https://facebook.com/akkordsiden/ </a:t>
            </a:r>
            <a:r>
              <a:rPr lang="nb-NO" dirty="0"/>
              <a:t>Akkordsiden for elektrofagene er en </a:t>
            </a:r>
            <a:r>
              <a:rPr lang="nb-NO" dirty="0" err="1"/>
              <a:t>facebook</a:t>
            </a:r>
            <a:r>
              <a:rPr lang="nb-NO" dirty="0"/>
              <a:t> side. Her kan man også få hjelp. </a:t>
            </a:r>
          </a:p>
          <a:p>
            <a:endParaRPr lang="nb-NO" dirty="0"/>
          </a:p>
        </p:txBody>
      </p:sp>
    </p:spTree>
    <p:extLst>
      <p:ext uri="{BB962C8B-B14F-4D97-AF65-F5344CB8AC3E}">
        <p14:creationId xmlns:p14="http://schemas.microsoft.com/office/powerpoint/2010/main" val="4020670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F8FDA3-D440-4F36-AB78-CBD1BC9ED22E}"/>
              </a:ext>
            </a:extLst>
          </p:cNvPr>
          <p:cNvSpPr>
            <a:spLocks noGrp="1"/>
          </p:cNvSpPr>
          <p:nvPr>
            <p:ph type="title"/>
          </p:nvPr>
        </p:nvSpPr>
        <p:spPr/>
        <p:txBody>
          <a:bodyPr/>
          <a:lstStyle/>
          <a:p>
            <a:r>
              <a:rPr lang="nb-NO" dirty="0"/>
              <a:t>Akkordforskudd </a:t>
            </a:r>
          </a:p>
        </p:txBody>
      </p:sp>
      <p:sp>
        <p:nvSpPr>
          <p:cNvPr id="3" name="Plassholder for innhold 2">
            <a:extLst>
              <a:ext uri="{FF2B5EF4-FFF2-40B4-BE49-F238E27FC236}">
                <a16:creationId xmlns:a16="http://schemas.microsoft.com/office/drawing/2014/main" id="{5A846F71-B5A9-4FD8-9C1F-BD43670E26CF}"/>
              </a:ext>
            </a:extLst>
          </p:cNvPr>
          <p:cNvSpPr>
            <a:spLocks noGrp="1"/>
          </p:cNvSpPr>
          <p:nvPr>
            <p:ph idx="1"/>
          </p:nvPr>
        </p:nvSpPr>
        <p:spPr/>
        <p:txBody>
          <a:bodyPr>
            <a:normAutofit/>
          </a:bodyPr>
          <a:lstStyle/>
          <a:p>
            <a:r>
              <a:rPr lang="nb-NO" dirty="0">
                <a:latin typeface="+mn-lt"/>
              </a:rPr>
              <a:t>Akkordforskudd kan løses på to forskjellige måter. Det kan avtales et fast akkordforskudd på jobben mellom de tillitsvalgte og bedriften. Eller så kan utregning etter </a:t>
            </a:r>
            <a:r>
              <a:rPr lang="nb-NO" b="1" dirty="0">
                <a:latin typeface="+mn-lt"/>
              </a:rPr>
              <a:t>Pos 115.30</a:t>
            </a:r>
            <a:r>
              <a:rPr lang="nb-NO" dirty="0">
                <a:latin typeface="+mn-lt"/>
              </a:rPr>
              <a:t> gjøres:</a:t>
            </a:r>
          </a:p>
          <a:p>
            <a:pPr lvl="0"/>
            <a:r>
              <a:rPr lang="nb-NO" dirty="0">
                <a:latin typeface="+mn-lt"/>
              </a:rPr>
              <a:t>Varer akkordarbeidet over 4 uker, kan laget forlange at det utbetales ekstra forskudd. Da skal minimum ¾ av antatt akkordoverskudd utbetales.</a:t>
            </a:r>
          </a:p>
          <a:p>
            <a:pPr lvl="0"/>
            <a:r>
              <a:rPr lang="nb-NO" dirty="0">
                <a:latin typeface="+mn-lt"/>
              </a:rPr>
              <a:t>Dette gjelder da som forskudd i to måneder framover. Se også    </a:t>
            </a:r>
            <a:r>
              <a:rPr lang="nn-NO" b="1" dirty="0">
                <a:latin typeface="+mn-lt"/>
              </a:rPr>
              <a:t>Pos 115.30</a:t>
            </a:r>
            <a:r>
              <a:rPr lang="nn-NO" dirty="0">
                <a:latin typeface="+mn-lt"/>
              </a:rPr>
              <a:t>, </a:t>
            </a:r>
            <a:r>
              <a:rPr lang="nn-NO" dirty="0" err="1">
                <a:latin typeface="+mn-lt"/>
              </a:rPr>
              <a:t>kommentarer</a:t>
            </a:r>
            <a:r>
              <a:rPr lang="nn-NO" dirty="0">
                <a:latin typeface="+mn-lt"/>
              </a:rPr>
              <a:t> bak i boka.</a:t>
            </a:r>
            <a:endParaRPr lang="nb-NO" dirty="0">
              <a:latin typeface="+mn-lt"/>
            </a:endParaRPr>
          </a:p>
          <a:p>
            <a:endParaRPr lang="nb-NO" dirty="0"/>
          </a:p>
        </p:txBody>
      </p:sp>
    </p:spTree>
    <p:extLst>
      <p:ext uri="{BB962C8B-B14F-4D97-AF65-F5344CB8AC3E}">
        <p14:creationId xmlns:p14="http://schemas.microsoft.com/office/powerpoint/2010/main" val="1916349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B936E8-8B62-43FE-B18B-7675AD4F7569}"/>
              </a:ext>
            </a:extLst>
          </p:cNvPr>
          <p:cNvSpPr>
            <a:spLocks noGrp="1"/>
          </p:cNvSpPr>
          <p:nvPr>
            <p:ph type="title"/>
          </p:nvPr>
        </p:nvSpPr>
        <p:spPr/>
        <p:txBody>
          <a:bodyPr/>
          <a:lstStyle/>
          <a:p>
            <a:r>
              <a:rPr lang="nb-NO" b="1" dirty="0"/>
              <a:t>Hva består en akkord av?</a:t>
            </a:r>
            <a:br>
              <a:rPr lang="nb-NO" b="1" dirty="0"/>
            </a:br>
            <a:endParaRPr lang="nb-NO" dirty="0"/>
          </a:p>
        </p:txBody>
      </p:sp>
      <p:sp>
        <p:nvSpPr>
          <p:cNvPr id="3" name="Plassholder for innhold 2">
            <a:extLst>
              <a:ext uri="{FF2B5EF4-FFF2-40B4-BE49-F238E27FC236}">
                <a16:creationId xmlns:a16="http://schemas.microsoft.com/office/drawing/2014/main" id="{5EECDFF0-738A-4930-844F-B323C1387BC3}"/>
              </a:ext>
            </a:extLst>
          </p:cNvPr>
          <p:cNvSpPr>
            <a:spLocks noGrp="1"/>
          </p:cNvSpPr>
          <p:nvPr>
            <p:ph idx="1"/>
          </p:nvPr>
        </p:nvSpPr>
        <p:spPr/>
        <p:txBody>
          <a:bodyPr>
            <a:normAutofit fontScale="92500" lnSpcReduction="20000"/>
          </a:bodyPr>
          <a:lstStyle/>
          <a:p>
            <a:r>
              <a:rPr lang="nb-NO" b="1" dirty="0">
                <a:latin typeface="+mn-lt"/>
              </a:rPr>
              <a:t>Akkordseddel</a:t>
            </a:r>
          </a:p>
          <a:p>
            <a:r>
              <a:rPr lang="nb-NO" b="1" dirty="0">
                <a:latin typeface="+mn-lt"/>
              </a:rPr>
              <a:t>Akkordberegning</a:t>
            </a:r>
          </a:p>
          <a:p>
            <a:r>
              <a:rPr lang="nb-NO" b="1" dirty="0">
                <a:latin typeface="+mn-lt"/>
              </a:rPr>
              <a:t>05-/07-avtaler</a:t>
            </a:r>
          </a:p>
          <a:p>
            <a:r>
              <a:rPr lang="nb-NO" b="1" dirty="0">
                <a:latin typeface="+mn-lt"/>
              </a:rPr>
              <a:t>Akkordmultiplikator</a:t>
            </a:r>
          </a:p>
          <a:p>
            <a:r>
              <a:rPr lang="nb-NO" b="1" dirty="0">
                <a:latin typeface="+mn-lt"/>
              </a:rPr>
              <a:t>Reisetid</a:t>
            </a:r>
          </a:p>
          <a:p>
            <a:r>
              <a:rPr lang="nb-NO" b="1" dirty="0">
                <a:latin typeface="+mn-lt"/>
              </a:rPr>
              <a:t>Fastlønn i akkord</a:t>
            </a:r>
          </a:p>
          <a:p>
            <a:r>
              <a:rPr lang="nb-NO" b="1" dirty="0">
                <a:latin typeface="+mn-lt"/>
              </a:rPr>
              <a:t>Dagtid</a:t>
            </a:r>
          </a:p>
          <a:p>
            <a:r>
              <a:rPr lang="nb-NO" b="1" dirty="0">
                <a:latin typeface="+mn-lt"/>
              </a:rPr>
              <a:t>Eventuelt jobbrekvisisjon</a:t>
            </a:r>
          </a:p>
          <a:p>
            <a:r>
              <a:rPr lang="nb-NO" b="1" dirty="0">
                <a:latin typeface="+mn-lt"/>
              </a:rPr>
              <a:t>Akkordfordeling</a:t>
            </a:r>
          </a:p>
          <a:p>
            <a:endParaRPr lang="nb-NO" dirty="0"/>
          </a:p>
        </p:txBody>
      </p:sp>
    </p:spTree>
    <p:extLst>
      <p:ext uri="{BB962C8B-B14F-4D97-AF65-F5344CB8AC3E}">
        <p14:creationId xmlns:p14="http://schemas.microsoft.com/office/powerpoint/2010/main" val="3662949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95DCF0-7384-4AB5-985B-BBD0B7C7E928}"/>
              </a:ext>
            </a:extLst>
          </p:cNvPr>
          <p:cNvSpPr>
            <a:spLocks noGrp="1"/>
          </p:cNvSpPr>
          <p:nvPr>
            <p:ph type="title"/>
          </p:nvPr>
        </p:nvSpPr>
        <p:spPr/>
        <p:txBody>
          <a:bodyPr/>
          <a:lstStyle/>
          <a:p>
            <a:r>
              <a:rPr lang="nb-NO" b="1" dirty="0"/>
              <a:t>Innlevering av akkord </a:t>
            </a:r>
            <a:br>
              <a:rPr lang="nb-NO" b="1" dirty="0"/>
            </a:br>
            <a:endParaRPr lang="nb-NO" dirty="0"/>
          </a:p>
        </p:txBody>
      </p:sp>
      <p:pic>
        <p:nvPicPr>
          <p:cNvPr id="4" name="Plassholder for innhold 3">
            <a:extLst>
              <a:ext uri="{FF2B5EF4-FFF2-40B4-BE49-F238E27FC236}">
                <a16:creationId xmlns:a16="http://schemas.microsoft.com/office/drawing/2014/main" id="{F403CEAB-025E-426B-AD6B-18864C84A55C}"/>
              </a:ext>
            </a:extLst>
          </p:cNvPr>
          <p:cNvPicPr>
            <a:picLocks noGrp="1" noChangeAspect="1"/>
          </p:cNvPicPr>
          <p:nvPr>
            <p:ph idx="1"/>
          </p:nvPr>
        </p:nvPicPr>
        <p:blipFill>
          <a:blip r:embed="rId3"/>
          <a:stretch>
            <a:fillRect/>
          </a:stretch>
        </p:blipFill>
        <p:spPr>
          <a:xfrm>
            <a:off x="1935332" y="1030508"/>
            <a:ext cx="7572651" cy="4914366"/>
          </a:xfrm>
          <a:prstGeom prst="rect">
            <a:avLst/>
          </a:prstGeom>
        </p:spPr>
      </p:pic>
    </p:spTree>
    <p:extLst>
      <p:ext uri="{BB962C8B-B14F-4D97-AF65-F5344CB8AC3E}">
        <p14:creationId xmlns:p14="http://schemas.microsoft.com/office/powerpoint/2010/main" val="173767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B5C5AC-381A-4BA2-89AA-EA17F7702172}"/>
              </a:ext>
            </a:extLst>
          </p:cNvPr>
          <p:cNvSpPr>
            <a:spLocks noGrp="1"/>
          </p:cNvSpPr>
          <p:nvPr>
            <p:ph type="title"/>
          </p:nvPr>
        </p:nvSpPr>
        <p:spPr/>
        <p:txBody>
          <a:bodyPr/>
          <a:lstStyle/>
          <a:p>
            <a:r>
              <a:rPr lang="nb-NO" dirty="0"/>
              <a:t>Forord</a:t>
            </a:r>
          </a:p>
        </p:txBody>
      </p:sp>
      <p:sp>
        <p:nvSpPr>
          <p:cNvPr id="3" name="Plassholder for innhold 2">
            <a:extLst>
              <a:ext uri="{FF2B5EF4-FFF2-40B4-BE49-F238E27FC236}">
                <a16:creationId xmlns:a16="http://schemas.microsoft.com/office/drawing/2014/main" id="{0744272E-F5BC-4ED6-9DF9-20B36578DDCD}"/>
              </a:ext>
            </a:extLst>
          </p:cNvPr>
          <p:cNvSpPr>
            <a:spLocks noGrp="1"/>
          </p:cNvSpPr>
          <p:nvPr>
            <p:ph idx="1"/>
          </p:nvPr>
        </p:nvSpPr>
        <p:spPr/>
        <p:txBody>
          <a:bodyPr/>
          <a:lstStyle/>
          <a:p>
            <a:r>
              <a:rPr lang="nb-NO" dirty="0">
                <a:latin typeface="+mn-lt"/>
              </a:rPr>
              <a:t>Hva er akkord?</a:t>
            </a:r>
          </a:p>
          <a:p>
            <a:endParaRPr lang="nb-NO" dirty="0"/>
          </a:p>
        </p:txBody>
      </p:sp>
      <p:pic>
        <p:nvPicPr>
          <p:cNvPr id="4" name="Bilde 3">
            <a:extLst>
              <a:ext uri="{FF2B5EF4-FFF2-40B4-BE49-F238E27FC236}">
                <a16:creationId xmlns:a16="http://schemas.microsoft.com/office/drawing/2014/main" id="{11443C48-5634-49F8-BF74-B3B25CC38AA2}"/>
              </a:ext>
            </a:extLst>
          </p:cNvPr>
          <p:cNvPicPr>
            <a:picLocks noChangeAspect="1"/>
          </p:cNvPicPr>
          <p:nvPr/>
        </p:nvPicPr>
        <p:blipFill>
          <a:blip r:embed="rId3"/>
          <a:stretch>
            <a:fillRect/>
          </a:stretch>
        </p:blipFill>
        <p:spPr>
          <a:xfrm>
            <a:off x="2284646" y="2813661"/>
            <a:ext cx="8514620" cy="1230677"/>
          </a:xfrm>
          <a:prstGeom prst="rect">
            <a:avLst/>
          </a:prstGeom>
        </p:spPr>
      </p:pic>
    </p:spTree>
    <p:extLst>
      <p:ext uri="{BB962C8B-B14F-4D97-AF65-F5344CB8AC3E}">
        <p14:creationId xmlns:p14="http://schemas.microsoft.com/office/powerpoint/2010/main" val="1088045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B7FE89-A45F-44FE-AB81-2E7990D09939}"/>
              </a:ext>
            </a:extLst>
          </p:cNvPr>
          <p:cNvSpPr>
            <a:spLocks noGrp="1"/>
          </p:cNvSpPr>
          <p:nvPr>
            <p:ph type="title"/>
          </p:nvPr>
        </p:nvSpPr>
        <p:spPr/>
        <p:txBody>
          <a:bodyPr/>
          <a:lstStyle/>
          <a:p>
            <a:r>
              <a:rPr lang="nb-NO" dirty="0"/>
              <a:t>Akkordglemmeliste</a:t>
            </a:r>
          </a:p>
        </p:txBody>
      </p:sp>
      <p:sp>
        <p:nvSpPr>
          <p:cNvPr id="3" name="Plassholder for innhold 2">
            <a:extLst>
              <a:ext uri="{FF2B5EF4-FFF2-40B4-BE49-F238E27FC236}">
                <a16:creationId xmlns:a16="http://schemas.microsoft.com/office/drawing/2014/main" id="{4C6FF2CC-173F-4758-A4C7-94622B24A7B1}"/>
              </a:ext>
            </a:extLst>
          </p:cNvPr>
          <p:cNvSpPr>
            <a:spLocks noGrp="1"/>
          </p:cNvSpPr>
          <p:nvPr>
            <p:ph idx="1"/>
          </p:nvPr>
        </p:nvSpPr>
        <p:spPr/>
        <p:txBody>
          <a:bodyPr/>
          <a:lstStyle/>
          <a:p>
            <a:r>
              <a:rPr lang="nb-NO" i="1" dirty="0">
                <a:latin typeface="+mn-lt"/>
              </a:rPr>
              <a:t>Dette er en oversikt over posisjoner som man ofte glemmer å føre i en akkord og arbeidsoperasjoner man må lage en avtale i form av en 05- eller 07-avtale.</a:t>
            </a:r>
            <a:endParaRPr lang="nb-NO" dirty="0">
              <a:latin typeface="+mn-lt"/>
            </a:endParaRPr>
          </a:p>
          <a:p>
            <a:endParaRPr lang="nb-NO" dirty="0"/>
          </a:p>
        </p:txBody>
      </p:sp>
    </p:spTree>
    <p:extLst>
      <p:ext uri="{BB962C8B-B14F-4D97-AF65-F5344CB8AC3E}">
        <p14:creationId xmlns:p14="http://schemas.microsoft.com/office/powerpoint/2010/main" val="231651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40D4F-EF99-4952-8EEE-C475D3EE6967}"/>
              </a:ext>
            </a:extLst>
          </p:cNvPr>
          <p:cNvSpPr>
            <a:spLocks noGrp="1"/>
          </p:cNvSpPr>
          <p:nvPr>
            <p:ph type="title"/>
          </p:nvPr>
        </p:nvSpPr>
        <p:spPr/>
        <p:txBody>
          <a:bodyPr/>
          <a:lstStyle/>
          <a:p>
            <a:r>
              <a:rPr lang="nb-NO" dirty="0"/>
              <a:t>Forslag til oppsett av 07-avtale</a:t>
            </a:r>
            <a:br>
              <a:rPr lang="nb-NO" dirty="0"/>
            </a:br>
            <a:endParaRPr lang="nb-NO" dirty="0"/>
          </a:p>
        </p:txBody>
      </p:sp>
      <p:pic>
        <p:nvPicPr>
          <p:cNvPr id="4" name="Plassholder for innhold 3">
            <a:extLst>
              <a:ext uri="{FF2B5EF4-FFF2-40B4-BE49-F238E27FC236}">
                <a16:creationId xmlns:a16="http://schemas.microsoft.com/office/drawing/2014/main" id="{70A868CE-E7BA-43EA-BF82-2CDBC5CB7DF5}"/>
              </a:ext>
            </a:extLst>
          </p:cNvPr>
          <p:cNvPicPr>
            <a:picLocks noGrp="1" noChangeAspect="1"/>
          </p:cNvPicPr>
          <p:nvPr>
            <p:ph idx="1"/>
          </p:nvPr>
        </p:nvPicPr>
        <p:blipFill>
          <a:blip r:embed="rId3"/>
          <a:stretch>
            <a:fillRect/>
          </a:stretch>
        </p:blipFill>
        <p:spPr>
          <a:xfrm>
            <a:off x="3315998" y="1349406"/>
            <a:ext cx="5800628" cy="4348363"/>
          </a:xfrm>
          <a:prstGeom prst="rect">
            <a:avLst/>
          </a:prstGeom>
        </p:spPr>
      </p:pic>
    </p:spTree>
    <p:extLst>
      <p:ext uri="{BB962C8B-B14F-4D97-AF65-F5344CB8AC3E}">
        <p14:creationId xmlns:p14="http://schemas.microsoft.com/office/powerpoint/2010/main" val="201501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7F7609-6656-4AB7-8FFC-13288EDA27E2}"/>
              </a:ext>
            </a:extLst>
          </p:cNvPr>
          <p:cNvSpPr>
            <a:spLocks noGrp="1"/>
          </p:cNvSpPr>
          <p:nvPr>
            <p:ph type="title"/>
          </p:nvPr>
        </p:nvSpPr>
        <p:spPr/>
        <p:txBody>
          <a:bodyPr/>
          <a:lstStyle/>
          <a:p>
            <a:r>
              <a:rPr lang="nb-NO" dirty="0"/>
              <a:t>Sjekkliste</a:t>
            </a:r>
          </a:p>
        </p:txBody>
      </p:sp>
      <p:sp>
        <p:nvSpPr>
          <p:cNvPr id="3" name="Plassholder for innhold 2">
            <a:extLst>
              <a:ext uri="{FF2B5EF4-FFF2-40B4-BE49-F238E27FC236}">
                <a16:creationId xmlns:a16="http://schemas.microsoft.com/office/drawing/2014/main" id="{ABCDABBF-FEDB-4DAE-A9C6-F1D590F3E2A4}"/>
              </a:ext>
            </a:extLst>
          </p:cNvPr>
          <p:cNvSpPr>
            <a:spLocks noGrp="1"/>
          </p:cNvSpPr>
          <p:nvPr>
            <p:ph idx="1"/>
          </p:nvPr>
        </p:nvSpPr>
        <p:spPr/>
        <p:txBody>
          <a:bodyPr>
            <a:normAutofit fontScale="55000" lnSpcReduction="20000"/>
          </a:bodyPr>
          <a:lstStyle/>
          <a:p>
            <a:pPr lvl="0"/>
            <a:r>
              <a:rPr lang="nb-NO" dirty="0">
                <a:latin typeface="Open Sans" panose="020B0606030504020204" pitchFamily="34" charset="0"/>
                <a:ea typeface="Open Sans" panose="020B0606030504020204" pitchFamily="34" charset="0"/>
                <a:cs typeface="Open Sans" panose="020B0606030504020204" pitchFamily="34" charset="0"/>
              </a:rPr>
              <a:t>Alle som deltar i akkordlaget må ha en notisbok i lomma hvor de kan føre opp alle tillegg, problemer, forslag til 07-avtaler osv.</a:t>
            </a:r>
          </a:p>
          <a:p>
            <a:pPr lvl="0"/>
            <a:r>
              <a:rPr lang="nb-NO" dirty="0">
                <a:latin typeface="Open Sans" panose="020B0606030504020204" pitchFamily="34" charset="0"/>
                <a:ea typeface="Open Sans" panose="020B0606030504020204" pitchFamily="34" charset="0"/>
                <a:cs typeface="Open Sans" panose="020B0606030504020204" pitchFamily="34" charset="0"/>
              </a:rPr>
              <a:t>Start så tidlig som mulig å bruke akkordprogrammet. Akkordtaker må sørge for å ha fortløpende oversikt over timer og materiell på anlegget.  Ta vare på alle </a:t>
            </a:r>
            <a:r>
              <a:rPr lang="nb-NO" b="1" dirty="0">
                <a:latin typeface="Open Sans" panose="020B0606030504020204" pitchFamily="34" charset="0"/>
                <a:ea typeface="Open Sans" panose="020B0606030504020204" pitchFamily="34" charset="0"/>
                <a:cs typeface="Open Sans" panose="020B0606030504020204" pitchFamily="34" charset="0"/>
              </a:rPr>
              <a:t>pakksedler</a:t>
            </a:r>
            <a:r>
              <a:rPr lang="nb-NO" dirty="0">
                <a:latin typeface="Open Sans" panose="020B0606030504020204" pitchFamily="34" charset="0"/>
                <a:ea typeface="Open Sans" panose="020B0606030504020204" pitchFamily="34" charset="0"/>
                <a:cs typeface="Open Sans" panose="020B0606030504020204" pitchFamily="34" charset="0"/>
              </a:rPr>
              <a:t> og legg inn materiellet sammen med timene som medgår på jobben i akkordprogrammet. Ikke vent til slutt.</a:t>
            </a:r>
            <a:br>
              <a:rPr lang="nb-NO" dirty="0">
                <a:latin typeface="Open Sans" panose="020B0606030504020204" pitchFamily="34" charset="0"/>
                <a:ea typeface="Open Sans" panose="020B0606030504020204" pitchFamily="34" charset="0"/>
                <a:cs typeface="Open Sans" panose="020B0606030504020204" pitchFamily="34" charset="0"/>
              </a:rPr>
            </a:br>
            <a:endParaRPr lang="nb-NO" dirty="0">
              <a:latin typeface="Open Sans" panose="020B0606030504020204" pitchFamily="34" charset="0"/>
              <a:ea typeface="Open Sans" panose="020B0606030504020204" pitchFamily="34" charset="0"/>
              <a:cs typeface="Open Sans" panose="020B0606030504020204" pitchFamily="34" charset="0"/>
            </a:endParaRPr>
          </a:p>
          <a:p>
            <a:pPr lvl="0"/>
            <a:r>
              <a:rPr lang="nb-NO" dirty="0">
                <a:latin typeface="Open Sans" panose="020B0606030504020204" pitchFamily="34" charset="0"/>
                <a:ea typeface="Open Sans" panose="020B0606030504020204" pitchFamily="34" charset="0"/>
                <a:cs typeface="Open Sans" panose="020B0606030504020204" pitchFamily="34" charset="0"/>
              </a:rPr>
              <a:t>Gode rutiner er viktig. Alt som mottas, jobb som utføres skal registreres. Alle timer teller med. Husk retur når jobben er ferdig.</a:t>
            </a:r>
          </a:p>
          <a:p>
            <a:pPr lvl="0"/>
            <a:r>
              <a:rPr lang="nb-NO" dirty="0">
                <a:latin typeface="Open Sans" panose="020B0606030504020204" pitchFamily="34" charset="0"/>
                <a:ea typeface="Open Sans" panose="020B0606030504020204" pitchFamily="34" charset="0"/>
                <a:cs typeface="Open Sans" panose="020B0606030504020204" pitchFamily="34" charset="0"/>
              </a:rPr>
              <a:t>Forandringer og ekstraarbeid utføres kun ved skriftlig ordre eller rekvisisjon fra kunde. </a:t>
            </a:r>
            <a:r>
              <a:rPr lang="nb-NO" b="1" dirty="0">
                <a:latin typeface="Open Sans" panose="020B0606030504020204" pitchFamily="34" charset="0"/>
                <a:ea typeface="Open Sans" panose="020B0606030504020204" pitchFamily="34" charset="0"/>
                <a:cs typeface="Open Sans" panose="020B0606030504020204" pitchFamily="34" charset="0"/>
              </a:rPr>
              <a:t>Pos 115.65</a:t>
            </a:r>
            <a:br>
              <a:rPr lang="en-US" dirty="0">
                <a:latin typeface="Open Sans" panose="020B0606030504020204" pitchFamily="34" charset="0"/>
                <a:ea typeface="Open Sans" panose="020B0606030504020204" pitchFamily="34" charset="0"/>
                <a:cs typeface="Open Sans" panose="020B0606030504020204" pitchFamily="34" charset="0"/>
              </a:rPr>
            </a:br>
            <a:endParaRPr lang="nb-NO" dirty="0">
              <a:latin typeface="Open Sans" panose="020B0606030504020204" pitchFamily="34" charset="0"/>
              <a:ea typeface="Open Sans" panose="020B0606030504020204" pitchFamily="34" charset="0"/>
              <a:cs typeface="Open Sans" panose="020B0606030504020204" pitchFamily="34" charset="0"/>
            </a:endParaRPr>
          </a:p>
          <a:p>
            <a:r>
              <a:rPr lang="nb-NO" dirty="0">
                <a:latin typeface="Open Sans" panose="020B0606030504020204" pitchFamily="34" charset="0"/>
                <a:ea typeface="Open Sans" panose="020B0606030504020204" pitchFamily="34" charset="0"/>
                <a:cs typeface="Open Sans" panose="020B0606030504020204" pitchFamily="34" charset="0"/>
              </a:rPr>
              <a:t>Noter alt du </a:t>
            </a:r>
            <a:r>
              <a:rPr lang="nb-NO" b="1" dirty="0">
                <a:latin typeface="Open Sans" panose="020B0606030504020204" pitchFamily="34" charset="0"/>
                <a:ea typeface="Open Sans" panose="020B0606030504020204" pitchFamily="34" charset="0"/>
                <a:cs typeface="Open Sans" panose="020B0606030504020204" pitchFamily="34" charset="0"/>
              </a:rPr>
              <a:t>river ned, demonterer</a:t>
            </a:r>
            <a:r>
              <a:rPr lang="nb-NO" dirty="0">
                <a:latin typeface="Open Sans" panose="020B0606030504020204" pitchFamily="34" charset="0"/>
                <a:ea typeface="Open Sans" panose="020B0606030504020204" pitchFamily="34" charset="0"/>
                <a:cs typeface="Open Sans" panose="020B0606030504020204" pitchFamily="34" charset="0"/>
              </a:rPr>
              <a:t> og/eller setter opp igjen. Dette står ikke i noen pakksedler, så da er det viktig å notere det ned. </a:t>
            </a:r>
            <a:r>
              <a:rPr lang="nb-NO" b="1" dirty="0">
                <a:latin typeface="Open Sans" panose="020B0606030504020204" pitchFamily="34" charset="0"/>
                <a:ea typeface="Open Sans" panose="020B0606030504020204" pitchFamily="34" charset="0"/>
                <a:cs typeface="Open Sans" panose="020B0606030504020204" pitchFamily="34" charset="0"/>
              </a:rPr>
              <a:t>Pos 105.35</a:t>
            </a:r>
            <a:endParaRPr lang="nb-NO" dirty="0">
              <a:latin typeface="Open Sans" panose="020B0606030504020204" pitchFamily="34" charset="0"/>
              <a:ea typeface="Open Sans" panose="020B0606030504020204" pitchFamily="34" charset="0"/>
              <a:cs typeface="Open Sans" panose="020B0606030504020204" pitchFamily="34" charset="0"/>
            </a:endParaRPr>
          </a:p>
          <a:p>
            <a:pPr lvl="0"/>
            <a:r>
              <a:rPr lang="nb-NO" dirty="0">
                <a:latin typeface="Open Sans" panose="020B0606030504020204" pitchFamily="34" charset="0"/>
                <a:ea typeface="Open Sans" panose="020B0606030504020204" pitchFamily="34" charset="0"/>
                <a:cs typeface="Open Sans" panose="020B0606030504020204" pitchFamily="34" charset="0"/>
              </a:rPr>
              <a:t>Før jobben begynner skal det lages </a:t>
            </a:r>
            <a:r>
              <a:rPr lang="nb-NO" b="1" dirty="0">
                <a:latin typeface="Open Sans" panose="020B0606030504020204" pitchFamily="34" charset="0"/>
                <a:ea typeface="Open Sans" panose="020B0606030504020204" pitchFamily="34" charset="0"/>
                <a:cs typeface="Open Sans" panose="020B0606030504020204" pitchFamily="34" charset="0"/>
              </a:rPr>
              <a:t>akkordseddel</a:t>
            </a:r>
            <a:r>
              <a:rPr lang="nb-NO" dirty="0">
                <a:latin typeface="Open Sans" panose="020B0606030504020204" pitchFamily="34" charset="0"/>
                <a:ea typeface="Open Sans" panose="020B0606030504020204" pitchFamily="34" charset="0"/>
                <a:cs typeface="Open Sans" panose="020B0606030504020204" pitchFamily="34" charset="0"/>
              </a:rPr>
              <a:t> for prosjektet. Akkordtaker, ledelsen og klubben skal ha hvert sitt eksemplar av denne. Kommer det underveis viktige ting som skulle vært med i akkordseddelen, kan det skrives en tilleggsakkordseddel som blir en del av akkordseddelen.</a:t>
            </a:r>
          </a:p>
        </p:txBody>
      </p:sp>
    </p:spTree>
    <p:extLst>
      <p:ext uri="{BB962C8B-B14F-4D97-AF65-F5344CB8AC3E}">
        <p14:creationId xmlns:p14="http://schemas.microsoft.com/office/powerpoint/2010/main" val="3279316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CDDADA-BF0D-4225-9319-AD851C857E54}"/>
              </a:ext>
            </a:extLst>
          </p:cNvPr>
          <p:cNvSpPr>
            <a:spLocks noGrp="1"/>
          </p:cNvSpPr>
          <p:nvPr>
            <p:ph type="title"/>
          </p:nvPr>
        </p:nvSpPr>
        <p:spPr/>
        <p:txBody>
          <a:bodyPr/>
          <a:lstStyle/>
          <a:p>
            <a:r>
              <a:rPr lang="nb-NO" dirty="0"/>
              <a:t>Sjekkliste</a:t>
            </a:r>
          </a:p>
        </p:txBody>
      </p:sp>
      <p:sp>
        <p:nvSpPr>
          <p:cNvPr id="3" name="Plassholder for innhold 2">
            <a:extLst>
              <a:ext uri="{FF2B5EF4-FFF2-40B4-BE49-F238E27FC236}">
                <a16:creationId xmlns:a16="http://schemas.microsoft.com/office/drawing/2014/main" id="{57634C26-3011-4572-997E-450EE0C429AD}"/>
              </a:ext>
            </a:extLst>
          </p:cNvPr>
          <p:cNvSpPr>
            <a:spLocks noGrp="1"/>
          </p:cNvSpPr>
          <p:nvPr>
            <p:ph idx="1"/>
          </p:nvPr>
        </p:nvSpPr>
        <p:spPr/>
        <p:txBody>
          <a:bodyPr>
            <a:normAutofit fontScale="55000" lnSpcReduction="20000"/>
          </a:bodyPr>
          <a:lstStyle/>
          <a:p>
            <a:pPr marL="0" lvl="0" indent="0">
              <a:buNone/>
            </a:pPr>
            <a:endParaRPr lang="nb-NO" dirty="0"/>
          </a:p>
          <a:p>
            <a:pPr lvl="0"/>
            <a:r>
              <a:rPr lang="nb-NO" dirty="0"/>
              <a:t>05-07 avtaler. Utstyr og materiell som det ikke står pris på i akkordtariffen, skal det avtales pris for mellom akkordtaker og saksbehandler, helst før arbeidet starter. Dette er det viktig å følge med på under hele byggeprosessen, ellers blir det glemt.       </a:t>
            </a:r>
            <a:r>
              <a:rPr lang="en-US" b="1" dirty="0"/>
              <a:t>Pos 105.30</a:t>
            </a:r>
            <a:br>
              <a:rPr lang="en-US" dirty="0"/>
            </a:br>
            <a:endParaRPr lang="nb-NO" dirty="0"/>
          </a:p>
          <a:p>
            <a:pPr lvl="0"/>
            <a:r>
              <a:rPr lang="nb-NO" dirty="0"/>
              <a:t>Spør klubbleder eller akkordtillitsvalgt om noen har samlet på tidligere inngåtte avtaler. Hvis det blir skrevet noen </a:t>
            </a:r>
            <a:r>
              <a:rPr lang="nb-NO" b="1" dirty="0"/>
              <a:t>05-eller 07-avtaler</a:t>
            </a:r>
            <a:r>
              <a:rPr lang="nb-NO" dirty="0"/>
              <a:t> på bygget, lever en kopi til klubben så de kan lage et slikt arkiv.</a:t>
            </a:r>
          </a:p>
          <a:p>
            <a:pPr lvl="0"/>
            <a:r>
              <a:rPr lang="nb-NO" b="1" dirty="0"/>
              <a:t>Merking</a:t>
            </a:r>
            <a:r>
              <a:rPr lang="nb-NO" dirty="0"/>
              <a:t> av stikk/koblingsbokser/brytere – produksjon av merker (05-/07-avtale, ref. 505.20,1205.05, 1205.10)</a:t>
            </a:r>
          </a:p>
          <a:p>
            <a:pPr lvl="0"/>
            <a:r>
              <a:rPr lang="nb-NO" dirty="0"/>
              <a:t>Vernearbeid føres på eget ordrenummer og betales med det samme som akkorden gir (Arbeidsmiljøloven § 6-5 pkt. 4).</a:t>
            </a:r>
            <a:r>
              <a:rPr lang="nb-NO" b="1" dirty="0"/>
              <a:t> </a:t>
            </a:r>
            <a:endParaRPr lang="nb-NO" dirty="0"/>
          </a:p>
          <a:p>
            <a:r>
              <a:rPr lang="en-US" dirty="0"/>
              <a:t>For </a:t>
            </a:r>
            <a:r>
              <a:rPr lang="en-US" dirty="0" err="1"/>
              <a:t>innregistrering</a:t>
            </a:r>
            <a:r>
              <a:rPr lang="en-US" dirty="0"/>
              <a:t> av </a:t>
            </a:r>
            <a:r>
              <a:rPr lang="en-US" dirty="0" err="1"/>
              <a:t>nytt</a:t>
            </a:r>
            <a:r>
              <a:rPr lang="en-US" dirty="0"/>
              <a:t> </a:t>
            </a:r>
            <a:r>
              <a:rPr lang="en-US" dirty="0" err="1"/>
              <a:t>personell</a:t>
            </a:r>
            <a:r>
              <a:rPr lang="en-US" dirty="0"/>
              <a:t> </a:t>
            </a:r>
            <a:r>
              <a:rPr lang="en-US" dirty="0" err="1"/>
              <a:t>på</a:t>
            </a:r>
            <a:r>
              <a:rPr lang="en-US" dirty="0"/>
              <a:t> </a:t>
            </a:r>
            <a:r>
              <a:rPr lang="en-US" dirty="0" err="1"/>
              <a:t>byggeplassen</a:t>
            </a:r>
            <a:r>
              <a:rPr lang="en-US" dirty="0"/>
              <a:t>, </a:t>
            </a:r>
            <a:r>
              <a:rPr lang="en-US" dirty="0" err="1"/>
              <a:t>betales</a:t>
            </a:r>
            <a:r>
              <a:rPr lang="en-US" dirty="0"/>
              <a:t> </a:t>
            </a:r>
            <a:r>
              <a:rPr lang="en-US" dirty="0" err="1"/>
              <a:t>medgått</a:t>
            </a:r>
            <a:r>
              <a:rPr lang="en-US" dirty="0"/>
              <a:t> </a:t>
            </a:r>
            <a:r>
              <a:rPr lang="en-US" dirty="0" err="1"/>
              <a:t>tid</a:t>
            </a:r>
            <a:r>
              <a:rPr lang="en-US" dirty="0"/>
              <a:t> med det </a:t>
            </a:r>
            <a:r>
              <a:rPr lang="en-US" dirty="0" err="1"/>
              <a:t>samme</a:t>
            </a:r>
            <a:r>
              <a:rPr lang="en-US" dirty="0"/>
              <a:t> </a:t>
            </a:r>
            <a:r>
              <a:rPr lang="en-US" dirty="0" err="1"/>
              <a:t>som</a:t>
            </a:r>
            <a:r>
              <a:rPr lang="en-US" dirty="0"/>
              <a:t> </a:t>
            </a:r>
            <a:r>
              <a:rPr lang="en-US" dirty="0" err="1"/>
              <a:t>akkorden</a:t>
            </a:r>
            <a:r>
              <a:rPr lang="en-US" dirty="0"/>
              <a:t> </a:t>
            </a:r>
            <a:r>
              <a:rPr lang="en-US" dirty="0" err="1"/>
              <a:t>går</a:t>
            </a:r>
            <a:r>
              <a:rPr lang="en-US" dirty="0"/>
              <a:t> </a:t>
            </a:r>
            <a:r>
              <a:rPr lang="en-US" dirty="0" err="1"/>
              <a:t>i</a:t>
            </a:r>
            <a:r>
              <a:rPr lang="en-US" dirty="0"/>
              <a:t>.</a:t>
            </a:r>
            <a:br>
              <a:rPr lang="en-US" dirty="0"/>
            </a:br>
            <a:endParaRPr lang="nb-NO" dirty="0"/>
          </a:p>
          <a:p>
            <a:pPr lvl="0"/>
            <a:r>
              <a:rPr lang="nb-NO" dirty="0"/>
              <a:t>Utjevningsforbindelser mellom kabelbro, ventilasjon og fordeling betales etter </a:t>
            </a:r>
            <a:r>
              <a:rPr lang="nb-NO" b="1" dirty="0"/>
              <a:t>pos 360.10.</a:t>
            </a:r>
            <a:endParaRPr lang="nb-NO" dirty="0"/>
          </a:p>
          <a:p>
            <a:pPr lvl="0"/>
            <a:r>
              <a:rPr lang="nb-NO" dirty="0"/>
              <a:t>Bruker man egen jordklemme, f.eks. C-press, er det med </a:t>
            </a:r>
            <a:r>
              <a:rPr lang="nb-NO" b="1" dirty="0"/>
              <a:t>pos 511.10.</a:t>
            </a:r>
            <a:br>
              <a:rPr lang="nb-NO" dirty="0"/>
            </a:br>
            <a:endParaRPr lang="nb-NO" dirty="0"/>
          </a:p>
          <a:p>
            <a:r>
              <a:rPr lang="nb-NO" dirty="0"/>
              <a:t>Har en lysarmatur styrestrøm skal det betales etter </a:t>
            </a:r>
            <a:r>
              <a:rPr lang="nb-NO" b="1" dirty="0"/>
              <a:t>pos 360.10</a:t>
            </a:r>
            <a:r>
              <a:rPr lang="nb-NO" dirty="0"/>
              <a:t> ved </a:t>
            </a:r>
            <a:r>
              <a:rPr lang="nb-NO" dirty="0" err="1"/>
              <a:t>sterkstrømskobling</a:t>
            </a:r>
            <a:r>
              <a:rPr lang="nb-NO" dirty="0"/>
              <a:t> eller </a:t>
            </a:r>
            <a:r>
              <a:rPr lang="nb-NO" b="1" dirty="0"/>
              <a:t>pos 1230.10</a:t>
            </a:r>
            <a:r>
              <a:rPr lang="nb-NO" dirty="0"/>
              <a:t> ved </a:t>
            </a:r>
            <a:r>
              <a:rPr lang="nb-NO" dirty="0" err="1"/>
              <a:t>svakstrømskobling</a:t>
            </a:r>
            <a:r>
              <a:rPr lang="nb-NO" dirty="0"/>
              <a:t>.</a:t>
            </a:r>
            <a:br>
              <a:rPr lang="nb-NO" dirty="0"/>
            </a:br>
            <a:endParaRPr lang="nb-NO" dirty="0"/>
          </a:p>
        </p:txBody>
      </p:sp>
    </p:spTree>
    <p:extLst>
      <p:ext uri="{BB962C8B-B14F-4D97-AF65-F5344CB8AC3E}">
        <p14:creationId xmlns:p14="http://schemas.microsoft.com/office/powerpoint/2010/main" val="3429038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1384916" y="333376"/>
            <a:ext cx="9543495" cy="1439863"/>
          </a:xfrm>
        </p:spPr>
        <p:txBody>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a:t>505-10  </a:t>
            </a:r>
            <a:r>
              <a:rPr lang="en-GB" altLang="nb-NO" dirty="0" err="1"/>
              <a:t>Kårstø</a:t>
            </a:r>
            <a:r>
              <a:rPr lang="en-GB" altLang="nb-NO" dirty="0"/>
              <a:t>, et </a:t>
            </a:r>
            <a:r>
              <a:rPr lang="en-GB" altLang="nb-NO" dirty="0" err="1"/>
              <a:t>stort</a:t>
            </a:r>
            <a:r>
              <a:rPr lang="en-GB" altLang="nb-NO" dirty="0"/>
              <a:t>  </a:t>
            </a:r>
            <a:r>
              <a:rPr lang="en-GB" altLang="nb-NO" dirty="0" err="1"/>
              <a:t>petrokjemianlegg</a:t>
            </a:r>
            <a:endParaRPr lang="en-GB" altLang="nb-NO" dirty="0"/>
          </a:p>
        </p:txBody>
      </p:sp>
      <p:sp>
        <p:nvSpPr>
          <p:cNvPr id="38915" name="Rectangle 2"/>
          <p:cNvSpPr>
            <a:spLocks noGrp="1" noChangeArrowheads="1"/>
          </p:cNvSpPr>
          <p:nvPr>
            <p:ph type="body" idx="1"/>
          </p:nvPr>
        </p:nvSpPr>
        <p:spPr>
          <a:xfrm>
            <a:off x="1473692" y="1700215"/>
            <a:ext cx="8291745" cy="4008128"/>
          </a:xfrm>
        </p:spPr>
        <p:txBody>
          <a:bodyPr/>
          <a:lstStyle/>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Bedriften</a:t>
            </a:r>
            <a:r>
              <a:rPr lang="en-GB" altLang="nb-NO" dirty="0">
                <a:latin typeface="Calibri" panose="020F0502020204030204" pitchFamily="34" charset="0"/>
              </a:rPr>
              <a:t> </a:t>
            </a:r>
            <a:r>
              <a:rPr lang="en-GB" altLang="nb-NO" dirty="0" err="1">
                <a:latin typeface="Calibri" panose="020F0502020204030204" pitchFamily="34" charset="0"/>
              </a:rPr>
              <a:t>krevde</a:t>
            </a:r>
            <a:r>
              <a:rPr lang="en-GB" altLang="nb-NO" dirty="0">
                <a:latin typeface="Calibri" panose="020F0502020204030204" pitchFamily="34" charset="0"/>
              </a:rPr>
              <a:t> </a:t>
            </a:r>
            <a:r>
              <a:rPr lang="en-GB" altLang="nb-NO" dirty="0" err="1">
                <a:latin typeface="Calibri" panose="020F0502020204030204" pitchFamily="34" charset="0"/>
              </a:rPr>
              <a:t>reduksjoner</a:t>
            </a:r>
            <a:r>
              <a:rPr lang="en-GB" altLang="nb-NO" dirty="0">
                <a:latin typeface="Calibri" panose="020F0502020204030204" pitchFamily="34" charset="0"/>
              </a:rPr>
              <a:t> for </a:t>
            </a:r>
            <a:r>
              <a:rPr lang="en-GB" altLang="nb-NO" dirty="0" err="1">
                <a:latin typeface="Calibri" panose="020F0502020204030204" pitchFamily="34" charset="0"/>
              </a:rPr>
              <a:t>lange</a:t>
            </a:r>
            <a:r>
              <a:rPr lang="en-GB" altLang="nb-NO" dirty="0">
                <a:latin typeface="Calibri" panose="020F0502020204030204" pitchFamily="34" charset="0"/>
              </a:rPr>
              <a:t> </a:t>
            </a:r>
            <a:r>
              <a:rPr lang="en-GB" altLang="nb-NO" dirty="0" err="1">
                <a:latin typeface="Calibri" panose="020F0502020204030204" pitchFamily="34" charset="0"/>
              </a:rPr>
              <a:t>strekk</a:t>
            </a:r>
            <a:r>
              <a:rPr lang="en-GB" altLang="nb-NO" dirty="0">
                <a:latin typeface="Calibri" panose="020F0502020204030204" pitchFamily="34" charset="0"/>
              </a:rPr>
              <a:t> og </a:t>
            </a:r>
            <a:r>
              <a:rPr lang="en-GB" altLang="nb-NO" dirty="0" err="1">
                <a:latin typeface="Calibri" panose="020F0502020204030204" pitchFamily="34" charset="0"/>
              </a:rPr>
              <a:t>avstander</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5 </a:t>
            </a:r>
            <a:r>
              <a:rPr lang="en-GB" altLang="nb-NO" dirty="0" err="1">
                <a:latin typeface="Calibri" panose="020F0502020204030204" pitchFamily="34" charset="0"/>
              </a:rPr>
              <a:t>prosent</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Akkordlaget</a:t>
            </a:r>
            <a:r>
              <a:rPr lang="en-GB" altLang="nb-NO" dirty="0">
                <a:latin typeface="Calibri" panose="020F0502020204030204" pitchFamily="34" charset="0"/>
              </a:rPr>
              <a:t> </a:t>
            </a:r>
            <a:r>
              <a:rPr lang="en-GB" altLang="nb-NO" dirty="0" err="1">
                <a:latin typeface="Calibri" panose="020F0502020204030204" pitchFamily="34" charset="0"/>
              </a:rPr>
              <a:t>krevde</a:t>
            </a:r>
            <a:r>
              <a:rPr lang="en-GB" altLang="nb-NO" dirty="0">
                <a:latin typeface="Calibri" panose="020F0502020204030204" pitchFamily="34" charset="0"/>
              </a:rPr>
              <a:t> </a:t>
            </a:r>
            <a:r>
              <a:rPr lang="en-GB" altLang="nb-NO" dirty="0" err="1">
                <a:latin typeface="Calibri" panose="020F0502020204030204" pitchFamily="34" charset="0"/>
              </a:rPr>
              <a:t>tillegg</a:t>
            </a:r>
            <a:r>
              <a:rPr lang="en-GB" altLang="nb-NO" dirty="0">
                <a:latin typeface="Calibri" panose="020F0502020204030204" pitchFamily="34" charset="0"/>
              </a:rPr>
              <a:t> for </a:t>
            </a:r>
            <a:r>
              <a:rPr lang="en-GB" altLang="nb-NO" dirty="0" err="1">
                <a:latin typeface="Calibri" panose="020F0502020204030204" pitchFamily="34" charset="0"/>
              </a:rPr>
              <a:t>lange</a:t>
            </a:r>
            <a:r>
              <a:rPr lang="en-GB" altLang="nb-NO" dirty="0">
                <a:latin typeface="Calibri" panose="020F0502020204030204" pitchFamily="34" charset="0"/>
              </a:rPr>
              <a:t> </a:t>
            </a:r>
            <a:r>
              <a:rPr lang="en-GB" altLang="nb-NO" dirty="0" err="1">
                <a:latin typeface="Calibri" panose="020F0502020204030204" pitchFamily="34" charset="0"/>
              </a:rPr>
              <a:t>strekk</a:t>
            </a:r>
            <a:r>
              <a:rPr lang="en-GB" altLang="nb-NO" dirty="0">
                <a:latin typeface="Calibri" panose="020F0502020204030204" pitchFamily="34" charset="0"/>
              </a:rPr>
              <a:t> og </a:t>
            </a:r>
            <a:r>
              <a:rPr lang="en-GB" altLang="nb-NO" dirty="0" err="1">
                <a:latin typeface="Calibri" panose="020F0502020204030204" pitchFamily="34" charset="0"/>
              </a:rPr>
              <a:t>avstander</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5 </a:t>
            </a:r>
            <a:r>
              <a:rPr lang="en-GB" altLang="nb-NO" dirty="0" err="1">
                <a:latin typeface="Calibri" panose="020F0502020204030204" pitchFamily="34" charset="0"/>
              </a:rPr>
              <a:t>prosent</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Oppmannen</a:t>
            </a:r>
            <a:r>
              <a:rPr lang="en-GB" altLang="nb-NO" dirty="0">
                <a:latin typeface="Calibri" panose="020F0502020204030204" pitchFamily="34" charset="0"/>
              </a:rPr>
              <a:t> </a:t>
            </a:r>
            <a:r>
              <a:rPr lang="en-GB" altLang="nb-NO" dirty="0" err="1">
                <a:latin typeface="Calibri" panose="020F0502020204030204" pitchFamily="34" charset="0"/>
              </a:rPr>
              <a:t>bestemte</a:t>
            </a:r>
            <a:r>
              <a:rPr lang="en-GB" altLang="nb-NO" dirty="0">
                <a:latin typeface="Calibri" panose="020F0502020204030204" pitchFamily="34" charset="0"/>
              </a:rPr>
              <a:t> at de </a:t>
            </a:r>
            <a:r>
              <a:rPr lang="en-GB" altLang="nb-NO" dirty="0" err="1">
                <a:latin typeface="Calibri" panose="020F0502020204030204" pitchFamily="34" charset="0"/>
              </a:rPr>
              <a:t>skulle</a:t>
            </a:r>
            <a:r>
              <a:rPr lang="en-GB" altLang="nb-NO" dirty="0">
                <a:latin typeface="Calibri" panose="020F0502020204030204" pitchFamily="34" charset="0"/>
              </a:rPr>
              <a:t> </a:t>
            </a:r>
            <a:r>
              <a:rPr lang="en-GB" altLang="nb-NO" dirty="0" err="1">
                <a:latin typeface="Calibri" panose="020F0502020204030204" pitchFamily="34" charset="0"/>
              </a:rPr>
              <a:t>møtes</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a:t>
            </a:r>
            <a:r>
              <a:rPr lang="en-GB" altLang="nb-NO" dirty="0" err="1">
                <a:latin typeface="Calibri" panose="020F0502020204030204" pitchFamily="34" charset="0"/>
              </a:rPr>
              <a:t>midten</a:t>
            </a:r>
            <a:r>
              <a:rPr lang="en-GB" altLang="nb-NO" dirty="0">
                <a:latin typeface="Calibri" panose="020F0502020204030204" pitchFamily="34" charset="0"/>
              </a:rPr>
              <a:t>, </a:t>
            </a:r>
            <a:r>
              <a:rPr lang="en-GB" altLang="nb-NO" dirty="0" err="1">
                <a:latin typeface="Calibri" panose="020F0502020204030204" pitchFamily="34" charset="0"/>
              </a:rPr>
              <a:t>slik</a:t>
            </a:r>
            <a:r>
              <a:rPr lang="en-GB" altLang="nb-NO" dirty="0">
                <a:latin typeface="Calibri" panose="020F0502020204030204" pitchFamily="34" charset="0"/>
              </a:rPr>
              <a:t> at </a:t>
            </a:r>
            <a:r>
              <a:rPr lang="en-GB" altLang="nb-NO" dirty="0" err="1">
                <a:latin typeface="Calibri" panose="020F0502020204030204" pitchFamily="34" charset="0"/>
              </a:rPr>
              <a:t>resultatet</a:t>
            </a:r>
            <a:r>
              <a:rPr lang="en-GB" altLang="nb-NO" dirty="0">
                <a:latin typeface="Calibri" panose="020F0502020204030204" pitchFamily="34" charset="0"/>
              </a:rPr>
              <a:t> </a:t>
            </a:r>
            <a:r>
              <a:rPr lang="en-GB" altLang="nb-NO" dirty="0" err="1">
                <a:latin typeface="Calibri" panose="020F0502020204030204" pitchFamily="34" charset="0"/>
              </a:rPr>
              <a:t>ble</a:t>
            </a:r>
            <a:r>
              <a:rPr lang="en-GB" altLang="nb-NO" dirty="0">
                <a:latin typeface="Calibri" panose="020F0502020204030204" pitchFamily="34" charset="0"/>
              </a:rPr>
              <a:t>  </a:t>
            </a:r>
            <a:r>
              <a:rPr lang="en-GB" altLang="nb-NO" dirty="0" err="1">
                <a:latin typeface="Calibri" panose="020F0502020204030204" pitchFamily="34" charset="0"/>
              </a:rPr>
              <a:t>hverken</a:t>
            </a:r>
            <a:r>
              <a:rPr lang="en-GB" altLang="nb-NO" dirty="0">
                <a:latin typeface="Calibri" panose="020F0502020204030204" pitchFamily="34" charset="0"/>
              </a:rPr>
              <a:t> </a:t>
            </a:r>
            <a:r>
              <a:rPr lang="en-GB" altLang="nb-NO" dirty="0" err="1">
                <a:latin typeface="Calibri" panose="020F0502020204030204" pitchFamily="34" charset="0"/>
              </a:rPr>
              <a:t>fradrag</a:t>
            </a:r>
            <a:r>
              <a:rPr lang="en-GB" altLang="nb-NO" dirty="0">
                <a:latin typeface="Calibri" panose="020F0502020204030204" pitchFamily="34" charset="0"/>
              </a:rPr>
              <a:t> </a:t>
            </a:r>
            <a:r>
              <a:rPr lang="en-GB" altLang="nb-NO" dirty="0" err="1">
                <a:latin typeface="Calibri" panose="020F0502020204030204" pitchFamily="34" charset="0"/>
              </a:rPr>
              <a:t>eller</a:t>
            </a:r>
            <a:r>
              <a:rPr lang="en-GB" altLang="nb-NO" dirty="0">
                <a:latin typeface="Calibri" panose="020F0502020204030204" pitchFamily="34" charset="0"/>
              </a:rPr>
              <a:t> </a:t>
            </a:r>
            <a:r>
              <a:rPr lang="en-GB" altLang="nb-NO" dirty="0" err="1">
                <a:latin typeface="Calibri" panose="020F0502020204030204" pitchFamily="34" charset="0"/>
              </a:rPr>
              <a:t>tillegg</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Viktig</a:t>
            </a:r>
            <a:r>
              <a:rPr lang="en-GB" altLang="nb-NO" dirty="0">
                <a:latin typeface="Calibri" panose="020F0502020204030204" pitchFamily="34" charset="0"/>
              </a:rPr>
              <a:t> </a:t>
            </a:r>
            <a:r>
              <a:rPr lang="en-GB" altLang="nb-NO" dirty="0" err="1">
                <a:latin typeface="Calibri" panose="020F0502020204030204" pitchFamily="34" charset="0"/>
              </a:rPr>
              <a:t>prinsippavgjørelse</a:t>
            </a:r>
            <a:r>
              <a:rPr lang="en-GB" altLang="nb-NO" dirty="0">
                <a:latin typeface="Calibri" panose="020F0502020204030204" pitchFamily="34" charset="0"/>
              </a:rPr>
              <a:t>, </a:t>
            </a:r>
            <a:r>
              <a:rPr lang="en-GB" altLang="nb-NO" dirty="0" err="1">
                <a:latin typeface="Calibri" panose="020F0502020204030204" pitchFamily="34" charset="0"/>
              </a:rPr>
              <a:t>fordi</a:t>
            </a:r>
            <a:r>
              <a:rPr lang="en-GB" altLang="nb-NO" dirty="0">
                <a:latin typeface="Calibri" panose="020F0502020204030204" pitchFamily="34" charset="0"/>
              </a:rPr>
              <a:t> den </a:t>
            </a:r>
            <a:r>
              <a:rPr lang="en-GB" altLang="nb-NO" dirty="0" err="1">
                <a:latin typeface="Calibri" panose="020F0502020204030204" pitchFamily="34" charset="0"/>
              </a:rPr>
              <a:t>sier</a:t>
            </a:r>
            <a:r>
              <a:rPr lang="en-GB" altLang="nb-NO" dirty="0">
                <a:latin typeface="Calibri" panose="020F0502020204030204" pitchFamily="34" charset="0"/>
              </a:rPr>
              <a:t> </a:t>
            </a:r>
            <a:r>
              <a:rPr lang="en-GB" altLang="nb-NO" dirty="0" err="1">
                <a:latin typeface="Calibri" panose="020F0502020204030204" pitchFamily="34" charset="0"/>
              </a:rPr>
              <a:t>oss</a:t>
            </a:r>
            <a:r>
              <a:rPr lang="en-GB" altLang="nb-NO" dirty="0">
                <a:latin typeface="Calibri" panose="020F0502020204030204" pitchFamily="34" charset="0"/>
              </a:rPr>
              <a:t> </a:t>
            </a:r>
            <a:r>
              <a:rPr lang="en-GB" altLang="nb-NO" dirty="0" err="1">
                <a:latin typeface="Calibri" panose="020F0502020204030204" pitchFamily="34" charset="0"/>
              </a:rPr>
              <a:t>noe</a:t>
            </a:r>
            <a:r>
              <a:rPr lang="en-GB" altLang="nb-NO" dirty="0">
                <a:latin typeface="Calibri" panose="020F0502020204030204" pitchFamily="34" charset="0"/>
              </a:rPr>
              <a:t> om </a:t>
            </a:r>
            <a:r>
              <a:rPr lang="en-GB" altLang="nb-NO" dirty="0" err="1">
                <a:latin typeface="Calibri" panose="020F0502020204030204" pitchFamily="34" charset="0"/>
              </a:rPr>
              <a:t>hvor</a:t>
            </a:r>
            <a:r>
              <a:rPr lang="en-GB" altLang="nb-NO" dirty="0">
                <a:latin typeface="Calibri" panose="020F0502020204030204" pitchFamily="34" charset="0"/>
              </a:rPr>
              <a:t> </a:t>
            </a:r>
            <a:r>
              <a:rPr lang="en-GB" altLang="nb-NO" dirty="0" err="1">
                <a:latin typeface="Calibri" panose="020F0502020204030204" pitchFamily="34" charset="0"/>
              </a:rPr>
              <a:t>stort</a:t>
            </a:r>
            <a:r>
              <a:rPr lang="en-GB" altLang="nb-NO" dirty="0">
                <a:latin typeface="Calibri" panose="020F0502020204030204" pitchFamily="34" charset="0"/>
              </a:rPr>
              <a:t> et </a:t>
            </a:r>
            <a:r>
              <a:rPr lang="en-GB" altLang="nb-NO" dirty="0" err="1">
                <a:latin typeface="Calibri" panose="020F0502020204030204" pitchFamily="34" charset="0"/>
              </a:rPr>
              <a:t>anlegg</a:t>
            </a:r>
            <a:r>
              <a:rPr lang="en-GB" altLang="nb-NO" dirty="0">
                <a:latin typeface="Calibri" panose="020F0502020204030204" pitchFamily="34" charset="0"/>
              </a:rPr>
              <a:t> </a:t>
            </a:r>
            <a:r>
              <a:rPr lang="en-GB" altLang="nb-NO" dirty="0" err="1">
                <a:latin typeface="Calibri" panose="020F0502020204030204" pitchFamily="34" charset="0"/>
              </a:rPr>
              <a:t>må</a:t>
            </a:r>
            <a:r>
              <a:rPr lang="en-GB" altLang="nb-NO" dirty="0">
                <a:latin typeface="Calibri" panose="020F0502020204030204" pitchFamily="34" charset="0"/>
              </a:rPr>
              <a:t> </a:t>
            </a:r>
            <a:r>
              <a:rPr lang="en-GB" altLang="nb-NO" dirty="0" err="1">
                <a:latin typeface="Calibri" panose="020F0502020204030204" pitchFamily="34" charset="0"/>
              </a:rPr>
              <a:t>være</a:t>
            </a:r>
            <a:r>
              <a:rPr lang="en-GB" altLang="nb-NO" dirty="0">
                <a:latin typeface="Calibri" panose="020F0502020204030204" pitchFamily="34" charset="0"/>
              </a:rPr>
              <a:t> </a:t>
            </a:r>
            <a:r>
              <a:rPr lang="en-GB" altLang="nb-NO" dirty="0" err="1">
                <a:latin typeface="Calibri" panose="020F0502020204030204" pitchFamily="34" charset="0"/>
              </a:rPr>
              <a:t>før</a:t>
            </a:r>
            <a:r>
              <a:rPr lang="en-GB" altLang="nb-NO" dirty="0">
                <a:latin typeface="Calibri" panose="020F0502020204030204" pitchFamily="34" charset="0"/>
              </a:rPr>
              <a:t> 505.10 </a:t>
            </a:r>
            <a:r>
              <a:rPr lang="en-GB" altLang="nb-NO" dirty="0" err="1">
                <a:latin typeface="Calibri" panose="020F0502020204030204" pitchFamily="34" charset="0"/>
              </a:rPr>
              <a:t>kommer</a:t>
            </a:r>
            <a:r>
              <a:rPr lang="en-GB" altLang="nb-NO" dirty="0">
                <a:latin typeface="Calibri" panose="020F0502020204030204" pitchFamily="34" charset="0"/>
              </a:rPr>
              <a:t> </a:t>
            </a:r>
            <a:r>
              <a:rPr lang="en-GB" altLang="nb-NO" dirty="0" err="1">
                <a:latin typeface="Calibri" panose="020F0502020204030204" pitchFamily="34" charset="0"/>
              </a:rPr>
              <a:t>til</a:t>
            </a:r>
            <a:r>
              <a:rPr lang="en-GB" altLang="nb-NO" dirty="0">
                <a:latin typeface="Calibri" panose="020F0502020204030204" pitchFamily="34" charset="0"/>
              </a:rPr>
              <a:t> </a:t>
            </a:r>
            <a:r>
              <a:rPr lang="en-GB" altLang="nb-NO" dirty="0" err="1">
                <a:latin typeface="Calibri" panose="020F0502020204030204" pitchFamily="34" charset="0"/>
              </a:rPr>
              <a:t>anvendelse</a:t>
            </a:r>
            <a:r>
              <a:rPr lang="en-GB" altLang="nb-NO" dirty="0">
                <a:latin typeface="Calibri" panose="020F0502020204030204" pitchFamily="34" charset="0"/>
              </a:rPr>
              <a:t>.</a:t>
            </a:r>
          </a:p>
        </p:txBody>
      </p:sp>
    </p:spTree>
    <p:extLst>
      <p:ext uri="{BB962C8B-B14F-4D97-AF65-F5344CB8AC3E}">
        <p14:creationId xmlns:p14="http://schemas.microsoft.com/office/powerpoint/2010/main" val="755439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EB0F60-93E5-4B64-8CD8-AE57FED5E625}"/>
              </a:ext>
            </a:extLst>
          </p:cNvPr>
          <p:cNvSpPr>
            <a:spLocks noGrp="1"/>
          </p:cNvSpPr>
          <p:nvPr>
            <p:ph type="title"/>
          </p:nvPr>
        </p:nvSpPr>
        <p:spPr/>
        <p:txBody>
          <a:bodyPr/>
          <a:lstStyle/>
          <a:p>
            <a:r>
              <a:rPr lang="nb-NO" dirty="0"/>
              <a:t>Dette skal vi ha ekstra betalt for </a:t>
            </a:r>
          </a:p>
        </p:txBody>
      </p:sp>
      <p:sp>
        <p:nvSpPr>
          <p:cNvPr id="3" name="Plassholder for innhold 2">
            <a:extLst>
              <a:ext uri="{FF2B5EF4-FFF2-40B4-BE49-F238E27FC236}">
                <a16:creationId xmlns:a16="http://schemas.microsoft.com/office/drawing/2014/main" id="{4E499A5B-DBE4-44C1-89B0-A9AFCD813D92}"/>
              </a:ext>
            </a:extLst>
          </p:cNvPr>
          <p:cNvSpPr>
            <a:spLocks noGrp="1"/>
          </p:cNvSpPr>
          <p:nvPr>
            <p:ph idx="1"/>
          </p:nvPr>
        </p:nvSpPr>
        <p:spPr/>
        <p:txBody>
          <a:bodyPr/>
          <a:lstStyle/>
          <a:p>
            <a:r>
              <a:rPr lang="nb-NO" dirty="0">
                <a:latin typeface="+mn-lt"/>
              </a:rPr>
              <a:t>Pos 145</a:t>
            </a:r>
          </a:p>
        </p:txBody>
      </p:sp>
    </p:spTree>
    <p:extLst>
      <p:ext uri="{BB962C8B-B14F-4D97-AF65-F5344CB8AC3E}">
        <p14:creationId xmlns:p14="http://schemas.microsoft.com/office/powerpoint/2010/main" val="194181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0"/>
            <a:ext cx="45624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472373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Protokoll.145.10.2.png"/>
          <p:cNvPicPr>
            <a:picLocks noGrp="1" noChangeAspect="1"/>
          </p:cNvPicPr>
          <p:nvPr>
            <p:ph idx="1"/>
          </p:nvPr>
        </p:nvPicPr>
        <p:blipFill>
          <a:blip r:embed="rId3">
            <a:extLst>
              <a:ext uri="{28A0092B-C50C-407E-A947-70E740481C1C}">
                <a14:useLocalDpi xmlns:a14="http://schemas.microsoft.com/office/drawing/2010/main" val="0"/>
              </a:ext>
            </a:extLst>
          </a:blip>
          <a:srcRect l="-6852" r="-6852"/>
          <a:stretch>
            <a:fillRect/>
          </a:stretch>
        </p:blipFill>
        <p:spPr>
          <a:xfrm>
            <a:off x="2934407" y="120175"/>
            <a:ext cx="5375726" cy="5654984"/>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87094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36DC53-BE33-44A6-847A-095F97E1A71F}"/>
              </a:ext>
            </a:extLst>
          </p:cNvPr>
          <p:cNvSpPr>
            <a:spLocks noGrp="1"/>
          </p:cNvSpPr>
          <p:nvPr>
            <p:ph type="title"/>
          </p:nvPr>
        </p:nvSpPr>
        <p:spPr/>
        <p:txBody>
          <a:bodyPr/>
          <a:lstStyle/>
          <a:p>
            <a:r>
              <a:rPr lang="nb-NO" dirty="0"/>
              <a:t>Dette får vi ikke ekstra betalt for. Pos 105.40</a:t>
            </a:r>
          </a:p>
        </p:txBody>
      </p:sp>
      <p:sp>
        <p:nvSpPr>
          <p:cNvPr id="3" name="Plassholder for innhold 2">
            <a:extLst>
              <a:ext uri="{FF2B5EF4-FFF2-40B4-BE49-F238E27FC236}">
                <a16:creationId xmlns:a16="http://schemas.microsoft.com/office/drawing/2014/main" id="{86C24F65-E9EE-411E-937E-622E97C98756}"/>
              </a:ext>
            </a:extLst>
          </p:cNvPr>
          <p:cNvSpPr>
            <a:spLocks noGrp="1"/>
          </p:cNvSpPr>
          <p:nvPr>
            <p:ph sz="half" idx="1"/>
          </p:nvPr>
        </p:nvSpPr>
        <p:spPr/>
        <p:txBody>
          <a:bodyPr>
            <a:normAutofit fontScale="62500" lnSpcReduction="20000"/>
          </a:bodyPr>
          <a:lstStyle/>
          <a:p>
            <a:pPr lvl="0"/>
            <a:r>
              <a:rPr lang="nb-NO" dirty="0">
                <a:latin typeface="+mn-lt"/>
              </a:rPr>
              <a:t>Tilrettelegging for arbeidet som basen gjør for montører og lærlinger.</a:t>
            </a:r>
            <a:br>
              <a:rPr lang="nb-NO" dirty="0">
                <a:latin typeface="+mn-lt"/>
              </a:rPr>
            </a:br>
            <a:endParaRPr lang="nb-NO" dirty="0">
              <a:latin typeface="+mn-lt"/>
            </a:endParaRPr>
          </a:p>
          <a:p>
            <a:pPr lvl="0"/>
            <a:r>
              <a:rPr lang="nb-NO" dirty="0">
                <a:latin typeface="+mn-lt"/>
              </a:rPr>
              <a:t>Arbeid med tegninger, lister over materiell og utstyr.</a:t>
            </a:r>
            <a:br>
              <a:rPr lang="nb-NO" dirty="0">
                <a:latin typeface="+mn-lt"/>
              </a:rPr>
            </a:br>
            <a:endParaRPr lang="nb-NO" dirty="0">
              <a:latin typeface="+mn-lt"/>
            </a:endParaRPr>
          </a:p>
          <a:p>
            <a:pPr lvl="0"/>
            <a:r>
              <a:rPr lang="en-US" dirty="0" err="1">
                <a:latin typeface="+mn-lt"/>
              </a:rPr>
              <a:t>Opprydding</a:t>
            </a:r>
            <a:r>
              <a:rPr lang="en-US" dirty="0">
                <a:latin typeface="+mn-lt"/>
              </a:rPr>
              <a:t> av </a:t>
            </a:r>
            <a:r>
              <a:rPr lang="en-US" dirty="0" err="1">
                <a:latin typeface="+mn-lt"/>
              </a:rPr>
              <a:t>eget</a:t>
            </a:r>
            <a:r>
              <a:rPr lang="en-US" dirty="0">
                <a:latin typeface="+mn-lt"/>
              </a:rPr>
              <a:t> </a:t>
            </a:r>
            <a:r>
              <a:rPr lang="en-US" dirty="0" err="1">
                <a:latin typeface="+mn-lt"/>
              </a:rPr>
              <a:t>avfall</a:t>
            </a:r>
            <a:r>
              <a:rPr lang="en-US" dirty="0">
                <a:latin typeface="+mn-lt"/>
              </a:rPr>
              <a:t>.</a:t>
            </a:r>
            <a:br>
              <a:rPr lang="en-US" dirty="0">
                <a:latin typeface="+mn-lt"/>
              </a:rPr>
            </a:br>
            <a:r>
              <a:rPr lang="en-US" dirty="0">
                <a:latin typeface="+mn-lt"/>
              </a:rPr>
              <a:t> </a:t>
            </a:r>
            <a:endParaRPr lang="nb-NO" dirty="0">
              <a:latin typeface="+mn-lt"/>
            </a:endParaRPr>
          </a:p>
          <a:p>
            <a:pPr lvl="0"/>
            <a:r>
              <a:rPr lang="nb-NO" dirty="0">
                <a:latin typeface="+mn-lt"/>
              </a:rPr>
              <a:t>Transport fra </a:t>
            </a:r>
            <a:r>
              <a:rPr lang="nb-NO" dirty="0" err="1">
                <a:latin typeface="+mn-lt"/>
              </a:rPr>
              <a:t>materiellager</a:t>
            </a:r>
            <a:r>
              <a:rPr lang="nb-NO" dirty="0">
                <a:latin typeface="+mn-lt"/>
              </a:rPr>
              <a:t> på anlegget og til arbeidsstedet.</a:t>
            </a:r>
            <a:br>
              <a:rPr lang="nb-NO" dirty="0">
                <a:latin typeface="+mn-lt"/>
              </a:rPr>
            </a:br>
            <a:endParaRPr lang="nb-NO" dirty="0">
              <a:latin typeface="+mn-lt"/>
            </a:endParaRPr>
          </a:p>
          <a:p>
            <a:pPr lvl="0"/>
            <a:r>
              <a:rPr lang="nb-NO" dirty="0">
                <a:latin typeface="+mn-lt"/>
              </a:rPr>
              <a:t>Møter på anleggsplassen, f. eks. </a:t>
            </a:r>
            <a:r>
              <a:rPr lang="nb-NO" dirty="0" err="1">
                <a:latin typeface="+mn-lt"/>
              </a:rPr>
              <a:t>basmøte</a:t>
            </a:r>
            <a:r>
              <a:rPr lang="nb-NO" dirty="0">
                <a:latin typeface="+mn-lt"/>
              </a:rPr>
              <a:t>.</a:t>
            </a:r>
            <a:br>
              <a:rPr lang="nb-NO" dirty="0">
                <a:latin typeface="+mn-lt"/>
              </a:rPr>
            </a:br>
            <a:endParaRPr lang="nb-NO" dirty="0">
              <a:latin typeface="+mn-lt"/>
            </a:endParaRPr>
          </a:p>
          <a:p>
            <a:r>
              <a:rPr lang="nb-NO" dirty="0">
                <a:latin typeface="+mn-lt"/>
              </a:rPr>
              <a:t>Omgjøring av ikke fagmessig utført arbeid. </a:t>
            </a:r>
            <a:r>
              <a:rPr lang="nb-NO" b="1" dirty="0">
                <a:latin typeface="+mn-lt"/>
              </a:rPr>
              <a:t>Pos 110.40</a:t>
            </a:r>
            <a:endParaRPr lang="nb-NO" dirty="0">
              <a:latin typeface="+mn-lt"/>
            </a:endParaRPr>
          </a:p>
        </p:txBody>
      </p:sp>
      <p:sp>
        <p:nvSpPr>
          <p:cNvPr id="4" name="Plassholder for innhold 3">
            <a:extLst>
              <a:ext uri="{FF2B5EF4-FFF2-40B4-BE49-F238E27FC236}">
                <a16:creationId xmlns:a16="http://schemas.microsoft.com/office/drawing/2014/main" id="{311C4DF0-4655-4273-AED1-8CCDD8045095}"/>
              </a:ext>
            </a:extLst>
          </p:cNvPr>
          <p:cNvSpPr>
            <a:spLocks noGrp="1"/>
          </p:cNvSpPr>
          <p:nvPr>
            <p:ph sz="half" idx="2"/>
          </p:nvPr>
        </p:nvSpPr>
        <p:spPr/>
        <p:txBody>
          <a:bodyPr>
            <a:normAutofit fontScale="62500" lnSpcReduction="20000"/>
          </a:bodyPr>
          <a:lstStyle/>
          <a:p>
            <a:pPr lvl="0"/>
            <a:r>
              <a:rPr lang="nb-NO" dirty="0">
                <a:latin typeface="+mn-lt"/>
              </a:rPr>
              <a:t>Pålagt tilstedeværelse ved oppstart og avslutning av en jobb.</a:t>
            </a:r>
            <a:br>
              <a:rPr lang="nb-NO" dirty="0">
                <a:latin typeface="+mn-lt"/>
              </a:rPr>
            </a:br>
            <a:endParaRPr lang="nb-NO" dirty="0">
              <a:latin typeface="+mn-lt"/>
            </a:endParaRPr>
          </a:p>
          <a:p>
            <a:pPr lvl="0"/>
            <a:r>
              <a:rPr lang="en-US" dirty="0" err="1">
                <a:latin typeface="+mn-lt"/>
              </a:rPr>
              <a:t>Justeringer</a:t>
            </a:r>
            <a:r>
              <a:rPr lang="en-US" dirty="0">
                <a:latin typeface="+mn-lt"/>
              </a:rPr>
              <a:t> av </a:t>
            </a:r>
            <a:r>
              <a:rPr lang="en-US" dirty="0" err="1">
                <a:latin typeface="+mn-lt"/>
              </a:rPr>
              <a:t>bemanningsplan</a:t>
            </a:r>
            <a:r>
              <a:rPr lang="en-US" dirty="0">
                <a:latin typeface="+mn-lt"/>
              </a:rPr>
              <a:t> </a:t>
            </a:r>
            <a:r>
              <a:rPr lang="en-US" dirty="0" err="1">
                <a:latin typeface="+mn-lt"/>
              </a:rPr>
              <a:t>underveis</a:t>
            </a:r>
            <a:r>
              <a:rPr lang="en-US" dirty="0">
                <a:latin typeface="+mn-lt"/>
              </a:rPr>
              <a:t>.</a:t>
            </a:r>
            <a:br>
              <a:rPr lang="en-US" dirty="0">
                <a:latin typeface="+mn-lt"/>
              </a:rPr>
            </a:br>
            <a:endParaRPr lang="nb-NO" dirty="0">
              <a:latin typeface="+mn-lt"/>
            </a:endParaRPr>
          </a:p>
          <a:p>
            <a:pPr lvl="0"/>
            <a:r>
              <a:rPr lang="nb-NO" dirty="0">
                <a:latin typeface="+mn-lt"/>
              </a:rPr>
              <a:t>Koordinering av arbeidet sammen med andre faggrupper.</a:t>
            </a:r>
            <a:br>
              <a:rPr lang="nb-NO" dirty="0">
                <a:latin typeface="+mn-lt"/>
              </a:rPr>
            </a:br>
            <a:endParaRPr lang="nb-NO" dirty="0">
              <a:latin typeface="+mn-lt"/>
            </a:endParaRPr>
          </a:p>
          <a:p>
            <a:pPr lvl="0"/>
            <a:r>
              <a:rPr lang="nb-NO" dirty="0">
                <a:latin typeface="+mn-lt"/>
              </a:rPr>
              <a:t>Skriving av rekvisisjoner og jobbsedler.</a:t>
            </a:r>
            <a:br>
              <a:rPr lang="nb-NO" dirty="0">
                <a:latin typeface="+mn-lt"/>
              </a:rPr>
            </a:br>
            <a:endParaRPr lang="nb-NO" dirty="0">
              <a:latin typeface="+mn-lt"/>
            </a:endParaRPr>
          </a:p>
          <a:p>
            <a:pPr lvl="0"/>
            <a:r>
              <a:rPr lang="en-US" dirty="0" err="1">
                <a:latin typeface="+mn-lt"/>
              </a:rPr>
              <a:t>Mindre</a:t>
            </a:r>
            <a:r>
              <a:rPr lang="en-US" dirty="0">
                <a:latin typeface="+mn-lt"/>
              </a:rPr>
              <a:t> </a:t>
            </a:r>
            <a:r>
              <a:rPr lang="en-US" dirty="0" err="1">
                <a:latin typeface="+mn-lt"/>
              </a:rPr>
              <a:t>forandringer</a:t>
            </a:r>
            <a:r>
              <a:rPr lang="en-US" dirty="0">
                <a:latin typeface="+mn-lt"/>
              </a:rPr>
              <a:t> </a:t>
            </a:r>
            <a:r>
              <a:rPr lang="en-US" dirty="0" err="1">
                <a:latin typeface="+mn-lt"/>
              </a:rPr>
              <a:t>på</a:t>
            </a:r>
            <a:r>
              <a:rPr lang="en-US" dirty="0">
                <a:latin typeface="+mn-lt"/>
              </a:rPr>
              <a:t> </a:t>
            </a:r>
            <a:r>
              <a:rPr lang="en-US" dirty="0" err="1">
                <a:latin typeface="+mn-lt"/>
              </a:rPr>
              <a:t>tegninger</a:t>
            </a:r>
            <a:r>
              <a:rPr lang="en-US" dirty="0">
                <a:latin typeface="+mn-lt"/>
              </a:rPr>
              <a:t>.</a:t>
            </a:r>
            <a:br>
              <a:rPr lang="en-US" dirty="0">
                <a:latin typeface="+mn-lt"/>
              </a:rPr>
            </a:br>
            <a:endParaRPr lang="nb-NO" dirty="0">
              <a:latin typeface="+mn-lt"/>
            </a:endParaRPr>
          </a:p>
          <a:p>
            <a:pPr lvl="0"/>
            <a:r>
              <a:rPr lang="nb-NO" dirty="0">
                <a:latin typeface="+mn-lt"/>
              </a:rPr>
              <a:t>Samtaler med saksbehandlere, konsulenter, kunder osv. </a:t>
            </a:r>
          </a:p>
          <a:p>
            <a:endParaRPr lang="nb-NO" dirty="0"/>
          </a:p>
        </p:txBody>
      </p:sp>
    </p:spTree>
    <p:extLst>
      <p:ext uri="{BB962C8B-B14F-4D97-AF65-F5344CB8AC3E}">
        <p14:creationId xmlns:p14="http://schemas.microsoft.com/office/powerpoint/2010/main" val="2653698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89B06B-4081-4F9C-B841-A03FFD959F18}"/>
              </a:ext>
            </a:extLst>
          </p:cNvPr>
          <p:cNvSpPr>
            <a:spLocks noGrp="1"/>
          </p:cNvSpPr>
          <p:nvPr>
            <p:ph type="title"/>
          </p:nvPr>
        </p:nvSpPr>
        <p:spPr/>
        <p:txBody>
          <a:bodyPr>
            <a:normAutofit fontScale="90000"/>
          </a:bodyPr>
          <a:lstStyle/>
          <a:p>
            <a:r>
              <a:rPr lang="nb-NO" dirty="0"/>
              <a:t>Hva er arbeidsgivers ansvar i forhold til adm. tid?</a:t>
            </a:r>
            <a:br>
              <a:rPr lang="nb-NO" dirty="0"/>
            </a:br>
            <a:endParaRPr lang="nb-NO" dirty="0"/>
          </a:p>
        </p:txBody>
      </p:sp>
      <p:sp>
        <p:nvSpPr>
          <p:cNvPr id="3" name="Plassholder for innhold 2">
            <a:extLst>
              <a:ext uri="{FF2B5EF4-FFF2-40B4-BE49-F238E27FC236}">
                <a16:creationId xmlns:a16="http://schemas.microsoft.com/office/drawing/2014/main" id="{7A81244E-A13A-45D0-8264-2DD1F2E2489D}"/>
              </a:ext>
            </a:extLst>
          </p:cNvPr>
          <p:cNvSpPr>
            <a:spLocks noGrp="1"/>
          </p:cNvSpPr>
          <p:nvPr>
            <p:ph sz="half" idx="1"/>
          </p:nvPr>
        </p:nvSpPr>
        <p:spPr/>
        <p:txBody>
          <a:bodyPr>
            <a:normAutofit fontScale="77500" lnSpcReduction="20000"/>
          </a:bodyPr>
          <a:lstStyle/>
          <a:p>
            <a:pPr marL="0" indent="0">
              <a:buNone/>
            </a:pPr>
            <a:r>
              <a:rPr lang="nb-NO" dirty="0">
                <a:latin typeface="+mn-lt"/>
              </a:rPr>
              <a:t>LOK § 4 A pkt. 2. Merknad:</a:t>
            </a:r>
          </a:p>
          <a:p>
            <a:pPr marL="0" indent="0">
              <a:buNone/>
            </a:pPr>
            <a:r>
              <a:rPr lang="nb-NO" dirty="0">
                <a:latin typeface="+mn-lt"/>
              </a:rPr>
              <a:t> </a:t>
            </a:r>
          </a:p>
          <a:p>
            <a:pPr marL="0" indent="0">
              <a:buNone/>
            </a:pPr>
            <a:r>
              <a:rPr lang="nb-NO" dirty="0">
                <a:latin typeface="+mn-lt"/>
              </a:rPr>
              <a:t>Vedrørende akkordmultiplikator er følgende punkter innkalkulert:	</a:t>
            </a:r>
          </a:p>
          <a:p>
            <a:pPr marL="0" indent="0">
              <a:buNone/>
            </a:pPr>
            <a:r>
              <a:rPr lang="nb-NO" dirty="0">
                <a:latin typeface="+mn-lt"/>
              </a:rPr>
              <a:t>110-12 Tilrettelegging</a:t>
            </a:r>
          </a:p>
          <a:p>
            <a:pPr marL="0" indent="0">
              <a:buNone/>
            </a:pPr>
            <a:r>
              <a:rPr lang="nb-NO" dirty="0">
                <a:latin typeface="+mn-lt"/>
              </a:rPr>
              <a:t>110-13 Tegninger</a:t>
            </a:r>
          </a:p>
          <a:p>
            <a:pPr marL="0" indent="0">
              <a:buNone/>
            </a:pPr>
            <a:r>
              <a:rPr lang="nb-NO" dirty="0">
                <a:latin typeface="+mn-lt"/>
              </a:rPr>
              <a:t>110-14 Oppgave over materiell og 	utstyr</a:t>
            </a:r>
          </a:p>
          <a:p>
            <a:pPr marL="0" indent="0">
              <a:buNone/>
            </a:pPr>
            <a:r>
              <a:rPr lang="nb-NO" dirty="0">
                <a:latin typeface="+mn-lt"/>
              </a:rPr>
              <a:t>110-27 Opprydding og fjerning av avfall</a:t>
            </a:r>
          </a:p>
          <a:p>
            <a:pPr marL="0" indent="0">
              <a:buNone/>
            </a:pPr>
            <a:r>
              <a:rPr lang="nb-NO" dirty="0">
                <a:latin typeface="+mn-lt"/>
              </a:rPr>
              <a:t>115-21 Konferanser av administrativ art </a:t>
            </a:r>
          </a:p>
          <a:p>
            <a:pPr marL="0" indent="0">
              <a:buNone/>
            </a:pPr>
            <a:r>
              <a:rPr lang="nb-NO" dirty="0">
                <a:latin typeface="+mn-lt"/>
              </a:rPr>
              <a:t>120-10 Transporttillegg</a:t>
            </a:r>
          </a:p>
          <a:p>
            <a:pPr marL="0" indent="0">
              <a:buNone/>
            </a:pPr>
            <a:endParaRPr lang="nb-NO" dirty="0"/>
          </a:p>
        </p:txBody>
      </p:sp>
      <p:sp>
        <p:nvSpPr>
          <p:cNvPr id="4" name="Plassholder for innhold 3">
            <a:extLst>
              <a:ext uri="{FF2B5EF4-FFF2-40B4-BE49-F238E27FC236}">
                <a16:creationId xmlns:a16="http://schemas.microsoft.com/office/drawing/2014/main" id="{100FA92D-6AF5-495B-B2C3-F382EE438735}"/>
              </a:ext>
            </a:extLst>
          </p:cNvPr>
          <p:cNvSpPr>
            <a:spLocks noGrp="1"/>
          </p:cNvSpPr>
          <p:nvPr>
            <p:ph sz="half" idx="2"/>
          </p:nvPr>
        </p:nvSpPr>
        <p:spPr/>
        <p:txBody>
          <a:bodyPr>
            <a:normAutofit fontScale="77500" lnSpcReduction="20000"/>
          </a:bodyPr>
          <a:lstStyle/>
          <a:p>
            <a:pPr marL="0" indent="0">
              <a:buNone/>
            </a:pPr>
            <a:r>
              <a:rPr lang="nb-NO" dirty="0">
                <a:latin typeface="+mn-lt"/>
              </a:rPr>
              <a:t>Overnevnte ble innkalkulert med 15 % i akkordprisene under tarifforhandlingene i 2006. Det har i tiden etter ført til mang en diskusjon mellom akkordtaker og arbeidsgiver. EL og IT Forbundet har hele tiden hevdet at forutsetningene for å jobbe akkord er de samme som før det ble innkalkulert. Arbeidsgivers oppgaver er de samme som før det ble innkalkulert. </a:t>
            </a:r>
          </a:p>
          <a:p>
            <a:pPr marL="0" indent="0">
              <a:buNone/>
            </a:pPr>
            <a:r>
              <a:rPr lang="nb-NO" dirty="0">
                <a:latin typeface="+mn-lt"/>
              </a:rPr>
              <a:t> </a:t>
            </a:r>
          </a:p>
          <a:p>
            <a:pPr marL="0" indent="0">
              <a:buNone/>
            </a:pPr>
            <a:r>
              <a:rPr lang="nb-NO" dirty="0">
                <a:latin typeface="+mn-lt"/>
              </a:rPr>
              <a:t>EL og IT Forbundet vil med dette fremlegge vår oppfatning av hva som er arbeidsgivers ansvar i forhold til adm. tid.</a:t>
            </a:r>
          </a:p>
          <a:p>
            <a:endParaRPr lang="nb-NO" dirty="0"/>
          </a:p>
        </p:txBody>
      </p:sp>
    </p:spTree>
    <p:extLst>
      <p:ext uri="{BB962C8B-B14F-4D97-AF65-F5344CB8AC3E}">
        <p14:creationId xmlns:p14="http://schemas.microsoft.com/office/powerpoint/2010/main" val="385580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1801BA-A026-4C5F-A59F-07CB8B43D2D5}"/>
              </a:ext>
            </a:extLst>
          </p:cNvPr>
          <p:cNvSpPr>
            <a:spLocks noGrp="1"/>
          </p:cNvSpPr>
          <p:nvPr>
            <p:ph type="title"/>
          </p:nvPr>
        </p:nvSpPr>
        <p:spPr/>
        <p:txBody>
          <a:bodyPr/>
          <a:lstStyle/>
          <a:p>
            <a:r>
              <a:rPr lang="nb-NO" dirty="0"/>
              <a:t>Innledning</a:t>
            </a:r>
          </a:p>
        </p:txBody>
      </p:sp>
      <p:sp>
        <p:nvSpPr>
          <p:cNvPr id="3" name="Plassholder for innhold 2">
            <a:extLst>
              <a:ext uri="{FF2B5EF4-FFF2-40B4-BE49-F238E27FC236}">
                <a16:creationId xmlns:a16="http://schemas.microsoft.com/office/drawing/2014/main" id="{8CD9D59B-9C50-4BB9-971A-4023032812C0}"/>
              </a:ext>
            </a:extLst>
          </p:cNvPr>
          <p:cNvSpPr>
            <a:spLocks noGrp="1"/>
          </p:cNvSpPr>
          <p:nvPr>
            <p:ph idx="1"/>
          </p:nvPr>
        </p:nvSpPr>
        <p:spPr>
          <a:xfrm>
            <a:off x="719091" y="1411550"/>
            <a:ext cx="10634709" cy="4223827"/>
          </a:xfrm>
        </p:spPr>
        <p:txBody>
          <a:bodyPr>
            <a:normAutofit fontScale="92500" lnSpcReduction="10000"/>
          </a:bodyPr>
          <a:lstStyle/>
          <a:p>
            <a:r>
              <a:rPr lang="nb-NO" dirty="0">
                <a:latin typeface="+mn-lt"/>
              </a:rPr>
              <a:t>Når vi snakker om akkord snakker vi om listeakkord. Listeakkord er omtalt i Landsoverenskomsten for elektrofagene under § 4 Produktivitetslønnssystemer, A. Akkordtariffen for land. </a:t>
            </a:r>
          </a:p>
          <a:p>
            <a:pPr marL="0" indent="0">
              <a:buNone/>
            </a:pPr>
            <a:endParaRPr lang="nb-NO" dirty="0">
              <a:latin typeface="+mn-lt"/>
            </a:endParaRPr>
          </a:p>
          <a:p>
            <a:pPr marL="0" indent="0">
              <a:buNone/>
            </a:pPr>
            <a:r>
              <a:rPr lang="nb-NO" b="1" dirty="0">
                <a:latin typeface="+mn-lt"/>
              </a:rPr>
              <a:t>Kort fortalt fungerer akkord på følgende måte: </a:t>
            </a:r>
            <a:endParaRPr lang="nb-NO" dirty="0">
              <a:latin typeface="+mn-lt"/>
            </a:endParaRPr>
          </a:p>
          <a:p>
            <a:r>
              <a:rPr lang="nb-NO" dirty="0">
                <a:latin typeface="+mn-lt"/>
              </a:rPr>
              <a:t>I Akkordtariffen landbasert virksomhet står prisene på materiellet, enten per lengde meter, per stykk eller m2. </a:t>
            </a:r>
          </a:p>
          <a:p>
            <a:r>
              <a:rPr lang="nb-NO" dirty="0">
                <a:latin typeface="+mn-lt"/>
              </a:rPr>
              <a:t>Alt det materiellet vi bruker på et prosjekt føres inn akkordprogrammet.</a:t>
            </a:r>
          </a:p>
          <a:p>
            <a:r>
              <a:rPr lang="nb-NO" dirty="0">
                <a:latin typeface="+mn-lt"/>
              </a:rPr>
              <a:t>Alle timene vi bruker på prosjektet føres også inn i akkordprogrammet. </a:t>
            </a:r>
          </a:p>
          <a:p>
            <a:r>
              <a:rPr lang="nb-NO" dirty="0">
                <a:latin typeface="+mn-lt"/>
              </a:rPr>
              <a:t>Timebetalingen blir automatisk regnet ut av programmet.</a:t>
            </a:r>
          </a:p>
          <a:p>
            <a:endParaRPr lang="nb-NO" dirty="0"/>
          </a:p>
        </p:txBody>
      </p:sp>
    </p:spTree>
    <p:extLst>
      <p:ext uri="{BB962C8B-B14F-4D97-AF65-F5344CB8AC3E}">
        <p14:creationId xmlns:p14="http://schemas.microsoft.com/office/powerpoint/2010/main" val="4178254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4EEE7E-1C2E-459B-B61C-DD8F5CDE216A}"/>
              </a:ext>
            </a:extLst>
          </p:cNvPr>
          <p:cNvSpPr>
            <a:spLocks noGrp="1"/>
          </p:cNvSpPr>
          <p:nvPr>
            <p:ph type="title"/>
          </p:nvPr>
        </p:nvSpPr>
        <p:spPr/>
        <p:txBody>
          <a:bodyPr/>
          <a:lstStyle/>
          <a:p>
            <a:r>
              <a:rPr lang="nb-NO" b="1" dirty="0"/>
              <a:t>110-12 Tilrettelegging</a:t>
            </a:r>
            <a:br>
              <a:rPr lang="nb-NO" b="1" dirty="0"/>
            </a:br>
            <a:endParaRPr lang="nb-NO" dirty="0"/>
          </a:p>
        </p:txBody>
      </p:sp>
      <p:sp>
        <p:nvSpPr>
          <p:cNvPr id="3" name="Plassholder for innhold 2">
            <a:extLst>
              <a:ext uri="{FF2B5EF4-FFF2-40B4-BE49-F238E27FC236}">
                <a16:creationId xmlns:a16="http://schemas.microsoft.com/office/drawing/2014/main" id="{0B9ED7F1-169C-473F-BDEF-E9D41DD61579}"/>
              </a:ext>
            </a:extLst>
          </p:cNvPr>
          <p:cNvSpPr>
            <a:spLocks noGrp="1"/>
          </p:cNvSpPr>
          <p:nvPr>
            <p:ph idx="1"/>
          </p:nvPr>
        </p:nvSpPr>
        <p:spPr/>
        <p:txBody>
          <a:bodyPr>
            <a:normAutofit fontScale="62500" lnSpcReduction="20000"/>
          </a:bodyPr>
          <a:lstStyle/>
          <a:p>
            <a:pPr marL="0" indent="0">
              <a:buNone/>
            </a:pPr>
            <a:r>
              <a:rPr lang="nb-NO" dirty="0">
                <a:latin typeface="+mn-lt"/>
              </a:rPr>
              <a:t>Bedriften har et ansvar i å planlegge et anlegg. Det går på å planlegge og legge til rette for en rasjonell utførelse på byggeplassen.</a:t>
            </a:r>
          </a:p>
          <a:p>
            <a:pPr lvl="0"/>
            <a:r>
              <a:rPr lang="en-US" dirty="0" err="1">
                <a:latin typeface="+mn-lt"/>
              </a:rPr>
              <a:t>Tegninger</a:t>
            </a:r>
            <a:r>
              <a:rPr lang="en-US" dirty="0">
                <a:latin typeface="+mn-lt"/>
              </a:rPr>
              <a:t> </a:t>
            </a:r>
            <a:r>
              <a:rPr lang="en-US" dirty="0" err="1">
                <a:latin typeface="+mn-lt"/>
              </a:rPr>
              <a:t>skal</a:t>
            </a:r>
            <a:r>
              <a:rPr lang="en-US" dirty="0">
                <a:latin typeface="+mn-lt"/>
              </a:rPr>
              <a:t> </a:t>
            </a:r>
            <a:r>
              <a:rPr lang="en-US" dirty="0" err="1">
                <a:latin typeface="+mn-lt"/>
              </a:rPr>
              <a:t>være</a:t>
            </a:r>
            <a:r>
              <a:rPr lang="en-US" dirty="0">
                <a:latin typeface="+mn-lt"/>
              </a:rPr>
              <a:t> </a:t>
            </a:r>
            <a:r>
              <a:rPr lang="en-US" dirty="0" err="1">
                <a:latin typeface="+mn-lt"/>
              </a:rPr>
              <a:t>klare</a:t>
            </a:r>
            <a:r>
              <a:rPr lang="en-US" dirty="0">
                <a:latin typeface="+mn-lt"/>
              </a:rPr>
              <a:t>.</a:t>
            </a:r>
            <a:endParaRPr lang="nb-NO" dirty="0">
              <a:latin typeface="+mn-lt"/>
            </a:endParaRPr>
          </a:p>
          <a:p>
            <a:pPr lvl="0"/>
            <a:r>
              <a:rPr lang="nb-NO" dirty="0">
                <a:latin typeface="+mn-lt"/>
              </a:rPr>
              <a:t>Hvilke rutiner som skal følges ved revidering av tegninger.</a:t>
            </a:r>
          </a:p>
          <a:p>
            <a:pPr lvl="0"/>
            <a:r>
              <a:rPr lang="nb-NO" dirty="0">
                <a:latin typeface="+mn-lt"/>
              </a:rPr>
              <a:t>Spise- og </a:t>
            </a:r>
            <a:r>
              <a:rPr lang="nb-NO" dirty="0" err="1">
                <a:latin typeface="+mn-lt"/>
              </a:rPr>
              <a:t>lagerbrakker</a:t>
            </a:r>
            <a:r>
              <a:rPr lang="nb-NO" dirty="0">
                <a:latin typeface="+mn-lt"/>
              </a:rPr>
              <a:t> må det være tilrettelagt for.</a:t>
            </a:r>
          </a:p>
          <a:p>
            <a:pPr lvl="0"/>
            <a:r>
              <a:rPr lang="en-US" dirty="0" err="1">
                <a:latin typeface="+mn-lt"/>
              </a:rPr>
              <a:t>Hvilke</a:t>
            </a:r>
            <a:r>
              <a:rPr lang="en-US" dirty="0">
                <a:latin typeface="+mn-lt"/>
              </a:rPr>
              <a:t> </a:t>
            </a:r>
            <a:r>
              <a:rPr lang="en-US" dirty="0" err="1">
                <a:latin typeface="+mn-lt"/>
              </a:rPr>
              <a:t>rutiner</a:t>
            </a:r>
            <a:r>
              <a:rPr lang="en-US" dirty="0">
                <a:latin typeface="+mn-lt"/>
              </a:rPr>
              <a:t> </a:t>
            </a:r>
            <a:r>
              <a:rPr lang="en-US" dirty="0" err="1">
                <a:latin typeface="+mn-lt"/>
              </a:rPr>
              <a:t>som</a:t>
            </a:r>
            <a:r>
              <a:rPr lang="en-US" dirty="0">
                <a:latin typeface="+mn-lt"/>
              </a:rPr>
              <a:t> </a:t>
            </a:r>
            <a:r>
              <a:rPr lang="en-US" dirty="0" err="1">
                <a:latin typeface="+mn-lt"/>
              </a:rPr>
              <a:t>skal</a:t>
            </a:r>
            <a:r>
              <a:rPr lang="en-US" dirty="0">
                <a:latin typeface="+mn-lt"/>
              </a:rPr>
              <a:t> </a:t>
            </a:r>
            <a:r>
              <a:rPr lang="en-US" dirty="0" err="1">
                <a:latin typeface="+mn-lt"/>
              </a:rPr>
              <a:t>følges</a:t>
            </a:r>
            <a:r>
              <a:rPr lang="en-US" dirty="0">
                <a:latin typeface="+mn-lt"/>
              </a:rPr>
              <a:t> </a:t>
            </a:r>
            <a:r>
              <a:rPr lang="en-US" dirty="0" err="1">
                <a:latin typeface="+mn-lt"/>
              </a:rPr>
              <a:t>ved</a:t>
            </a:r>
            <a:r>
              <a:rPr lang="en-US" dirty="0">
                <a:latin typeface="+mn-lt"/>
              </a:rPr>
              <a:t> </a:t>
            </a:r>
            <a:r>
              <a:rPr lang="en-US" dirty="0" err="1">
                <a:latin typeface="+mn-lt"/>
              </a:rPr>
              <a:t>opp</a:t>
            </a:r>
            <a:r>
              <a:rPr lang="en-US" dirty="0">
                <a:latin typeface="+mn-lt"/>
              </a:rPr>
              <a:t>/</a:t>
            </a:r>
            <a:r>
              <a:rPr lang="en-US" dirty="0" err="1">
                <a:latin typeface="+mn-lt"/>
              </a:rPr>
              <a:t>nedtrapping</a:t>
            </a:r>
            <a:r>
              <a:rPr lang="en-US" dirty="0">
                <a:latin typeface="+mn-lt"/>
              </a:rPr>
              <a:t> av </a:t>
            </a:r>
            <a:r>
              <a:rPr lang="en-US" dirty="0" err="1">
                <a:latin typeface="+mn-lt"/>
              </a:rPr>
              <a:t>bemanning</a:t>
            </a:r>
            <a:r>
              <a:rPr lang="en-US" dirty="0">
                <a:latin typeface="+mn-lt"/>
              </a:rPr>
              <a:t>.</a:t>
            </a:r>
            <a:endParaRPr lang="nb-NO" dirty="0">
              <a:latin typeface="+mn-lt"/>
            </a:endParaRPr>
          </a:p>
          <a:p>
            <a:pPr lvl="0"/>
            <a:r>
              <a:rPr lang="nb-NO" dirty="0">
                <a:latin typeface="+mn-lt"/>
              </a:rPr>
              <a:t>Hvem har ansvar for det kontraktsmessige overfor kunden.</a:t>
            </a:r>
          </a:p>
          <a:p>
            <a:pPr lvl="0"/>
            <a:r>
              <a:rPr lang="nb-NO" dirty="0">
                <a:latin typeface="+mn-lt"/>
              </a:rPr>
              <a:t>Hvem skal ta imot bestilling av tilleggs jobber og sørge for at de blir kvittert.</a:t>
            </a:r>
          </a:p>
          <a:p>
            <a:pPr lvl="0"/>
            <a:r>
              <a:rPr lang="nb-NO" dirty="0">
                <a:latin typeface="+mn-lt"/>
              </a:rPr>
              <a:t>Hvem skal delta på </a:t>
            </a:r>
            <a:r>
              <a:rPr lang="nb-NO" dirty="0" err="1">
                <a:latin typeface="+mn-lt"/>
              </a:rPr>
              <a:t>byggemøter</a:t>
            </a:r>
            <a:r>
              <a:rPr lang="nb-NO" dirty="0">
                <a:latin typeface="+mn-lt"/>
              </a:rPr>
              <a:t> og fremdriftsmøter.</a:t>
            </a:r>
          </a:p>
          <a:p>
            <a:pPr lvl="0"/>
            <a:r>
              <a:rPr lang="nb-NO" dirty="0">
                <a:latin typeface="+mn-lt"/>
              </a:rPr>
              <a:t>Hvem skal bestille materiell og hvordan.</a:t>
            </a:r>
          </a:p>
          <a:p>
            <a:pPr marL="0" indent="0">
              <a:buNone/>
            </a:pPr>
            <a:endParaRPr lang="nb-NO" dirty="0">
              <a:latin typeface="+mn-lt"/>
            </a:endParaRPr>
          </a:p>
          <a:p>
            <a:pPr marL="0" indent="0">
              <a:buNone/>
            </a:pPr>
            <a:r>
              <a:rPr lang="nb-NO" dirty="0">
                <a:latin typeface="+mn-lt"/>
              </a:rPr>
              <a:t>Alle disse punktene må det være bedriften som har et ansvar for å tilrettelegge før jobben starter.</a:t>
            </a:r>
          </a:p>
          <a:p>
            <a:endParaRPr lang="nb-NO" dirty="0"/>
          </a:p>
        </p:txBody>
      </p:sp>
    </p:spTree>
    <p:extLst>
      <p:ext uri="{BB962C8B-B14F-4D97-AF65-F5344CB8AC3E}">
        <p14:creationId xmlns:p14="http://schemas.microsoft.com/office/powerpoint/2010/main" val="1702799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15384A-4BBA-4507-B4CD-1A06DF800CA7}"/>
              </a:ext>
            </a:extLst>
          </p:cNvPr>
          <p:cNvSpPr>
            <a:spLocks noGrp="1"/>
          </p:cNvSpPr>
          <p:nvPr>
            <p:ph type="title"/>
          </p:nvPr>
        </p:nvSpPr>
        <p:spPr/>
        <p:txBody>
          <a:bodyPr/>
          <a:lstStyle/>
          <a:p>
            <a:r>
              <a:rPr lang="nb-NO" b="1" dirty="0"/>
              <a:t>110-13 Tegninger</a:t>
            </a:r>
            <a:br>
              <a:rPr lang="nb-NO" b="1" dirty="0"/>
            </a:br>
            <a:endParaRPr lang="nb-NO" dirty="0"/>
          </a:p>
        </p:txBody>
      </p:sp>
      <p:sp>
        <p:nvSpPr>
          <p:cNvPr id="3" name="Plassholder for innhold 2">
            <a:extLst>
              <a:ext uri="{FF2B5EF4-FFF2-40B4-BE49-F238E27FC236}">
                <a16:creationId xmlns:a16="http://schemas.microsoft.com/office/drawing/2014/main" id="{F15C7320-1680-49D2-84DF-C0C4EA7DDE01}"/>
              </a:ext>
            </a:extLst>
          </p:cNvPr>
          <p:cNvSpPr>
            <a:spLocks noGrp="1"/>
          </p:cNvSpPr>
          <p:nvPr>
            <p:ph idx="1"/>
          </p:nvPr>
        </p:nvSpPr>
        <p:spPr/>
        <p:txBody>
          <a:bodyPr/>
          <a:lstStyle/>
          <a:p>
            <a:pPr marL="0" indent="0">
              <a:buNone/>
            </a:pPr>
            <a:r>
              <a:rPr lang="nb-NO" dirty="0">
                <a:latin typeface="+mn-lt"/>
              </a:rPr>
              <a:t>Bedriften har et ansvar i å ha alle nødvendige tegninger klare til jobben skal begynne. Man kan sikkert ha flere del-leveranser av tegninger avhengige av når det er bruk for dem på den aktuelle jobben. Det er bedriftens ansvar å lage trekkelister hvis det er påkrevd.</a:t>
            </a:r>
          </a:p>
          <a:p>
            <a:endParaRPr lang="nb-NO" dirty="0"/>
          </a:p>
        </p:txBody>
      </p:sp>
    </p:spTree>
    <p:extLst>
      <p:ext uri="{BB962C8B-B14F-4D97-AF65-F5344CB8AC3E}">
        <p14:creationId xmlns:p14="http://schemas.microsoft.com/office/powerpoint/2010/main" val="1164892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5F4E72-5C58-4FDE-B0A6-F1683DAD4592}"/>
              </a:ext>
            </a:extLst>
          </p:cNvPr>
          <p:cNvSpPr>
            <a:spLocks noGrp="1"/>
          </p:cNvSpPr>
          <p:nvPr>
            <p:ph type="title"/>
          </p:nvPr>
        </p:nvSpPr>
        <p:spPr/>
        <p:txBody>
          <a:bodyPr/>
          <a:lstStyle/>
          <a:p>
            <a:r>
              <a:rPr lang="nb-NO" b="1" dirty="0"/>
              <a:t>110-14 Oppgave over materiell og utstyr</a:t>
            </a:r>
            <a:br>
              <a:rPr lang="nb-NO" b="1" dirty="0"/>
            </a:br>
            <a:endParaRPr lang="nb-NO" dirty="0"/>
          </a:p>
        </p:txBody>
      </p:sp>
      <p:sp>
        <p:nvSpPr>
          <p:cNvPr id="3" name="Plassholder for innhold 2">
            <a:extLst>
              <a:ext uri="{FF2B5EF4-FFF2-40B4-BE49-F238E27FC236}">
                <a16:creationId xmlns:a16="http://schemas.microsoft.com/office/drawing/2014/main" id="{31DDDCDE-651F-439F-91A6-8B1131B7EFF8}"/>
              </a:ext>
            </a:extLst>
          </p:cNvPr>
          <p:cNvSpPr>
            <a:spLocks noGrp="1"/>
          </p:cNvSpPr>
          <p:nvPr>
            <p:ph idx="1"/>
          </p:nvPr>
        </p:nvSpPr>
        <p:spPr/>
        <p:txBody>
          <a:bodyPr/>
          <a:lstStyle/>
          <a:p>
            <a:pPr marL="0" indent="0">
              <a:buNone/>
            </a:pPr>
            <a:r>
              <a:rPr lang="nb-NO" dirty="0">
                <a:latin typeface="+mn-lt"/>
              </a:rPr>
              <a:t>Bedriften har et ansvar for å ha lister på hvilke materiell som skal benyttes, med typebetegnelse. Flere bedrifter forlanger at basen bestiller materiell via pc direkte til grossist. Da må varebetegnelsen til den enkelte aktuelle grossisten skrives sammen med type materiell. Basen må bestille fra forskjellige grossister avhengig av hvor de får mest rabatt på det aktuelle materiell. Basen må også bruke flere kataloger. Dette må være bedriftens ansvar. Bedriften har også ansvar for å måle opp </a:t>
            </a:r>
            <a:r>
              <a:rPr lang="nb-NO" dirty="0" err="1">
                <a:latin typeface="+mn-lt"/>
              </a:rPr>
              <a:t>hovedkabler</a:t>
            </a:r>
            <a:r>
              <a:rPr lang="nb-NO" dirty="0">
                <a:latin typeface="+mn-lt"/>
              </a:rPr>
              <a:t> osv.</a:t>
            </a:r>
          </a:p>
          <a:p>
            <a:endParaRPr lang="nb-NO" dirty="0"/>
          </a:p>
        </p:txBody>
      </p:sp>
    </p:spTree>
    <p:extLst>
      <p:ext uri="{BB962C8B-B14F-4D97-AF65-F5344CB8AC3E}">
        <p14:creationId xmlns:p14="http://schemas.microsoft.com/office/powerpoint/2010/main" val="3492853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40E162-FEC3-4F42-ADF5-23828D8AC440}"/>
              </a:ext>
            </a:extLst>
          </p:cNvPr>
          <p:cNvSpPr>
            <a:spLocks noGrp="1"/>
          </p:cNvSpPr>
          <p:nvPr>
            <p:ph type="title"/>
          </p:nvPr>
        </p:nvSpPr>
        <p:spPr/>
        <p:txBody>
          <a:bodyPr/>
          <a:lstStyle/>
          <a:p>
            <a:r>
              <a:rPr lang="nb-NO" b="1" dirty="0"/>
              <a:t>110-27 Opprydding og fjerning av avfall</a:t>
            </a:r>
            <a:br>
              <a:rPr lang="nb-NO" b="1" dirty="0"/>
            </a:br>
            <a:endParaRPr lang="nb-NO" dirty="0"/>
          </a:p>
        </p:txBody>
      </p:sp>
      <p:sp>
        <p:nvSpPr>
          <p:cNvPr id="3" name="Plassholder for innhold 2">
            <a:extLst>
              <a:ext uri="{FF2B5EF4-FFF2-40B4-BE49-F238E27FC236}">
                <a16:creationId xmlns:a16="http://schemas.microsoft.com/office/drawing/2014/main" id="{F2AEC86B-51D8-48C0-AB18-9EFD40685F3B}"/>
              </a:ext>
            </a:extLst>
          </p:cNvPr>
          <p:cNvSpPr>
            <a:spLocks noGrp="1"/>
          </p:cNvSpPr>
          <p:nvPr>
            <p:ph idx="1"/>
          </p:nvPr>
        </p:nvSpPr>
        <p:spPr/>
        <p:txBody>
          <a:bodyPr/>
          <a:lstStyle/>
          <a:p>
            <a:pPr marL="0" indent="0">
              <a:buNone/>
            </a:pPr>
            <a:r>
              <a:rPr lang="nb-NO" dirty="0"/>
              <a:t>Bedriften har ansvar for kildesortering.</a:t>
            </a:r>
          </a:p>
          <a:p>
            <a:endParaRPr lang="nb-NO" dirty="0"/>
          </a:p>
        </p:txBody>
      </p:sp>
    </p:spTree>
    <p:extLst>
      <p:ext uri="{BB962C8B-B14F-4D97-AF65-F5344CB8AC3E}">
        <p14:creationId xmlns:p14="http://schemas.microsoft.com/office/powerpoint/2010/main" val="3072518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D328B0-6FF6-49FA-B351-E09F0A8F8D32}"/>
              </a:ext>
            </a:extLst>
          </p:cNvPr>
          <p:cNvSpPr>
            <a:spLocks noGrp="1"/>
          </p:cNvSpPr>
          <p:nvPr>
            <p:ph type="title"/>
          </p:nvPr>
        </p:nvSpPr>
        <p:spPr/>
        <p:txBody>
          <a:bodyPr/>
          <a:lstStyle/>
          <a:p>
            <a:r>
              <a:rPr lang="nb-NO" b="1" dirty="0"/>
              <a:t>115-21 Konferanser av administrativ art </a:t>
            </a:r>
            <a:br>
              <a:rPr lang="nb-NO" b="1" dirty="0"/>
            </a:br>
            <a:endParaRPr lang="nb-NO" dirty="0"/>
          </a:p>
        </p:txBody>
      </p:sp>
      <p:sp>
        <p:nvSpPr>
          <p:cNvPr id="3" name="Plassholder for innhold 2">
            <a:extLst>
              <a:ext uri="{FF2B5EF4-FFF2-40B4-BE49-F238E27FC236}">
                <a16:creationId xmlns:a16="http://schemas.microsoft.com/office/drawing/2014/main" id="{AD50F369-E923-46D7-8CFD-CAF6585503D3}"/>
              </a:ext>
            </a:extLst>
          </p:cNvPr>
          <p:cNvSpPr>
            <a:spLocks noGrp="1"/>
          </p:cNvSpPr>
          <p:nvPr>
            <p:ph idx="1"/>
          </p:nvPr>
        </p:nvSpPr>
        <p:spPr/>
        <p:txBody>
          <a:bodyPr>
            <a:normAutofit fontScale="92500" lnSpcReduction="10000"/>
          </a:bodyPr>
          <a:lstStyle/>
          <a:p>
            <a:pPr marL="0" indent="0">
              <a:buNone/>
            </a:pPr>
            <a:r>
              <a:rPr lang="nb-NO" dirty="0">
                <a:latin typeface="+mn-lt"/>
              </a:rPr>
              <a:t>Bedriften har et ansvar i å overlevere ferdig produkt til byggherre/entreprenør. Bedriften har også et ansvar for skjemaer som skal fylles ut hvor det skal dokumenteres at en kabel er lagt fra punkt A til B og et en kabelbru er lagt fra akse A til B osv. Det er bedriftens ansvar å dokumentere hva som er gjort på anlegget. Det være seg hvilke armaturtyper som er brukt, hvilke kabeltyper som er brukt, hvilke sikringsutstyr som er brukt osv. FDV (forvaltning, drift og vedlikehold) hefte som overleveres byggherren er bedriftens ansvar. I FDV skal det også være bruksanvisning og papirer på godkjenning av utstyr osv. og dette er bedriftens ansvar. Alt som skjer utenfor bedrift/anleggs sted er bedriftens ansvar.</a:t>
            </a:r>
          </a:p>
          <a:p>
            <a:pPr marL="0" indent="0">
              <a:buNone/>
            </a:pPr>
            <a:endParaRPr lang="nb-NO" dirty="0"/>
          </a:p>
        </p:txBody>
      </p:sp>
    </p:spTree>
    <p:extLst>
      <p:ext uri="{BB962C8B-B14F-4D97-AF65-F5344CB8AC3E}">
        <p14:creationId xmlns:p14="http://schemas.microsoft.com/office/powerpoint/2010/main" val="3409573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08D004-D319-4F3B-993D-B7C482E7F161}"/>
              </a:ext>
            </a:extLst>
          </p:cNvPr>
          <p:cNvSpPr>
            <a:spLocks noGrp="1"/>
          </p:cNvSpPr>
          <p:nvPr>
            <p:ph type="title"/>
          </p:nvPr>
        </p:nvSpPr>
        <p:spPr/>
        <p:txBody>
          <a:bodyPr/>
          <a:lstStyle/>
          <a:p>
            <a:r>
              <a:rPr lang="nb-NO" b="1" dirty="0"/>
              <a:t>120-10 Transporttillegg</a:t>
            </a:r>
            <a:br>
              <a:rPr lang="nb-NO" dirty="0"/>
            </a:br>
            <a:endParaRPr lang="nb-NO" dirty="0"/>
          </a:p>
        </p:txBody>
      </p:sp>
      <p:sp>
        <p:nvSpPr>
          <p:cNvPr id="3" name="Plassholder for innhold 2">
            <a:extLst>
              <a:ext uri="{FF2B5EF4-FFF2-40B4-BE49-F238E27FC236}">
                <a16:creationId xmlns:a16="http://schemas.microsoft.com/office/drawing/2014/main" id="{49D3539C-9598-4E24-947F-4D8ED9FF6C3D}"/>
              </a:ext>
            </a:extLst>
          </p:cNvPr>
          <p:cNvSpPr>
            <a:spLocks noGrp="1"/>
          </p:cNvSpPr>
          <p:nvPr>
            <p:ph idx="1"/>
          </p:nvPr>
        </p:nvSpPr>
        <p:spPr/>
        <p:txBody>
          <a:bodyPr/>
          <a:lstStyle/>
          <a:p>
            <a:pPr marL="0" indent="0">
              <a:buNone/>
            </a:pPr>
            <a:r>
              <a:rPr lang="nb-NO" dirty="0">
                <a:latin typeface="+mn-lt"/>
              </a:rPr>
              <a:t>Bedriften har ansvar for å frakte stor ikke bærbare tavler inn på byggeplassen og til der tavlene skal monteres. Det samme med kabeltromler som er så tunge og uhåndterlige at man må bruke heisekran eller truck for å få på plass.</a:t>
            </a:r>
          </a:p>
          <a:p>
            <a:pPr marL="0" indent="0">
              <a:buNone/>
            </a:pPr>
            <a:endParaRPr lang="nb-NO" dirty="0"/>
          </a:p>
        </p:txBody>
      </p:sp>
    </p:spTree>
    <p:extLst>
      <p:ext uri="{BB962C8B-B14F-4D97-AF65-F5344CB8AC3E}">
        <p14:creationId xmlns:p14="http://schemas.microsoft.com/office/powerpoint/2010/main" val="1749776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3B4C96-D7A3-4D43-A70A-FDC28C93BD01}"/>
              </a:ext>
            </a:extLst>
          </p:cNvPr>
          <p:cNvSpPr>
            <a:spLocks noGrp="1"/>
          </p:cNvSpPr>
          <p:nvPr>
            <p:ph type="title"/>
          </p:nvPr>
        </p:nvSpPr>
        <p:spPr/>
        <p:txBody>
          <a:bodyPr/>
          <a:lstStyle/>
          <a:p>
            <a:r>
              <a:rPr lang="nb-NO" dirty="0"/>
              <a:t>Akkord motivasjonsapp</a:t>
            </a:r>
            <a:br>
              <a:rPr lang="nb-NO" dirty="0"/>
            </a:br>
            <a:endParaRPr lang="nb-NO" dirty="0"/>
          </a:p>
        </p:txBody>
      </p:sp>
      <p:pic>
        <p:nvPicPr>
          <p:cNvPr id="4" name="Plassholder for innhold 3">
            <a:extLst>
              <a:ext uri="{FF2B5EF4-FFF2-40B4-BE49-F238E27FC236}">
                <a16:creationId xmlns:a16="http://schemas.microsoft.com/office/drawing/2014/main" id="{F971490C-6AC8-4A74-A643-C56A98A3DFA8}"/>
              </a:ext>
            </a:extLst>
          </p:cNvPr>
          <p:cNvPicPr>
            <a:picLocks noGrp="1"/>
          </p:cNvPicPr>
          <p:nvPr>
            <p:ph idx="1"/>
          </p:nvPr>
        </p:nvPicPr>
        <p:blipFill>
          <a:blip r:embed="rId3"/>
          <a:stretch>
            <a:fillRect/>
          </a:stretch>
        </p:blipFill>
        <p:spPr bwMode="auto">
          <a:xfrm>
            <a:off x="5062638" y="2697263"/>
            <a:ext cx="2066723" cy="2066723"/>
          </a:xfrm>
          <a:prstGeom prst="rect">
            <a:avLst/>
          </a:prstGeom>
          <a:noFill/>
        </p:spPr>
      </p:pic>
    </p:spTree>
    <p:extLst>
      <p:ext uri="{BB962C8B-B14F-4D97-AF65-F5344CB8AC3E}">
        <p14:creationId xmlns:p14="http://schemas.microsoft.com/office/powerpoint/2010/main" val="4115011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Takk for oppmerksomheten!</a:t>
            </a:r>
          </a:p>
        </p:txBody>
      </p:sp>
      <p:sp>
        <p:nvSpPr>
          <p:cNvPr id="3" name="Undertittel 2"/>
          <p:cNvSpPr>
            <a:spLocks noGrp="1"/>
          </p:cNvSpPr>
          <p:nvPr>
            <p:ph type="subTitle" idx="1"/>
          </p:nvPr>
        </p:nvSpPr>
        <p:spPr/>
        <p:txBody>
          <a:bodyPr/>
          <a:lstStyle/>
          <a:p>
            <a:endParaRPr lang="nb-NO"/>
          </a:p>
        </p:txBody>
      </p:sp>
    </p:spTree>
    <p:extLst>
      <p:ext uri="{BB962C8B-B14F-4D97-AF65-F5344CB8AC3E}">
        <p14:creationId xmlns:p14="http://schemas.microsoft.com/office/powerpoint/2010/main" val="177714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A2FB05-6701-4BDC-95A4-2993E457BA40}"/>
              </a:ext>
            </a:extLst>
          </p:cNvPr>
          <p:cNvSpPr>
            <a:spLocks noGrp="1"/>
          </p:cNvSpPr>
          <p:nvPr>
            <p:ph type="title"/>
          </p:nvPr>
        </p:nvSpPr>
        <p:spPr/>
        <p:txBody>
          <a:bodyPr/>
          <a:lstStyle/>
          <a:p>
            <a:r>
              <a:rPr lang="nb-NO" dirty="0"/>
              <a:t>Akkordseddel</a:t>
            </a:r>
          </a:p>
        </p:txBody>
      </p:sp>
      <p:sp>
        <p:nvSpPr>
          <p:cNvPr id="3" name="Plassholder for bilde 2">
            <a:extLst>
              <a:ext uri="{FF2B5EF4-FFF2-40B4-BE49-F238E27FC236}">
                <a16:creationId xmlns:a16="http://schemas.microsoft.com/office/drawing/2014/main" id="{6C70B438-5202-4216-AD17-B04AB30A2AF1}"/>
              </a:ext>
            </a:extLst>
          </p:cNvPr>
          <p:cNvSpPr>
            <a:spLocks noGrp="1"/>
          </p:cNvSpPr>
          <p:nvPr>
            <p:ph type="pic" idx="1"/>
          </p:nvPr>
        </p:nvSpPr>
        <p:spPr/>
      </p:sp>
      <p:sp>
        <p:nvSpPr>
          <p:cNvPr id="4" name="Plassholder for tekst 3">
            <a:extLst>
              <a:ext uri="{FF2B5EF4-FFF2-40B4-BE49-F238E27FC236}">
                <a16:creationId xmlns:a16="http://schemas.microsoft.com/office/drawing/2014/main" id="{7B5E0853-6170-4751-AFD7-BCA94630B7D2}"/>
              </a:ext>
            </a:extLst>
          </p:cNvPr>
          <p:cNvSpPr>
            <a:spLocks noGrp="1"/>
          </p:cNvSpPr>
          <p:nvPr>
            <p:ph type="body" sz="half" idx="2"/>
          </p:nvPr>
        </p:nvSpPr>
        <p:spPr/>
        <p:txBody>
          <a:bodyPr/>
          <a:lstStyle/>
          <a:p>
            <a:r>
              <a:rPr lang="nb-NO" b="1" dirty="0">
                <a:latin typeface="+mn-lt"/>
              </a:rPr>
              <a:t>Før jobben starter må man skrive en akkordseddel. Pos 115.15. Akkordseddelen er en kontrakt om at arbeidet skal utføres i akkord og er bindende for begge parter.</a:t>
            </a:r>
          </a:p>
          <a:p>
            <a:r>
              <a:rPr lang="nb-NO" b="1" dirty="0">
                <a:latin typeface="+mn-lt"/>
              </a:rPr>
              <a:t>Alle kjente forhold om arbeidets omfang og mulige særbestemmelser skal fremkomme i akkordseddelen.</a:t>
            </a:r>
          </a:p>
          <a:p>
            <a:r>
              <a:rPr lang="nb-NO" b="1" dirty="0">
                <a:latin typeface="+mn-lt"/>
              </a:rPr>
              <a:t>For andre forhold som oppstår under arbeidets gang, f. eks. tillegg og forandringsarbeider etc. skal det skrives </a:t>
            </a:r>
            <a:r>
              <a:rPr lang="nb-NO" b="1" dirty="0" err="1">
                <a:latin typeface="+mn-lt"/>
              </a:rPr>
              <a:t>tilleggsakkordseddeler</a:t>
            </a:r>
            <a:r>
              <a:rPr lang="nb-NO" b="1" dirty="0">
                <a:latin typeface="+mn-lt"/>
              </a:rPr>
              <a:t> som betraktes som en del av akkordseddelen.</a:t>
            </a:r>
          </a:p>
          <a:p>
            <a:endParaRPr lang="nb-NO" dirty="0"/>
          </a:p>
        </p:txBody>
      </p:sp>
      <p:pic>
        <p:nvPicPr>
          <p:cNvPr id="5" name="Bilde 4">
            <a:extLst>
              <a:ext uri="{FF2B5EF4-FFF2-40B4-BE49-F238E27FC236}">
                <a16:creationId xmlns:a16="http://schemas.microsoft.com/office/drawing/2014/main" id="{F103FA54-D31E-46AA-8CDB-A32315ED4150}"/>
              </a:ext>
            </a:extLst>
          </p:cNvPr>
          <p:cNvPicPr>
            <a:picLocks noChangeAspect="1"/>
          </p:cNvPicPr>
          <p:nvPr/>
        </p:nvPicPr>
        <p:blipFill>
          <a:blip r:embed="rId3"/>
          <a:stretch>
            <a:fillRect/>
          </a:stretch>
        </p:blipFill>
        <p:spPr>
          <a:xfrm>
            <a:off x="5183188" y="454981"/>
            <a:ext cx="5758397" cy="5798716"/>
          </a:xfrm>
          <a:prstGeom prst="rect">
            <a:avLst/>
          </a:prstGeom>
        </p:spPr>
      </p:pic>
    </p:spTree>
    <p:extLst>
      <p:ext uri="{BB962C8B-B14F-4D97-AF65-F5344CB8AC3E}">
        <p14:creationId xmlns:p14="http://schemas.microsoft.com/office/powerpoint/2010/main" val="262161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E4D9B4-4E25-4282-B1A8-38F748AA33B1}"/>
              </a:ext>
            </a:extLst>
          </p:cNvPr>
          <p:cNvSpPr>
            <a:spLocks noGrp="1"/>
          </p:cNvSpPr>
          <p:nvPr>
            <p:ph type="title"/>
          </p:nvPr>
        </p:nvSpPr>
        <p:spPr/>
        <p:txBody>
          <a:bodyPr>
            <a:normAutofit fontScale="90000"/>
          </a:bodyPr>
          <a:lstStyle/>
          <a:p>
            <a:r>
              <a:rPr lang="nb-NO" b="1" dirty="0"/>
              <a:t>Dette plikter bedriften å ha klart før arbeidet starter</a:t>
            </a:r>
            <a:br>
              <a:rPr lang="nb-NO" b="1" dirty="0"/>
            </a:br>
            <a:endParaRPr lang="nb-NO" dirty="0"/>
          </a:p>
        </p:txBody>
      </p:sp>
      <p:sp>
        <p:nvSpPr>
          <p:cNvPr id="3" name="Plassholder for innhold 2">
            <a:extLst>
              <a:ext uri="{FF2B5EF4-FFF2-40B4-BE49-F238E27FC236}">
                <a16:creationId xmlns:a16="http://schemas.microsoft.com/office/drawing/2014/main" id="{D14E6CF3-EFB9-4E81-95FF-9EB42DAAFBF4}"/>
              </a:ext>
            </a:extLst>
          </p:cNvPr>
          <p:cNvSpPr>
            <a:spLocks noGrp="1"/>
          </p:cNvSpPr>
          <p:nvPr>
            <p:ph idx="1"/>
          </p:nvPr>
        </p:nvSpPr>
        <p:spPr/>
        <p:txBody>
          <a:bodyPr>
            <a:normAutofit lnSpcReduction="10000"/>
          </a:bodyPr>
          <a:lstStyle/>
          <a:p>
            <a:pPr lvl="0"/>
            <a:r>
              <a:rPr lang="nb-NO" dirty="0">
                <a:latin typeface="+mn-lt"/>
              </a:rPr>
              <a:t>Før arbeidet påbegynnes plikter bedriften å sørge for planlegging av arbeidet slik at arbeidet kan utføres rasjonelt. </a:t>
            </a:r>
            <a:r>
              <a:rPr lang="nb-NO" b="1" dirty="0">
                <a:latin typeface="+mn-lt"/>
              </a:rPr>
              <a:t>Pos 110.12</a:t>
            </a:r>
          </a:p>
          <a:p>
            <a:pPr lvl="0"/>
            <a:r>
              <a:rPr lang="nb-NO" dirty="0">
                <a:latin typeface="+mn-lt"/>
              </a:rPr>
              <a:t>Tegninger henholdsvis i 1:50 og om nødvendig beskrivelse og koblingsskjemaer. </a:t>
            </a:r>
            <a:r>
              <a:rPr lang="nb-NO" b="1" dirty="0">
                <a:latin typeface="+mn-lt"/>
              </a:rPr>
              <a:t>Pos 110.13</a:t>
            </a:r>
          </a:p>
          <a:p>
            <a:pPr lvl="0"/>
            <a:r>
              <a:rPr lang="nb-NO" dirty="0">
                <a:latin typeface="+mn-lt"/>
              </a:rPr>
              <a:t>Oversikt over materiell og utstyr med el.nr. som skal brukes tilstilles akkordtaker. </a:t>
            </a:r>
            <a:r>
              <a:rPr lang="nb-NO" b="1" dirty="0">
                <a:latin typeface="+mn-lt"/>
              </a:rPr>
              <a:t>Pos 110.14</a:t>
            </a:r>
          </a:p>
          <a:p>
            <a:pPr lvl="0"/>
            <a:r>
              <a:rPr lang="nb-NO" dirty="0">
                <a:latin typeface="+mn-lt"/>
              </a:rPr>
              <a:t>Godt nødvendig verktøy og komplett materiell. </a:t>
            </a:r>
            <a:r>
              <a:rPr lang="nb-NO" b="1" dirty="0">
                <a:latin typeface="+mn-lt"/>
              </a:rPr>
              <a:t>Pos 110.20</a:t>
            </a:r>
          </a:p>
          <a:p>
            <a:pPr lvl="0"/>
            <a:r>
              <a:rPr lang="nb-NO" dirty="0">
                <a:latin typeface="+mn-lt"/>
              </a:rPr>
              <a:t>Eget oppvarmet rom for materiell, verktøy, tegninger og arbeidstøy. </a:t>
            </a:r>
            <a:r>
              <a:rPr lang="nb-NO" b="1" dirty="0">
                <a:latin typeface="+mn-lt"/>
              </a:rPr>
              <a:t>Pos 110.30</a:t>
            </a:r>
          </a:p>
          <a:p>
            <a:endParaRPr lang="nb-NO" dirty="0"/>
          </a:p>
        </p:txBody>
      </p:sp>
    </p:spTree>
    <p:extLst>
      <p:ext uri="{BB962C8B-B14F-4D97-AF65-F5344CB8AC3E}">
        <p14:creationId xmlns:p14="http://schemas.microsoft.com/office/powerpoint/2010/main" val="199824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DAF-4ABA-427A-8C0F-72F2921BEEB6}"/>
              </a:ext>
            </a:extLst>
          </p:cNvPr>
          <p:cNvSpPr>
            <a:spLocks noGrp="1"/>
          </p:cNvSpPr>
          <p:nvPr>
            <p:ph type="title"/>
          </p:nvPr>
        </p:nvSpPr>
        <p:spPr/>
        <p:txBody>
          <a:bodyPr/>
          <a:lstStyle/>
          <a:p>
            <a:r>
              <a:rPr lang="nb-NO" dirty="0"/>
              <a:t>Dette plikter vi som montører og lærlinger</a:t>
            </a:r>
            <a:br>
              <a:rPr lang="nb-NO" dirty="0"/>
            </a:br>
            <a:endParaRPr lang="nb-NO" dirty="0"/>
          </a:p>
        </p:txBody>
      </p:sp>
      <p:sp>
        <p:nvSpPr>
          <p:cNvPr id="3" name="Plassholder for innhold 2">
            <a:extLst>
              <a:ext uri="{FF2B5EF4-FFF2-40B4-BE49-F238E27FC236}">
                <a16:creationId xmlns:a16="http://schemas.microsoft.com/office/drawing/2014/main" id="{BCFE453C-364B-47C7-B613-41AD7D8BC859}"/>
              </a:ext>
            </a:extLst>
          </p:cNvPr>
          <p:cNvSpPr>
            <a:spLocks noGrp="1"/>
          </p:cNvSpPr>
          <p:nvPr>
            <p:ph idx="1"/>
          </p:nvPr>
        </p:nvSpPr>
        <p:spPr/>
        <p:txBody>
          <a:bodyPr/>
          <a:lstStyle/>
          <a:p>
            <a:pPr lvl="0"/>
            <a:r>
              <a:rPr lang="nb-NO" dirty="0">
                <a:latin typeface="+mn-lt"/>
              </a:rPr>
              <a:t>Vi plikter å møte opp og være på arbeid til rett tid.</a:t>
            </a:r>
          </a:p>
          <a:p>
            <a:pPr lvl="0"/>
            <a:r>
              <a:rPr lang="nb-NO" dirty="0">
                <a:latin typeface="+mn-lt"/>
              </a:rPr>
              <a:t>Skrive timelister som beskriver hva vi har gjort, spesielt utført tilleggs- og forandringsarbeid.</a:t>
            </a:r>
          </a:p>
          <a:p>
            <a:pPr lvl="0"/>
            <a:r>
              <a:rPr lang="nb-NO" dirty="0">
                <a:latin typeface="+mn-lt"/>
              </a:rPr>
              <a:t>Vi skal utføre fagmessig arbeid. </a:t>
            </a:r>
            <a:r>
              <a:rPr lang="nb-NO" b="1" dirty="0">
                <a:latin typeface="+mn-lt"/>
              </a:rPr>
              <a:t>Pos. 110.40</a:t>
            </a:r>
            <a:endParaRPr lang="nb-NO" dirty="0">
              <a:latin typeface="+mn-lt"/>
            </a:endParaRPr>
          </a:p>
          <a:p>
            <a:endParaRPr lang="nb-NO" dirty="0"/>
          </a:p>
        </p:txBody>
      </p:sp>
    </p:spTree>
    <p:extLst>
      <p:ext uri="{BB962C8B-B14F-4D97-AF65-F5344CB8AC3E}">
        <p14:creationId xmlns:p14="http://schemas.microsoft.com/office/powerpoint/2010/main" val="7144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B8DA60-8F7D-47F1-B15C-F77B600DC550}"/>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BF872FF6-6CF9-4BAB-AA53-EFDAFE9C56F1}"/>
              </a:ext>
            </a:extLst>
          </p:cNvPr>
          <p:cNvSpPr>
            <a:spLocks noGrp="1"/>
          </p:cNvSpPr>
          <p:nvPr>
            <p:ph sz="half" idx="1"/>
          </p:nvPr>
        </p:nvSpPr>
        <p:spPr/>
        <p:txBody>
          <a:bodyPr>
            <a:normAutofit fontScale="70000" lnSpcReduction="20000"/>
          </a:bodyPr>
          <a:lstStyle/>
          <a:p>
            <a:r>
              <a:rPr lang="nb-NO" b="1" dirty="0">
                <a:latin typeface="+mn-lt"/>
              </a:rPr>
              <a:t>LOK: </a:t>
            </a:r>
            <a:r>
              <a:rPr lang="nb-NO" dirty="0">
                <a:latin typeface="+mn-lt"/>
              </a:rPr>
              <a:t>Landsoverenskomsten for elektrofagene. I LOK § 4A pkt. 2 står følgende:</a:t>
            </a:r>
          </a:p>
          <a:p>
            <a:r>
              <a:rPr lang="nb-NO" dirty="0">
                <a:latin typeface="+mn-lt"/>
              </a:rPr>
              <a:t>Alle oppgaver av administrativ art, tilrettelegging, arbeid med tegninger og </a:t>
            </a:r>
            <a:r>
              <a:rPr lang="nb-NO" dirty="0" err="1">
                <a:latin typeface="+mn-lt"/>
              </a:rPr>
              <a:t>materiellister</a:t>
            </a:r>
            <a:r>
              <a:rPr lang="nb-NO" dirty="0">
                <a:latin typeface="+mn-lt"/>
              </a:rPr>
              <a:t> samt opprydding av eget avfall og transport av materiell, er innkalkulert i akkordprisene innenfor arbeidsplassen (anleggsområdet og bedriften). Oppgaver som foregår utenfor arbeidsplassen skal det avtales betaling for. Det vises for øvrig til partenes felles kommentarer til akkordtariffen.</a:t>
            </a:r>
          </a:p>
          <a:p>
            <a:endParaRPr lang="nb-NO" dirty="0"/>
          </a:p>
        </p:txBody>
      </p:sp>
      <p:sp>
        <p:nvSpPr>
          <p:cNvPr id="4" name="Plassholder for innhold 3">
            <a:extLst>
              <a:ext uri="{FF2B5EF4-FFF2-40B4-BE49-F238E27FC236}">
                <a16:creationId xmlns:a16="http://schemas.microsoft.com/office/drawing/2014/main" id="{D4CDC744-7BFA-427F-91FF-F74C03B8A72D}"/>
              </a:ext>
            </a:extLst>
          </p:cNvPr>
          <p:cNvSpPr>
            <a:spLocks noGrp="1"/>
          </p:cNvSpPr>
          <p:nvPr>
            <p:ph sz="half" idx="2"/>
          </p:nvPr>
        </p:nvSpPr>
        <p:spPr/>
        <p:txBody>
          <a:bodyPr>
            <a:normAutofit fontScale="70000" lnSpcReduction="20000"/>
          </a:bodyPr>
          <a:lstStyle/>
          <a:p>
            <a:r>
              <a:rPr lang="nb-NO" dirty="0">
                <a:latin typeface="+mn-lt"/>
              </a:rPr>
              <a:t>Før arbeidet påbegynnes plikter bedriften å sørge for planlegging av arbeidet og under arbeidets gang påhviler det arbeidsgiveren i samråd med akkordtakeren å organisere byggeplassen slik at arbeidet kan utføres rasjonelt. Arbeidsgiver skal sørge for at montasjeunderlag i form av tegninger og skjemaer samt oppgave over materiell og utstyr med typebetegnelse, tilstilles akkordtaker. Bedriftens oppgaver i henhold til denne bestemmelsen er ikke innkalkulert i prisene. Dersom bedriften pålegger akkordlaget arbeidsoppgaver som er bedriftens oppgaver iht. denne bestemmelsen, skal det avtales betaling for dette.</a:t>
            </a:r>
          </a:p>
          <a:p>
            <a:endParaRPr lang="nb-NO" dirty="0"/>
          </a:p>
        </p:txBody>
      </p:sp>
    </p:spTree>
    <p:extLst>
      <p:ext uri="{BB962C8B-B14F-4D97-AF65-F5344CB8AC3E}">
        <p14:creationId xmlns:p14="http://schemas.microsoft.com/office/powerpoint/2010/main" val="201501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F7E1EA-9435-4A0E-A318-84335AC6DFC8}"/>
              </a:ext>
            </a:extLst>
          </p:cNvPr>
          <p:cNvSpPr>
            <a:spLocks noGrp="1"/>
          </p:cNvSpPr>
          <p:nvPr>
            <p:ph type="title"/>
          </p:nvPr>
        </p:nvSpPr>
        <p:spPr/>
        <p:txBody>
          <a:bodyPr/>
          <a:lstStyle/>
          <a:p>
            <a:r>
              <a:rPr lang="nb-NO" dirty="0"/>
              <a:t>Ord og uttrykk</a:t>
            </a:r>
          </a:p>
        </p:txBody>
      </p:sp>
      <p:sp>
        <p:nvSpPr>
          <p:cNvPr id="3" name="Plassholder for innhold 2">
            <a:extLst>
              <a:ext uri="{FF2B5EF4-FFF2-40B4-BE49-F238E27FC236}">
                <a16:creationId xmlns:a16="http://schemas.microsoft.com/office/drawing/2014/main" id="{0A47B26C-59ED-484C-90CE-226A4D547582}"/>
              </a:ext>
            </a:extLst>
          </p:cNvPr>
          <p:cNvSpPr>
            <a:spLocks noGrp="1"/>
          </p:cNvSpPr>
          <p:nvPr>
            <p:ph idx="1"/>
          </p:nvPr>
        </p:nvSpPr>
        <p:spPr/>
        <p:txBody>
          <a:bodyPr/>
          <a:lstStyle/>
          <a:p>
            <a:r>
              <a:rPr lang="nb-NO" b="1" dirty="0">
                <a:latin typeface="+mn-lt"/>
              </a:rPr>
              <a:t>Akkordtid:</a:t>
            </a:r>
            <a:r>
              <a:rPr lang="nb-NO" dirty="0">
                <a:latin typeface="+mn-lt"/>
              </a:rPr>
              <a:t> Den tiden man produserer etter prislista på en akkordjobb skrives som akkordtid.</a:t>
            </a:r>
          </a:p>
          <a:p>
            <a:endParaRPr lang="nb-NO" dirty="0"/>
          </a:p>
        </p:txBody>
      </p:sp>
    </p:spTree>
    <p:extLst>
      <p:ext uri="{BB962C8B-B14F-4D97-AF65-F5344CB8AC3E}">
        <p14:creationId xmlns:p14="http://schemas.microsoft.com/office/powerpoint/2010/main" val="2679816667"/>
      </p:ext>
    </p:extLst>
  </p:cSld>
  <p:clrMapOvr>
    <a:masterClrMapping/>
  </p:clrMapOvr>
</p:sld>
</file>

<file path=ppt/theme/theme1.xml><?xml version="1.0" encoding="utf-8"?>
<a:theme xmlns:a="http://schemas.openxmlformats.org/drawingml/2006/main" name="1_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3048</Words>
  <Application>Microsoft Office PowerPoint</Application>
  <PresentationFormat>Widescreen</PresentationFormat>
  <Paragraphs>288</Paragraphs>
  <Slides>47</Slides>
  <Notes>45</Notes>
  <HiddenSlides>0</HiddenSlides>
  <MMClips>0</MMClips>
  <ScaleCrop>false</ScaleCrop>
  <HeadingPairs>
    <vt:vector size="6" baseType="variant">
      <vt:variant>
        <vt:lpstr>Brukte skrifter</vt:lpstr>
      </vt:variant>
      <vt:variant>
        <vt:i4>5</vt:i4>
      </vt:variant>
      <vt:variant>
        <vt:lpstr>Tema</vt:lpstr>
      </vt:variant>
      <vt:variant>
        <vt:i4>9</vt:i4>
      </vt:variant>
      <vt:variant>
        <vt:lpstr>Lysbildetitler</vt:lpstr>
      </vt:variant>
      <vt:variant>
        <vt:i4>47</vt:i4>
      </vt:variant>
    </vt:vector>
  </HeadingPairs>
  <TitlesOfParts>
    <vt:vector size="61" baseType="lpstr">
      <vt:lpstr>Arial</vt:lpstr>
      <vt:lpstr>Calibri</vt:lpstr>
      <vt:lpstr>Calibri Light</vt:lpstr>
      <vt:lpstr>Calibri Regular</vt:lpstr>
      <vt:lpstr>Open Sans</vt:lpstr>
      <vt:lpstr>1_Forside</vt:lpstr>
      <vt:lpstr>2_Forside</vt:lpstr>
      <vt:lpstr>3_Forside</vt:lpstr>
      <vt:lpstr>4_Forside</vt:lpstr>
      <vt:lpstr>Office-tema</vt:lpstr>
      <vt:lpstr>1_Avslutning</vt:lpstr>
      <vt:lpstr>2_Avslutning</vt:lpstr>
      <vt:lpstr>3_Avslutning</vt:lpstr>
      <vt:lpstr>4_Avslutning</vt:lpstr>
      <vt:lpstr>Akkord på 1 – 2 – 3</vt:lpstr>
      <vt:lpstr>Innholdsfortegnelse</vt:lpstr>
      <vt:lpstr>Forord</vt:lpstr>
      <vt:lpstr>Innledning</vt:lpstr>
      <vt:lpstr>Akkordseddel</vt:lpstr>
      <vt:lpstr>Dette plikter bedriften å ha klart før arbeidet starter </vt:lpstr>
      <vt:lpstr>Dette plikter vi som montører og lærlinger </vt:lpstr>
      <vt:lpstr>Ord og uttrykk</vt:lpstr>
      <vt:lpstr>Ord og uttrykk</vt:lpstr>
      <vt:lpstr>Ord og uttrykk</vt:lpstr>
      <vt:lpstr>Ord og uttrykk</vt:lpstr>
      <vt:lpstr>Ord og uttrykk</vt:lpstr>
      <vt:lpstr>Ord og uttrykk</vt:lpstr>
      <vt:lpstr>Ord og uttrykk</vt:lpstr>
      <vt:lpstr>Ord og uttrykk</vt:lpstr>
      <vt:lpstr>Ord og uttrykk</vt:lpstr>
      <vt:lpstr>Ord og uttrykk</vt:lpstr>
      <vt:lpstr>Ord og uttrykk</vt:lpstr>
      <vt:lpstr>Ord og uttrykk</vt:lpstr>
      <vt:lpstr>Ord og uttrykk</vt:lpstr>
      <vt:lpstr>Ord og uttrykk</vt:lpstr>
      <vt:lpstr>Ord og uttrykk</vt:lpstr>
      <vt:lpstr>Akkordfordeling </vt:lpstr>
      <vt:lpstr>Gruppeoppgave!</vt:lpstr>
      <vt:lpstr>Verktøykasse akkord </vt:lpstr>
      <vt:lpstr>Hvor får du hjelp?</vt:lpstr>
      <vt:lpstr>Akkordforskudd </vt:lpstr>
      <vt:lpstr>Hva består en akkord av? </vt:lpstr>
      <vt:lpstr>Innlevering av akkord  </vt:lpstr>
      <vt:lpstr>Akkordglemmeliste</vt:lpstr>
      <vt:lpstr>Forslag til oppsett av 07-avtale </vt:lpstr>
      <vt:lpstr>Sjekkliste</vt:lpstr>
      <vt:lpstr>Sjekkliste</vt:lpstr>
      <vt:lpstr>505-10  Kårstø, et stort  petrokjemianlegg</vt:lpstr>
      <vt:lpstr>Dette skal vi ha ekstra betalt for </vt:lpstr>
      <vt:lpstr>PowerPoint-presentasjon</vt:lpstr>
      <vt:lpstr>PowerPoint-presentasjon</vt:lpstr>
      <vt:lpstr>Dette får vi ikke ekstra betalt for. Pos 105.40</vt:lpstr>
      <vt:lpstr>Hva er arbeidsgivers ansvar i forhold til adm. tid? </vt:lpstr>
      <vt:lpstr>110-12 Tilrettelegging </vt:lpstr>
      <vt:lpstr>110-13 Tegninger </vt:lpstr>
      <vt:lpstr>110-14 Oppgave over materiell og utstyr </vt:lpstr>
      <vt:lpstr>110-27 Opprydding og fjerning av avfall </vt:lpstr>
      <vt:lpstr>115-21 Konferanser av administrativ art  </vt:lpstr>
      <vt:lpstr>120-10 Transporttillegg </vt:lpstr>
      <vt:lpstr>Akkord motivasjonsapp </vt:lpstr>
      <vt:lpstr>Takk for oppmerksomheten!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Huus</dc:creator>
  <cp:lastModifiedBy>Bente Jeppsson</cp:lastModifiedBy>
  <cp:revision>55</cp:revision>
  <dcterms:created xsi:type="dcterms:W3CDTF">2017-02-22T16:08:08Z</dcterms:created>
  <dcterms:modified xsi:type="dcterms:W3CDTF">2019-01-07T11:33:17Z</dcterms:modified>
</cp:coreProperties>
</file>