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66" r:id="rId2"/>
    <p:sldMasterId id="2147483664" r:id="rId3"/>
    <p:sldMasterId id="2147483662" r:id="rId4"/>
    <p:sldMasterId id="2147483648" r:id="rId5"/>
    <p:sldMasterId id="2147483670" r:id="rId6"/>
    <p:sldMasterId id="2147483676" r:id="rId7"/>
    <p:sldMasterId id="2147483672" r:id="rId8"/>
    <p:sldMasterId id="2147483674" r:id="rId9"/>
  </p:sldMasterIdLst>
  <p:notesMasterIdLst>
    <p:notesMasterId r:id="rId36"/>
  </p:notesMasterIdLst>
  <p:sldIdLst>
    <p:sldId id="308" r:id="rId10"/>
    <p:sldId id="263" r:id="rId11"/>
    <p:sldId id="264" r:id="rId12"/>
    <p:sldId id="315" r:id="rId13"/>
    <p:sldId id="316" r:id="rId14"/>
    <p:sldId id="266" r:id="rId15"/>
    <p:sldId id="309" r:id="rId16"/>
    <p:sldId id="310" r:id="rId17"/>
    <p:sldId id="267" r:id="rId18"/>
    <p:sldId id="268" r:id="rId19"/>
    <p:sldId id="311" r:id="rId20"/>
    <p:sldId id="269" r:id="rId21"/>
    <p:sldId id="270" r:id="rId22"/>
    <p:sldId id="272" r:id="rId23"/>
    <p:sldId id="273" r:id="rId24"/>
    <p:sldId id="318" r:id="rId25"/>
    <p:sldId id="277" r:id="rId26"/>
    <p:sldId id="278" r:id="rId27"/>
    <p:sldId id="279" r:id="rId28"/>
    <p:sldId id="282" r:id="rId29"/>
    <p:sldId id="281" r:id="rId30"/>
    <p:sldId id="283" r:id="rId31"/>
    <p:sldId id="284" r:id="rId32"/>
    <p:sldId id="313" r:id="rId33"/>
    <p:sldId id="314" r:id="rId34"/>
    <p:sldId id="312"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2"/>
    <p:restoredTop sz="94681"/>
  </p:normalViewPr>
  <p:slideViewPr>
    <p:cSldViewPr snapToGrid="0" snapToObjects="1">
      <p:cViewPr varScale="1">
        <p:scale>
          <a:sx n="115" d="100"/>
          <a:sy n="115"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ndre Arnesen" userId="95ab3d60-e5e6-4d62-bebb-b87284c668ea" providerId="ADAL" clId="{E3172B12-057A-4BE4-85BD-6AF945DB57C5}"/>
    <pc:docChg chg="undo custSel addSld delSld modSld">
      <pc:chgData name="Kim Andre Arnesen" userId="95ab3d60-e5e6-4d62-bebb-b87284c668ea" providerId="ADAL" clId="{E3172B12-057A-4BE4-85BD-6AF945DB57C5}" dt="2022-10-13T12:45:47.596" v="66" actId="1076"/>
      <pc:docMkLst>
        <pc:docMk/>
      </pc:docMkLst>
      <pc:sldChg chg="modSp new del mod">
        <pc:chgData name="Kim Andre Arnesen" userId="95ab3d60-e5e6-4d62-bebb-b87284c668ea" providerId="ADAL" clId="{E3172B12-057A-4BE4-85BD-6AF945DB57C5}" dt="2022-10-13T12:35:52.143" v="27" actId="2696"/>
        <pc:sldMkLst>
          <pc:docMk/>
          <pc:sldMk cId="2120324006" sldId="317"/>
        </pc:sldMkLst>
        <pc:spChg chg="mod">
          <ac:chgData name="Kim Andre Arnesen" userId="95ab3d60-e5e6-4d62-bebb-b87284c668ea" providerId="ADAL" clId="{E3172B12-057A-4BE4-85BD-6AF945DB57C5}" dt="2022-10-13T12:33:05.209" v="15" actId="20577"/>
          <ac:spMkLst>
            <pc:docMk/>
            <pc:sldMk cId="2120324006" sldId="317"/>
            <ac:spMk id="2" creationId="{B1026653-D976-AAED-35A0-525781787561}"/>
          </ac:spMkLst>
        </pc:spChg>
        <pc:spChg chg="mod">
          <ac:chgData name="Kim Andre Arnesen" userId="95ab3d60-e5e6-4d62-bebb-b87284c668ea" providerId="ADAL" clId="{E3172B12-057A-4BE4-85BD-6AF945DB57C5}" dt="2022-10-13T12:34:13.088" v="23" actId="2711"/>
          <ac:spMkLst>
            <pc:docMk/>
            <pc:sldMk cId="2120324006" sldId="317"/>
            <ac:spMk id="3" creationId="{5EE1A87C-C4C7-8A45-DB7D-AC131FAF8796}"/>
          </ac:spMkLst>
        </pc:spChg>
      </pc:sldChg>
      <pc:sldChg chg="addSp modSp new mod">
        <pc:chgData name="Kim Andre Arnesen" userId="95ab3d60-e5e6-4d62-bebb-b87284c668ea" providerId="ADAL" clId="{E3172B12-057A-4BE4-85BD-6AF945DB57C5}" dt="2022-10-13T12:45:47.596" v="66" actId="1076"/>
        <pc:sldMkLst>
          <pc:docMk/>
          <pc:sldMk cId="4129567121" sldId="318"/>
        </pc:sldMkLst>
        <pc:spChg chg="mod">
          <ac:chgData name="Kim Andre Arnesen" userId="95ab3d60-e5e6-4d62-bebb-b87284c668ea" providerId="ADAL" clId="{E3172B12-057A-4BE4-85BD-6AF945DB57C5}" dt="2022-10-13T12:35:34.961" v="25"/>
          <ac:spMkLst>
            <pc:docMk/>
            <pc:sldMk cId="4129567121" sldId="318"/>
            <ac:spMk id="2" creationId="{E44B2CAF-E790-A63E-273B-9899AD8D22AD}"/>
          </ac:spMkLst>
        </pc:spChg>
        <pc:spChg chg="mod">
          <ac:chgData name="Kim Andre Arnesen" userId="95ab3d60-e5e6-4d62-bebb-b87284c668ea" providerId="ADAL" clId="{E3172B12-057A-4BE4-85BD-6AF945DB57C5}" dt="2022-10-13T12:37:55.709" v="34"/>
          <ac:spMkLst>
            <pc:docMk/>
            <pc:sldMk cId="4129567121" sldId="318"/>
            <ac:spMk id="3" creationId="{640E9722-A897-E0CB-1F14-ADE198158432}"/>
          </ac:spMkLst>
        </pc:spChg>
        <pc:spChg chg="mod">
          <ac:chgData name="Kim Andre Arnesen" userId="95ab3d60-e5e6-4d62-bebb-b87284c668ea" providerId="ADAL" clId="{E3172B12-057A-4BE4-85BD-6AF945DB57C5}" dt="2022-10-13T12:40:27.712" v="60" actId="2711"/>
          <ac:spMkLst>
            <pc:docMk/>
            <pc:sldMk cId="4129567121" sldId="318"/>
            <ac:spMk id="4" creationId="{01EADED2-FC1B-416E-DA07-BF89AE10612E}"/>
          </ac:spMkLst>
        </pc:spChg>
        <pc:picChg chg="add mod">
          <ac:chgData name="Kim Andre Arnesen" userId="95ab3d60-e5e6-4d62-bebb-b87284c668ea" providerId="ADAL" clId="{E3172B12-057A-4BE4-85BD-6AF945DB57C5}" dt="2022-10-13T12:45:35.614" v="63" actId="1076"/>
          <ac:picMkLst>
            <pc:docMk/>
            <pc:sldMk cId="4129567121" sldId="318"/>
            <ac:picMk id="6" creationId="{0F113B23-4FAA-9391-3AE6-C2E62AC60DFF}"/>
          </ac:picMkLst>
        </pc:picChg>
        <pc:picChg chg="add mod">
          <ac:chgData name="Kim Andre Arnesen" userId="95ab3d60-e5e6-4d62-bebb-b87284c668ea" providerId="ADAL" clId="{E3172B12-057A-4BE4-85BD-6AF945DB57C5}" dt="2022-10-13T12:45:47.596" v="66" actId="1076"/>
          <ac:picMkLst>
            <pc:docMk/>
            <pc:sldMk cId="4129567121" sldId="318"/>
            <ac:picMk id="8" creationId="{18EA91D6-E9EF-9A44-3D72-47DB9494C1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D89B0-AA45-4EDB-A562-063F1E5125EA}" type="datetimeFigureOut">
              <a:rPr lang="nb-NO" smtClean="0"/>
              <a:t>13.10.2022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A9D14-4814-43DF-B7A7-D24123FEFC43}" type="slidenum">
              <a:rPr lang="nb-NO" smtClean="0"/>
              <a:t>‹#›</a:t>
            </a:fld>
            <a:endParaRPr lang="nb-NO"/>
          </a:p>
        </p:txBody>
      </p:sp>
    </p:spTree>
    <p:extLst>
      <p:ext uri="{BB962C8B-B14F-4D97-AF65-F5344CB8AC3E}">
        <p14:creationId xmlns:p14="http://schemas.microsoft.com/office/powerpoint/2010/main" val="373365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utgangspunkt for denne presentasjonen er brosjyren akkord på 1-2-3 som er å finne på forbundets hjemmeside.</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a:t>
            </a:fld>
            <a:endParaRPr lang="nb-NO"/>
          </a:p>
        </p:txBody>
      </p:sp>
    </p:spTree>
    <p:extLst>
      <p:ext uri="{BB962C8B-B14F-4D97-AF65-F5344CB8AC3E}">
        <p14:creationId xmlns:p14="http://schemas.microsoft.com/office/powerpoint/2010/main" val="321754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9 i brosjyren. I akkordmiljøet er det et eget «stammespråk» som vi nå skal se litt nærmere på. Be kursdeltakerne bla opp på side 19 i LOK.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Tariffoppgjøret i 2022 ble LOK § 4 A omskrevet.</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11</a:t>
            </a:fld>
            <a:endParaRPr lang="nb-NO"/>
          </a:p>
        </p:txBody>
      </p:sp>
    </p:spTree>
    <p:extLst>
      <p:ext uri="{BB962C8B-B14F-4D97-AF65-F5344CB8AC3E}">
        <p14:creationId xmlns:p14="http://schemas.microsoft.com/office/powerpoint/2010/main" val="241382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9 i brosjyren. Definisjoner er også å finne i pos 105.40 på side 5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12</a:t>
            </a:fld>
            <a:endParaRPr lang="nb-NO"/>
          </a:p>
        </p:txBody>
      </p:sp>
    </p:spTree>
    <p:extLst>
      <p:ext uri="{BB962C8B-B14F-4D97-AF65-F5344CB8AC3E}">
        <p14:creationId xmlns:p14="http://schemas.microsoft.com/office/powerpoint/2010/main" val="378627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I tariffoppgjøret i 2022 ble Dagtid og Fastlønn i Akkord slått sammen til å hete Fastlønn i akkord.</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13</a:t>
            </a:fld>
            <a:endParaRPr lang="nb-NO"/>
          </a:p>
        </p:txBody>
      </p:sp>
    </p:spTree>
    <p:extLst>
      <p:ext uri="{BB962C8B-B14F-4D97-AF65-F5344CB8AC3E}">
        <p14:creationId xmlns:p14="http://schemas.microsoft.com/office/powerpoint/2010/main" val="425978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14</a:t>
            </a:fld>
            <a:endParaRPr lang="nb-NO"/>
          </a:p>
        </p:txBody>
      </p:sp>
    </p:spTree>
    <p:extLst>
      <p:ext uri="{BB962C8B-B14F-4D97-AF65-F5344CB8AC3E}">
        <p14:creationId xmlns:p14="http://schemas.microsoft.com/office/powerpoint/2010/main" val="101536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brosjyren.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15</a:t>
            </a:fld>
            <a:endParaRPr lang="nb-NO"/>
          </a:p>
        </p:txBody>
      </p:sp>
    </p:spTree>
    <p:extLst>
      <p:ext uri="{BB962C8B-B14F-4D97-AF65-F5344CB8AC3E}">
        <p14:creationId xmlns:p14="http://schemas.microsoft.com/office/powerpoint/2010/main" val="291724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Side 2 og side 4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17</a:t>
            </a:fld>
            <a:endParaRPr lang="nb-NO"/>
          </a:p>
        </p:txBody>
      </p:sp>
    </p:spTree>
    <p:extLst>
      <p:ext uri="{BB962C8B-B14F-4D97-AF65-F5344CB8AC3E}">
        <p14:creationId xmlns:p14="http://schemas.microsoft.com/office/powerpoint/2010/main" val="248272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Side 4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18</a:t>
            </a:fld>
            <a:endParaRPr lang="nb-NO"/>
          </a:p>
        </p:txBody>
      </p:sp>
    </p:spTree>
    <p:extLst>
      <p:ext uri="{BB962C8B-B14F-4D97-AF65-F5344CB8AC3E}">
        <p14:creationId xmlns:p14="http://schemas.microsoft.com/office/powerpoint/2010/main" val="108357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11 i brosjyre.</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19</a:t>
            </a:fld>
            <a:endParaRPr lang="nb-NO"/>
          </a:p>
        </p:txBody>
      </p:sp>
    </p:spTree>
    <p:extLst>
      <p:ext uri="{BB962C8B-B14F-4D97-AF65-F5344CB8AC3E}">
        <p14:creationId xmlns:p14="http://schemas.microsoft.com/office/powerpoint/2010/main" val="60043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Side 3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20</a:t>
            </a:fld>
            <a:endParaRPr lang="nb-NO"/>
          </a:p>
        </p:txBody>
      </p:sp>
    </p:spTree>
    <p:extLst>
      <p:ext uri="{BB962C8B-B14F-4D97-AF65-F5344CB8AC3E}">
        <p14:creationId xmlns:p14="http://schemas.microsoft.com/office/powerpoint/2010/main" val="7954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11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21</a:t>
            </a:fld>
            <a:endParaRPr lang="nb-NO"/>
          </a:p>
        </p:txBody>
      </p:sp>
    </p:spTree>
    <p:extLst>
      <p:ext uri="{BB962C8B-B14F-4D97-AF65-F5344CB8AC3E}">
        <p14:creationId xmlns:p14="http://schemas.microsoft.com/office/powerpoint/2010/main" val="359988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4 i brosjyren. Slå opp i akkordtariffen på side 7. </a:t>
            </a:r>
            <a:r>
              <a:rPr lang="nb-NO" b="1" dirty="0"/>
              <a:t>110.10 Akkord skal uhindret kunne anvendes: </a:t>
            </a:r>
            <a:r>
              <a:rPr lang="nb-NO" dirty="0"/>
              <a:t>Ingen av partene kan gjennom sine organisasjoner nekte eller hindre at det arbeides akkord etter overenskomstens bestemmelser. Side 7 Nederst på siden. </a:t>
            </a:r>
            <a:r>
              <a:rPr lang="nb-NO" b="1" dirty="0"/>
              <a:t>110.11 Arbeid som skal utføres etter akkordprislisten: Merknad: </a:t>
            </a:r>
            <a:r>
              <a:rPr lang="nb-NO" b="0" dirty="0"/>
              <a:t>Akkordtariffen kommer ikke til anvendelse for arbeids- oppdrag som har mindre enn 24 timers varighet.</a:t>
            </a:r>
            <a:endParaRPr lang="nb-NO" b="1"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a:t>
            </a:fld>
            <a:endParaRPr lang="nb-NO"/>
          </a:p>
        </p:txBody>
      </p:sp>
    </p:spTree>
    <p:extLst>
      <p:ext uri="{BB962C8B-B14F-4D97-AF65-F5344CB8AC3E}">
        <p14:creationId xmlns:p14="http://schemas.microsoft.com/office/powerpoint/2010/main" val="281632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11 i brosjyren.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22</a:t>
            </a:fld>
            <a:endParaRPr lang="nb-NO"/>
          </a:p>
        </p:txBody>
      </p:sp>
    </p:spTree>
    <p:extLst>
      <p:ext uri="{BB962C8B-B14F-4D97-AF65-F5344CB8AC3E}">
        <p14:creationId xmlns:p14="http://schemas.microsoft.com/office/powerpoint/2010/main" val="3873906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11 i brosjyren. Side 6 i Akkordtariffen</a:t>
            </a:r>
          </a:p>
          <a:p>
            <a:r>
              <a:rPr lang="nb-NO" sz="1800" dirty="0">
                <a:effectLst/>
                <a:latin typeface="Open Sans" panose="020B0606030504020204" pitchFamily="34" charset="0"/>
                <a:ea typeface="Calibri" panose="020F0502020204030204" pitchFamily="34" charset="0"/>
                <a:cs typeface="Times New Roman" panose="02020603050405020304" pitchFamily="18" charset="0"/>
              </a:rPr>
              <a:t>Akkordoverskuddet skal fordeles på samtlige timer som er medgått på arbeidet, uansett kategori timer (akkordtid, fastlønn i akkord og reisetid akkord).</a:t>
            </a:r>
          </a:p>
          <a:p>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p>
          <a:p>
            <a:r>
              <a:rPr lang="nb-NO" sz="1800" dirty="0">
                <a:effectLst/>
                <a:latin typeface="Open Sans" panose="020B0606030504020204" pitchFamily="34" charset="0"/>
                <a:ea typeface="Calibri" panose="020F0502020204030204" pitchFamily="34" charset="0"/>
                <a:cs typeface="Times New Roman" panose="02020603050405020304" pitchFamily="18" charset="0"/>
              </a:rPr>
              <a:t>Dersom det har blitt utbetalt et akkordforskudd underveis, trekkes dette fra for de det måtte gjelde, når endelig akkordetterskudd utbetales. </a:t>
            </a:r>
          </a:p>
          <a:p>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p>
          <a:p>
            <a:r>
              <a:rPr lang="nb-NO" sz="1800" dirty="0">
                <a:effectLst/>
                <a:latin typeface="Open Sans" panose="020B0606030504020204" pitchFamily="34" charset="0"/>
                <a:ea typeface="Calibri" panose="020F0502020204030204" pitchFamily="34" charset="0"/>
                <a:cs typeface="Times New Roman" panose="02020603050405020304" pitchFamily="18" charset="0"/>
              </a:rPr>
              <a:t>Gjenpart av akkordoppgjøret som tilstilles akkordtaker og arbeidstakernes tillitsvalgte ved bedriften, skal være komplett med beregnings- og fordelingslister.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23</a:t>
            </a:fld>
            <a:endParaRPr lang="nb-NO"/>
          </a:p>
        </p:txBody>
      </p:sp>
    </p:spTree>
    <p:extLst>
      <p:ext uri="{BB962C8B-B14F-4D97-AF65-F5344CB8AC3E}">
        <p14:creationId xmlns:p14="http://schemas.microsoft.com/office/powerpoint/2010/main" val="3861759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12 i brosjyre.</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24</a:t>
            </a:fld>
            <a:endParaRPr lang="nb-NO"/>
          </a:p>
        </p:txBody>
      </p:sp>
    </p:spTree>
    <p:extLst>
      <p:ext uri="{BB962C8B-B14F-4D97-AF65-F5344CB8AC3E}">
        <p14:creationId xmlns:p14="http://schemas.microsoft.com/office/powerpoint/2010/main" val="378604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19 i LOK.</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25</a:t>
            </a:fld>
            <a:endParaRPr lang="nb-NO"/>
          </a:p>
        </p:txBody>
      </p:sp>
    </p:spTree>
    <p:extLst>
      <p:ext uri="{BB962C8B-B14F-4D97-AF65-F5344CB8AC3E}">
        <p14:creationId xmlns:p14="http://schemas.microsoft.com/office/powerpoint/2010/main" val="351502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13 i brosjyre.</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26</a:t>
            </a:fld>
            <a:endParaRPr lang="nb-NO"/>
          </a:p>
        </p:txBody>
      </p:sp>
    </p:spTree>
    <p:extLst>
      <p:ext uri="{BB962C8B-B14F-4D97-AF65-F5344CB8AC3E}">
        <p14:creationId xmlns:p14="http://schemas.microsoft.com/office/powerpoint/2010/main" val="134013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5 i brosjyren. </a:t>
            </a:r>
            <a:r>
              <a:rPr lang="nb-NO" sz="1200" dirty="0">
                <a:latin typeface="Arial" charset="0"/>
                <a:cs typeface="Microsoft YaHei" charset="0"/>
              </a:rPr>
              <a:t>Kurs deltakerne slår opp på side 19 i Landsoverenskomsten. Her må kursholder forklare hva akkordmultiplikator</a:t>
            </a:r>
            <a:r>
              <a:rPr lang="nb-NO" sz="1200" baseline="0" dirty="0">
                <a:latin typeface="Arial" charset="0"/>
                <a:cs typeface="Microsoft YaHei" charset="0"/>
              </a:rPr>
              <a:t> er. Akkordmultiplikator endres ved hvert hovedoppgjør/mellomoppgjør. Dette for å slippe å trykke ny akkordtariff hvert år med nye priser. </a:t>
            </a:r>
            <a:endParaRPr lang="nb-NO" sz="1200" dirty="0">
              <a:latin typeface="Arial" charset="0"/>
              <a:cs typeface="Microsoft YaHei" charset="0"/>
            </a:endParaRP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3</a:t>
            </a:fld>
            <a:endParaRPr lang="nb-NO"/>
          </a:p>
        </p:txBody>
      </p:sp>
    </p:spTree>
    <p:extLst>
      <p:ext uri="{BB962C8B-B14F-4D97-AF65-F5344CB8AC3E}">
        <p14:creationId xmlns:p14="http://schemas.microsoft.com/office/powerpoint/2010/main" val="326549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baksiden av brosjyren er det en «nett-app». Skann </a:t>
            </a:r>
            <a:r>
              <a:rPr lang="nb-NO" dirty="0" err="1"/>
              <a:t>Qr</a:t>
            </a:r>
            <a:r>
              <a:rPr lang="nb-NO" dirty="0"/>
              <a:t>-koden og…</a:t>
            </a:r>
          </a:p>
        </p:txBody>
      </p:sp>
      <p:sp>
        <p:nvSpPr>
          <p:cNvPr id="4" name="Plassholder for lysbildenummer 3"/>
          <p:cNvSpPr>
            <a:spLocks noGrp="1"/>
          </p:cNvSpPr>
          <p:nvPr>
            <p:ph type="sldNum" sz="quarter" idx="5"/>
          </p:nvPr>
        </p:nvSpPr>
        <p:spPr/>
        <p:txBody>
          <a:bodyPr/>
          <a:lstStyle/>
          <a:p>
            <a:fld id="{5D2A9D14-4814-43DF-B7A7-D24123FEFC43}" type="slidenum">
              <a:rPr lang="nb-NO" smtClean="0"/>
              <a:t>4</a:t>
            </a:fld>
            <a:endParaRPr lang="nb-NO"/>
          </a:p>
        </p:txBody>
      </p:sp>
    </p:spTree>
    <p:extLst>
      <p:ext uri="{BB962C8B-B14F-4D97-AF65-F5344CB8AC3E}">
        <p14:creationId xmlns:p14="http://schemas.microsoft.com/office/powerpoint/2010/main" val="174592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Legg inn dette materiellet.</a:t>
            </a:r>
          </a:p>
        </p:txBody>
      </p:sp>
      <p:sp>
        <p:nvSpPr>
          <p:cNvPr id="4" name="Plassholder for lysbildenummer 3"/>
          <p:cNvSpPr>
            <a:spLocks noGrp="1"/>
          </p:cNvSpPr>
          <p:nvPr>
            <p:ph type="sldNum" sz="quarter" idx="5"/>
          </p:nvPr>
        </p:nvSpPr>
        <p:spPr/>
        <p:txBody>
          <a:bodyPr/>
          <a:lstStyle/>
          <a:p>
            <a:fld id="{5D2A9D14-4814-43DF-B7A7-D24123FEFC43}" type="slidenum">
              <a:rPr lang="nb-NO" smtClean="0"/>
              <a:t>5</a:t>
            </a:fld>
            <a:endParaRPr lang="nb-NO"/>
          </a:p>
        </p:txBody>
      </p:sp>
    </p:spTree>
    <p:extLst>
      <p:ext uri="{BB962C8B-B14F-4D97-AF65-F5344CB8AC3E}">
        <p14:creationId xmlns:p14="http://schemas.microsoft.com/office/powerpoint/2010/main" val="67249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Kurs deltakerne bes slå opp på side 6 i brosjyren og side 11 i Akkordtariffen.</a:t>
            </a:r>
          </a:p>
          <a:p>
            <a:r>
              <a:rPr lang="nb-NO" dirty="0"/>
              <a:t>Nytt i tariffoppgjøret 2022:</a:t>
            </a:r>
          </a:p>
          <a:p>
            <a:r>
              <a:rPr lang="nb-NO" dirty="0"/>
              <a:t>Pkt. 3 er endret og fastslår at det skal avtales betaling for HMS-arbeid.</a:t>
            </a:r>
          </a:p>
          <a:p>
            <a:r>
              <a:rPr lang="nb-NO" dirty="0"/>
              <a:t>Pkt. 7 er nytt og man har nå i Akkordseddel mulighet til å fastsette timesats for avtalt timebetaling.</a:t>
            </a:r>
          </a:p>
        </p:txBody>
      </p:sp>
      <p:sp>
        <p:nvSpPr>
          <p:cNvPr id="4" name="Plassholder for lysbildenummer 3"/>
          <p:cNvSpPr>
            <a:spLocks noGrp="1"/>
          </p:cNvSpPr>
          <p:nvPr>
            <p:ph type="sldNum" sz="quarter" idx="5"/>
          </p:nvPr>
        </p:nvSpPr>
        <p:spPr/>
        <p:txBody>
          <a:bodyPr/>
          <a:lstStyle/>
          <a:p>
            <a:fld id="{5D2A9D14-4814-43DF-B7A7-D24123FEFC43}" type="slidenum">
              <a:rPr lang="nb-NO" smtClean="0"/>
              <a:t>6</a:t>
            </a:fld>
            <a:endParaRPr lang="nb-NO"/>
          </a:p>
        </p:txBody>
      </p:sp>
    </p:spTree>
    <p:extLst>
      <p:ext uri="{BB962C8B-B14F-4D97-AF65-F5344CB8AC3E}">
        <p14:creationId xmlns:p14="http://schemas.microsoft.com/office/powerpoint/2010/main" val="244637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7 og 8 i brosjyre og side 8 i Akkordtariffen.</a:t>
            </a:r>
          </a:p>
          <a:p>
            <a:r>
              <a:rPr lang="nb-NO" dirty="0"/>
              <a:t>110.12 er omskrevet i tariffoppgjøret 2022.</a:t>
            </a:r>
          </a:p>
        </p:txBody>
      </p:sp>
      <p:sp>
        <p:nvSpPr>
          <p:cNvPr id="4" name="Plassholder for lysbildenummer 3"/>
          <p:cNvSpPr>
            <a:spLocks noGrp="1"/>
          </p:cNvSpPr>
          <p:nvPr>
            <p:ph type="sldNum" sz="quarter" idx="5"/>
          </p:nvPr>
        </p:nvSpPr>
        <p:spPr/>
        <p:txBody>
          <a:bodyPr/>
          <a:lstStyle/>
          <a:p>
            <a:fld id="{5D2A9D14-4814-43DF-B7A7-D24123FEFC43}" type="slidenum">
              <a:rPr lang="nb-NO" smtClean="0"/>
              <a:t>7</a:t>
            </a:fld>
            <a:endParaRPr lang="nb-NO"/>
          </a:p>
        </p:txBody>
      </p:sp>
    </p:spTree>
    <p:extLst>
      <p:ext uri="{BB962C8B-B14F-4D97-AF65-F5344CB8AC3E}">
        <p14:creationId xmlns:p14="http://schemas.microsoft.com/office/powerpoint/2010/main" val="186799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brosjyren. Kursdeltakerne bes slå opp på de sidene pos. Refererer til. Det gjelder alle sider videre i kurset. Akkordtariffen side 8 og 9.</a:t>
            </a:r>
          </a:p>
        </p:txBody>
      </p:sp>
      <p:sp>
        <p:nvSpPr>
          <p:cNvPr id="4" name="Plassholder for lysbildenummer 3"/>
          <p:cNvSpPr>
            <a:spLocks noGrp="1"/>
          </p:cNvSpPr>
          <p:nvPr>
            <p:ph type="sldNum" sz="quarter" idx="5"/>
          </p:nvPr>
        </p:nvSpPr>
        <p:spPr/>
        <p:txBody>
          <a:bodyPr/>
          <a:lstStyle/>
          <a:p>
            <a:fld id="{5D2A9D14-4814-43DF-B7A7-D24123FEFC43}" type="slidenum">
              <a:rPr lang="nb-NO" smtClean="0"/>
              <a:t>9</a:t>
            </a:fld>
            <a:endParaRPr lang="nb-NO"/>
          </a:p>
        </p:txBody>
      </p:sp>
    </p:spTree>
    <p:extLst>
      <p:ext uri="{BB962C8B-B14F-4D97-AF65-F5344CB8AC3E}">
        <p14:creationId xmlns:p14="http://schemas.microsoft.com/office/powerpoint/2010/main" val="94888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brosjyren.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10</a:t>
            </a:fld>
            <a:endParaRPr lang="nb-NO"/>
          </a:p>
        </p:txBody>
      </p:sp>
    </p:spTree>
    <p:extLst>
      <p:ext uri="{BB962C8B-B14F-4D97-AF65-F5344CB8AC3E}">
        <p14:creationId xmlns:p14="http://schemas.microsoft.com/office/powerpoint/2010/main" val="291642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a:xfrm>
            <a:off x="4038600" y="6317850"/>
            <a:ext cx="4114800" cy="365125"/>
          </a:xfrm>
        </p:spPr>
        <p:txBody>
          <a:bodyPr/>
          <a:lstStyle/>
          <a:p>
            <a:endParaRPr lang="nb-NO" dirty="0"/>
          </a:p>
        </p:txBody>
      </p:sp>
      <p:sp>
        <p:nvSpPr>
          <p:cNvPr id="5" name="Plassholder for lysbildenummer 4"/>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37498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4038600" y="6317850"/>
            <a:ext cx="4114800" cy="365125"/>
          </a:xfrm>
        </p:spPr>
        <p:txBody>
          <a:bodyPr/>
          <a:lstStyle/>
          <a:p>
            <a:endParaRPr lang="nb-NO" dirty="0"/>
          </a:p>
        </p:txBody>
      </p:sp>
      <p:sp>
        <p:nvSpPr>
          <p:cNvPr id="4" name="Plassholder for lysbildenummer 3"/>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25046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532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544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a:xfrm>
            <a:off x="4038600" y="6317850"/>
            <a:ext cx="4114800" cy="365125"/>
          </a:xfrm>
        </p:spPr>
        <p:txBody>
          <a:bodyPr/>
          <a:lstStyle/>
          <a:p>
            <a:endParaRPr lang="nb-NO"/>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43394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458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4867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a:xfrm>
            <a:off x="4038600" y="6317850"/>
            <a:ext cx="4114800" cy="365125"/>
          </a:xfrm>
        </p:spPr>
        <p:txBody>
          <a:bodyPr/>
          <a:lstStyle/>
          <a:p>
            <a:endParaRPr lang="nb-NO" dirty="0"/>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45057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286933"/>
            <a:ext cx="9144000" cy="1915027"/>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93853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a:xfrm>
            <a:off x="4038600" y="6317850"/>
            <a:ext cx="4114800" cy="365125"/>
          </a:xfrm>
        </p:spPr>
        <p:txBody>
          <a:bodyPr/>
          <a:lstStyle/>
          <a:p>
            <a:endParaRPr lang="nb-NO"/>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76728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180349"/>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060074"/>
            <a:ext cx="10515600" cy="10509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9320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37666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37666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a:xfrm>
            <a:off x="4038600" y="6317850"/>
            <a:ext cx="4114800" cy="365125"/>
          </a:xfrm>
        </p:spPr>
        <p:txBody>
          <a:bodyPr/>
          <a:lstStyle/>
          <a:p>
            <a:endParaRPr lang="nb-NO"/>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01334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0872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0872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11"/>
          </p:nvPr>
        </p:nvSpPr>
        <p:spPr>
          <a:xfrm>
            <a:off x="4038600" y="6317850"/>
            <a:ext cx="4114800" cy="365125"/>
          </a:xfrm>
        </p:spPr>
        <p:txBody>
          <a:bodyPr/>
          <a:lstStyle/>
          <a:p>
            <a:endParaRPr lang="nb-NO" dirty="0"/>
          </a:p>
        </p:txBody>
      </p:sp>
      <p:sp>
        <p:nvSpPr>
          <p:cNvPr id="9" name="Plassholder for lysbildenummer 8"/>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731791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jpg"/><Relationship Id="rId5" Type="http://schemas.openxmlformats.org/officeDocument/2006/relationships/slideLayout" Target="../slideLayouts/slideLayout9.xml"/><Relationship Id="rId10" Type="http://schemas.openxmlformats.org/officeDocument/2006/relationships/theme" Target="../theme/theme5.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07584" cy="6858000"/>
          </a:xfrm>
          <a:prstGeom prst="rect">
            <a:avLst/>
          </a:prstGeom>
        </p:spPr>
      </p:pic>
    </p:spTree>
    <p:extLst>
      <p:ext uri="{BB962C8B-B14F-4D97-AF65-F5344CB8AC3E}">
        <p14:creationId xmlns:p14="http://schemas.microsoft.com/office/powerpoint/2010/main" val="1850187073"/>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61493845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29361254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72243943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380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4038600" y="6279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nb-NO" dirty="0"/>
          </a:p>
        </p:txBody>
      </p:sp>
      <p:sp>
        <p:nvSpPr>
          <p:cNvPr id="6" name="Plassholder for lysbildenummer 5"/>
          <p:cNvSpPr>
            <a:spLocks noGrp="1"/>
          </p:cNvSpPr>
          <p:nvPr>
            <p:ph type="sldNum" sz="quarter" idx="4"/>
          </p:nvPr>
        </p:nvSpPr>
        <p:spPr>
          <a:xfrm>
            <a:off x="8610600" y="6279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A1653416-48ED-3B46-B74D-24F2E4487776}" type="slidenum">
              <a:rPr lang="nb-NO" smtClean="0"/>
              <a:pPr/>
              <a:t>‹#›</a:t>
            </a:fld>
            <a:endParaRPr lang="nb-NO" dirty="0"/>
          </a:p>
        </p:txBody>
      </p:sp>
      <p:pic>
        <p:nvPicPr>
          <p:cNvPr id="11" name="Bild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5892800"/>
            <a:ext cx="12186000" cy="967805"/>
          </a:xfrm>
          <a:prstGeom prst="rect">
            <a:avLst/>
          </a:prstGeom>
        </p:spPr>
      </p:pic>
    </p:spTree>
    <p:extLst>
      <p:ext uri="{BB962C8B-B14F-4D97-AF65-F5344CB8AC3E}">
        <p14:creationId xmlns:p14="http://schemas.microsoft.com/office/powerpoint/2010/main" val="195127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Calibri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Calibri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Calibri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Calibri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66277173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3730469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74861346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13.10.2022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51621697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14E9C4E-845C-463B-AF09-7CFEBA6D7598}"/>
              </a:ext>
            </a:extLst>
          </p:cNvPr>
          <p:cNvSpPr>
            <a:spLocks noGrp="1"/>
          </p:cNvSpPr>
          <p:nvPr>
            <p:ph type="title"/>
          </p:nvPr>
        </p:nvSpPr>
        <p:spPr>
          <a:xfrm>
            <a:off x="1028700" y="1967266"/>
            <a:ext cx="2628900" cy="2547257"/>
          </a:xfrm>
          <a:noFill/>
        </p:spPr>
        <p:txBody>
          <a:bodyPr anchor="ctr">
            <a:normAutofit/>
          </a:bodyPr>
          <a:lstStyle/>
          <a:p>
            <a:pPr algn="ctr"/>
            <a:r>
              <a:rPr lang="nb-NO" sz="3600" b="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Akkord på 1-2-3</a:t>
            </a:r>
            <a:br>
              <a:rPr lang="nb-NO" sz="360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br>
            <a:endParaRPr lang="nb-NO" sz="3600">
              <a:solidFill>
                <a:srgbClr val="FFFFFF"/>
              </a:solidFill>
            </a:endParaRPr>
          </a:p>
        </p:txBody>
      </p:sp>
      <p:pic>
        <p:nvPicPr>
          <p:cNvPr id="3" name="Bilde 2">
            <a:extLst>
              <a:ext uri="{FF2B5EF4-FFF2-40B4-BE49-F238E27FC236}">
                <a16:creationId xmlns:a16="http://schemas.microsoft.com/office/drawing/2014/main" id="{C702066E-7AF6-428F-98C0-FC07EAACFB72}"/>
              </a:ext>
            </a:extLst>
          </p:cNvPr>
          <p:cNvPicPr>
            <a:picLocks noChangeAspect="1"/>
          </p:cNvPicPr>
          <p:nvPr/>
        </p:nvPicPr>
        <p:blipFill>
          <a:blip r:embed="rId3"/>
          <a:stretch>
            <a:fillRect/>
          </a:stretch>
        </p:blipFill>
        <p:spPr>
          <a:xfrm>
            <a:off x="6197724" y="643466"/>
            <a:ext cx="3939884" cy="5568739"/>
          </a:xfrm>
          <a:prstGeom prst="rect">
            <a:avLst/>
          </a:prstGeom>
        </p:spPr>
      </p:pic>
    </p:spTree>
    <p:extLst>
      <p:ext uri="{BB962C8B-B14F-4D97-AF65-F5344CB8AC3E}">
        <p14:creationId xmlns:p14="http://schemas.microsoft.com/office/powerpoint/2010/main" val="338809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DAF-4ABA-427A-8C0F-72F2921BEEB6}"/>
              </a:ext>
            </a:extLst>
          </p:cNvPr>
          <p:cNvSpPr>
            <a:spLocks noGrp="1"/>
          </p:cNvSpPr>
          <p:nvPr>
            <p:ph type="title"/>
          </p:nvPr>
        </p:nvSpPr>
        <p:spPr/>
        <p:txBody>
          <a:bodyPr/>
          <a:lstStyle/>
          <a:p>
            <a:r>
              <a:rPr lang="nb-NO" dirty="0"/>
              <a:t>Dette plikter vi som montører og lærlinger</a:t>
            </a:r>
            <a:br>
              <a:rPr lang="nb-NO" dirty="0"/>
            </a:br>
            <a:endParaRPr lang="nb-NO" dirty="0"/>
          </a:p>
        </p:txBody>
      </p:sp>
      <p:sp>
        <p:nvSpPr>
          <p:cNvPr id="3" name="Plassholder for innhold 2">
            <a:extLst>
              <a:ext uri="{FF2B5EF4-FFF2-40B4-BE49-F238E27FC236}">
                <a16:creationId xmlns:a16="http://schemas.microsoft.com/office/drawing/2014/main" id="{BCFE453C-364B-47C7-B613-41AD7D8BC859}"/>
              </a:ext>
            </a:extLst>
          </p:cNvPr>
          <p:cNvSpPr>
            <a:spLocks noGrp="1"/>
          </p:cNvSpPr>
          <p:nvPr>
            <p:ph idx="1"/>
          </p:nvPr>
        </p:nvSpPr>
        <p:spPr/>
        <p:txBody>
          <a:bodyPr/>
          <a:lstStyle/>
          <a:p>
            <a:pPr lvl="0"/>
            <a:r>
              <a:rPr lang="nb-NO" dirty="0">
                <a:latin typeface="+mn-lt"/>
              </a:rPr>
              <a:t>Vi plikter å møte opp og være på arbeid til rett tid.</a:t>
            </a:r>
          </a:p>
          <a:p>
            <a:r>
              <a:rPr lang="nb-NO" dirty="0">
                <a:latin typeface="+mn-lt"/>
              </a:rPr>
              <a:t>Skrive timelister som beskriver hva vi har gjort, spesielt utført tilleggs- og forandringsarbeid. </a:t>
            </a:r>
            <a:r>
              <a:rPr lang="nb-NO" b="1" dirty="0">
                <a:latin typeface="+mn-lt"/>
              </a:rPr>
              <a:t>Pos. 125.25</a:t>
            </a:r>
            <a:endParaRPr lang="nb-NO" dirty="0">
              <a:latin typeface="+mn-lt"/>
            </a:endParaRPr>
          </a:p>
          <a:p>
            <a:pPr lvl="0"/>
            <a:r>
              <a:rPr lang="nb-NO" dirty="0">
                <a:latin typeface="+mn-lt"/>
              </a:rPr>
              <a:t>Vi skal utføre fagmessig arbeid. </a:t>
            </a:r>
            <a:r>
              <a:rPr lang="nb-NO" b="1" dirty="0">
                <a:latin typeface="+mn-lt"/>
              </a:rPr>
              <a:t>Pos. 110.40</a:t>
            </a:r>
            <a:endParaRPr lang="nb-NO" dirty="0">
              <a:latin typeface="+mn-lt"/>
            </a:endParaRPr>
          </a:p>
          <a:p>
            <a:endParaRPr lang="nb-NO" dirty="0"/>
          </a:p>
        </p:txBody>
      </p:sp>
    </p:spTree>
    <p:extLst>
      <p:ext uri="{BB962C8B-B14F-4D97-AF65-F5344CB8AC3E}">
        <p14:creationId xmlns:p14="http://schemas.microsoft.com/office/powerpoint/2010/main" val="7144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DAEBC52-59BE-39D7-AF35-DE0DE348535B}"/>
              </a:ext>
            </a:extLst>
          </p:cNvPr>
          <p:cNvPicPr>
            <a:picLocks noChangeAspect="1"/>
          </p:cNvPicPr>
          <p:nvPr/>
        </p:nvPicPr>
        <p:blipFill>
          <a:blip r:embed="rId3"/>
          <a:stretch>
            <a:fillRect/>
          </a:stretch>
        </p:blipFill>
        <p:spPr>
          <a:xfrm>
            <a:off x="3567793" y="-263"/>
            <a:ext cx="5061857" cy="6865909"/>
          </a:xfrm>
          <a:prstGeom prst="rect">
            <a:avLst/>
          </a:prstGeom>
        </p:spPr>
      </p:pic>
    </p:spTree>
    <p:extLst>
      <p:ext uri="{BB962C8B-B14F-4D97-AF65-F5344CB8AC3E}">
        <p14:creationId xmlns:p14="http://schemas.microsoft.com/office/powerpoint/2010/main" val="392052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F7E1EA-9435-4A0E-A318-84335AC6DFC8}"/>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0A47B26C-59ED-484C-90CE-226A4D547582}"/>
              </a:ext>
            </a:extLst>
          </p:cNvPr>
          <p:cNvSpPr>
            <a:spLocks noGrp="1"/>
          </p:cNvSpPr>
          <p:nvPr>
            <p:ph idx="1"/>
          </p:nvPr>
        </p:nvSpPr>
        <p:spPr/>
        <p:txBody>
          <a:bodyPr/>
          <a:lstStyle/>
          <a:p>
            <a:r>
              <a:rPr lang="nb-NO" b="1" dirty="0">
                <a:latin typeface="+mn-lt"/>
              </a:rPr>
              <a:t>Akkordtid: </a:t>
            </a:r>
            <a:r>
              <a:rPr lang="nb-NO" dirty="0">
                <a:latin typeface="+mn-lt"/>
              </a:rPr>
              <a:t>Den tiden man produserer etter prislista og avtalepriser på en akkordjobb skrives som akkordtid. Akkordtid føres under lønnsarten </a:t>
            </a:r>
            <a:r>
              <a:rPr lang="nb-NO" b="1" dirty="0">
                <a:latin typeface="+mn-lt"/>
              </a:rPr>
              <a:t>«Akkordtid».</a:t>
            </a:r>
            <a:endParaRPr lang="nb-NO" dirty="0"/>
          </a:p>
        </p:txBody>
      </p:sp>
    </p:spTree>
    <p:extLst>
      <p:ext uri="{BB962C8B-B14F-4D97-AF65-F5344CB8AC3E}">
        <p14:creationId xmlns:p14="http://schemas.microsoft.com/office/powerpoint/2010/main" val="267981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ED6C6A-0127-45FF-9995-E109239FD264}"/>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D7E9C8B2-281A-4A7B-83A2-3C8FEF814D92}"/>
              </a:ext>
            </a:extLst>
          </p:cNvPr>
          <p:cNvSpPr>
            <a:spLocks noGrp="1"/>
          </p:cNvSpPr>
          <p:nvPr>
            <p:ph idx="1"/>
          </p:nvPr>
        </p:nvSpPr>
        <p:spPr/>
        <p:txBody>
          <a:bodyPr>
            <a:normAutofit/>
          </a:bodyPr>
          <a:lstStyle/>
          <a:p>
            <a:r>
              <a:rPr lang="nb-NO" b="1" dirty="0">
                <a:latin typeface="+mn-lt"/>
              </a:rPr>
              <a:t>Fastlønn i akkord: </a:t>
            </a:r>
            <a:r>
              <a:rPr lang="nb-NO" dirty="0">
                <a:latin typeface="+mn-lt"/>
              </a:rPr>
              <a:t>For enkelte arbeidsoperasjoner er det enighet om at disse godtgjøres med fastlønn i akkord. Timene føres under lønnsarten </a:t>
            </a:r>
            <a:r>
              <a:rPr lang="nb-NO" b="1" dirty="0">
                <a:latin typeface="+mn-lt"/>
              </a:rPr>
              <a:t>«fastlønn i akkord» </a:t>
            </a:r>
            <a:r>
              <a:rPr lang="nb-NO" dirty="0">
                <a:latin typeface="+mn-lt"/>
              </a:rPr>
              <a:t>og timene tillegges akkorden.  I pos. 125 er det listet opp eksempler på hva som betales med fastlønn i akkord. </a:t>
            </a:r>
          </a:p>
        </p:txBody>
      </p:sp>
    </p:spTree>
    <p:extLst>
      <p:ext uri="{BB962C8B-B14F-4D97-AF65-F5344CB8AC3E}">
        <p14:creationId xmlns:p14="http://schemas.microsoft.com/office/powerpoint/2010/main" val="100264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6EA413-BA1E-4405-97CD-B0318FE9D76C}"/>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B1AD3342-863A-4E3E-854F-A52F62692AB3}"/>
              </a:ext>
            </a:extLst>
          </p:cNvPr>
          <p:cNvSpPr>
            <a:spLocks noGrp="1"/>
          </p:cNvSpPr>
          <p:nvPr>
            <p:ph idx="1"/>
          </p:nvPr>
        </p:nvSpPr>
        <p:spPr/>
        <p:txBody>
          <a:bodyPr/>
          <a:lstStyle/>
          <a:p>
            <a:r>
              <a:rPr lang="nb-NO" b="1" dirty="0">
                <a:latin typeface="+mn-lt"/>
              </a:rPr>
              <a:t>Reisetid i akkord: </a:t>
            </a:r>
            <a:r>
              <a:rPr lang="nb-NO" dirty="0">
                <a:latin typeface="+mn-lt"/>
              </a:rPr>
              <a:t>Det vises til LOK § 3 H pkt. 3. Timene føres under lønnsarten </a:t>
            </a:r>
            <a:r>
              <a:rPr lang="nb-NO" b="1" dirty="0">
                <a:latin typeface="+mn-lt"/>
              </a:rPr>
              <a:t>«reisetid akkord» </a:t>
            </a:r>
            <a:r>
              <a:rPr lang="nb-NO" dirty="0">
                <a:latin typeface="+mn-lt"/>
              </a:rPr>
              <a:t>og timene tillegges akkorden. </a:t>
            </a:r>
          </a:p>
          <a:p>
            <a:r>
              <a:rPr lang="nb-NO" dirty="0">
                <a:latin typeface="+mn-lt"/>
              </a:rPr>
              <a:t>LOK § 3H. pkt. 3 sier følgende:</a:t>
            </a:r>
          </a:p>
          <a:p>
            <a:pPr marL="0" indent="0">
              <a:buNone/>
            </a:pPr>
            <a:r>
              <a:rPr lang="nb-NO" dirty="0">
                <a:latin typeface="+mn-lt"/>
              </a:rPr>
              <a:t>	</a:t>
            </a:r>
            <a:r>
              <a:rPr lang="nb-NO" i="1" dirty="0">
                <a:latin typeface="+mn-lt"/>
              </a:rPr>
              <a:t>Ved arbeid i lønnssystemene i § 4 betales reisetid utover 15 min 	med fastlønn + fagarbeidertillegg (§ 3 A og § 3 C). 	</a:t>
            </a:r>
          </a:p>
          <a:p>
            <a:pPr marL="0" indent="0">
              <a:buNone/>
            </a:pPr>
            <a:r>
              <a:rPr lang="nb-NO" dirty="0">
                <a:latin typeface="+mn-lt"/>
              </a:rPr>
              <a:t>Hvis det skal være reisetid på jobben 	skal det beskrives i akkordseddel.</a:t>
            </a:r>
          </a:p>
          <a:p>
            <a:endParaRPr lang="nb-NO" dirty="0"/>
          </a:p>
        </p:txBody>
      </p:sp>
    </p:spTree>
    <p:extLst>
      <p:ext uri="{BB962C8B-B14F-4D97-AF65-F5344CB8AC3E}">
        <p14:creationId xmlns:p14="http://schemas.microsoft.com/office/powerpoint/2010/main" val="257549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D11EF-0D49-46FE-A148-1D8F7560849E}"/>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F46AF802-EA20-48C9-BAFF-8E2125381BCB}"/>
              </a:ext>
            </a:extLst>
          </p:cNvPr>
          <p:cNvSpPr>
            <a:spLocks noGrp="1"/>
          </p:cNvSpPr>
          <p:nvPr>
            <p:ph idx="1"/>
          </p:nvPr>
        </p:nvSpPr>
        <p:spPr/>
        <p:txBody>
          <a:bodyPr/>
          <a:lstStyle/>
          <a:p>
            <a:r>
              <a:rPr lang="nb-NO" b="1" dirty="0">
                <a:latin typeface="+mn-lt"/>
              </a:rPr>
              <a:t>Avtalt timebetaling: </a:t>
            </a:r>
            <a:r>
              <a:rPr lang="nb-NO" dirty="0">
                <a:latin typeface="+mn-lt"/>
              </a:rPr>
              <a:t>Det er enighet om at det lokalt på bedriften kan treffes avtale om en fast timesats som benyttes i de tilfeller akkordtariffen sier at det skal avtales betaling. Avtalt timebetaling føres som lønnsarten </a:t>
            </a:r>
            <a:r>
              <a:rPr lang="nb-NO" b="1" dirty="0">
                <a:latin typeface="+mn-lt"/>
              </a:rPr>
              <a:t>«avtalt timebetaling» </a:t>
            </a:r>
            <a:r>
              <a:rPr lang="nb-NO" dirty="0">
                <a:latin typeface="+mn-lt"/>
              </a:rPr>
              <a:t>og timene tillegges akkorden.</a:t>
            </a:r>
          </a:p>
          <a:p>
            <a:r>
              <a:rPr lang="nb-NO" b="1" dirty="0">
                <a:latin typeface="+mn-lt"/>
              </a:rPr>
              <a:t>I Akkordportalen føres avtalt timebetaling som herav tid.</a:t>
            </a:r>
          </a:p>
          <a:p>
            <a:endParaRPr lang="nb-NO" dirty="0"/>
          </a:p>
        </p:txBody>
      </p:sp>
    </p:spTree>
    <p:extLst>
      <p:ext uri="{BB962C8B-B14F-4D97-AF65-F5344CB8AC3E}">
        <p14:creationId xmlns:p14="http://schemas.microsoft.com/office/powerpoint/2010/main" val="77893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4B2CAF-E790-A63E-273B-9899AD8D22AD}"/>
              </a:ext>
            </a:extLst>
          </p:cNvPr>
          <p:cNvSpPr>
            <a:spLocks noGrp="1"/>
          </p:cNvSpPr>
          <p:nvPr>
            <p:ph type="title"/>
          </p:nvPr>
        </p:nvSpPr>
        <p:spPr/>
        <p:txBody>
          <a:bodyPr/>
          <a:lstStyle/>
          <a:p>
            <a:r>
              <a:rPr lang="nb-NO" dirty="0"/>
              <a:t>Føring av timer</a:t>
            </a:r>
          </a:p>
        </p:txBody>
      </p:sp>
      <p:sp>
        <p:nvSpPr>
          <p:cNvPr id="3" name="Plassholder for innhold 2">
            <a:extLst>
              <a:ext uri="{FF2B5EF4-FFF2-40B4-BE49-F238E27FC236}">
                <a16:creationId xmlns:a16="http://schemas.microsoft.com/office/drawing/2014/main" id="{640E9722-A897-E0CB-1F14-ADE198158432}"/>
              </a:ext>
            </a:extLst>
          </p:cNvPr>
          <p:cNvSpPr>
            <a:spLocks noGrp="1"/>
          </p:cNvSpPr>
          <p:nvPr>
            <p:ph sz="half" idx="1"/>
          </p:nvPr>
        </p:nvSpPr>
        <p:spPr/>
        <p:txBody>
          <a:bodyPr/>
          <a:lstStyle/>
          <a:p>
            <a:pPr marL="342900" lvl="0" indent="-342900">
              <a:buFont typeface="Open Sans" panose="020B0606030504020204" pitchFamily="34" charset="0"/>
              <a:buChar char="-"/>
            </a:pPr>
            <a:r>
              <a:rPr lang="nb-NO" sz="2800" dirty="0">
                <a:effectLst/>
                <a:latin typeface="Calibri "/>
                <a:ea typeface="Calibri" panose="020F0502020204030204" pitchFamily="34" charset="0"/>
                <a:cs typeface="Arial" panose="020B0604020202020204" pitchFamily="34" charset="0"/>
              </a:rPr>
              <a:t>Akkordtid</a:t>
            </a:r>
          </a:p>
          <a:p>
            <a:pPr marL="342900" lvl="0" indent="-342900">
              <a:buFont typeface="Open Sans" panose="020B0606030504020204" pitchFamily="34" charset="0"/>
              <a:buChar char="-"/>
            </a:pPr>
            <a:r>
              <a:rPr lang="nb-NO" sz="2800" dirty="0">
                <a:effectLst/>
                <a:latin typeface="Calibri "/>
                <a:ea typeface="Calibri" panose="020F0502020204030204" pitchFamily="34" charset="0"/>
                <a:cs typeface="Arial" panose="020B0604020202020204" pitchFamily="34" charset="0"/>
              </a:rPr>
              <a:t>Fastlønn i akkord</a:t>
            </a:r>
          </a:p>
          <a:p>
            <a:pPr marL="342900" lvl="0" indent="-342900">
              <a:buFont typeface="Open Sans" panose="020B0606030504020204" pitchFamily="34" charset="0"/>
              <a:buChar char="-"/>
            </a:pPr>
            <a:r>
              <a:rPr lang="nb-NO" sz="2800" dirty="0">
                <a:effectLst/>
                <a:latin typeface="Calibri "/>
                <a:ea typeface="Calibri" panose="020F0502020204030204" pitchFamily="34" charset="0"/>
                <a:cs typeface="Arial" panose="020B0604020202020204" pitchFamily="34" charset="0"/>
              </a:rPr>
              <a:t>Reisetid akkord</a:t>
            </a:r>
          </a:p>
          <a:p>
            <a:pPr indent="228600"/>
            <a:r>
              <a:rPr lang="nb-NO" sz="2800" dirty="0">
                <a:effectLst/>
                <a:latin typeface="Calibri "/>
                <a:ea typeface="Calibri" panose="020F0502020204030204" pitchFamily="34" charset="0"/>
                <a:cs typeface="Arial" panose="020B0604020202020204" pitchFamily="34" charset="0"/>
              </a:rPr>
              <a:t>Herav:</a:t>
            </a:r>
          </a:p>
          <a:p>
            <a:pPr marL="342900" lvl="0" indent="-342900">
              <a:buFont typeface="Open Sans" panose="020B0606030504020204" pitchFamily="34" charset="0"/>
              <a:buChar char="-"/>
            </a:pPr>
            <a:r>
              <a:rPr lang="nb-NO" sz="2800" dirty="0">
                <a:effectLst/>
                <a:latin typeface="Calibri "/>
                <a:ea typeface="Calibri" panose="020F0502020204030204" pitchFamily="34" charset="0"/>
                <a:cs typeface="Arial" panose="020B0604020202020204" pitchFamily="34" charset="0"/>
              </a:rPr>
              <a:t>Avtalt timebetaling</a:t>
            </a:r>
          </a:p>
          <a:p>
            <a:endParaRPr lang="nb-NO" dirty="0"/>
          </a:p>
        </p:txBody>
      </p:sp>
      <p:sp>
        <p:nvSpPr>
          <p:cNvPr id="4" name="Plassholder for innhold 3">
            <a:extLst>
              <a:ext uri="{FF2B5EF4-FFF2-40B4-BE49-F238E27FC236}">
                <a16:creationId xmlns:a16="http://schemas.microsoft.com/office/drawing/2014/main" id="{01EADED2-FC1B-416E-DA07-BF89AE10612E}"/>
              </a:ext>
            </a:extLst>
          </p:cNvPr>
          <p:cNvSpPr>
            <a:spLocks noGrp="1"/>
          </p:cNvSpPr>
          <p:nvPr>
            <p:ph sz="half" idx="2"/>
          </p:nvPr>
        </p:nvSpPr>
        <p:spPr/>
        <p:txBody>
          <a:bodyPr/>
          <a:lstStyle/>
          <a:p>
            <a:r>
              <a:rPr lang="nb-NO" sz="1800" dirty="0">
                <a:effectLst/>
                <a:latin typeface="Calibri "/>
                <a:ea typeface="Calibri" panose="020F0502020204030204" pitchFamily="34" charset="0"/>
                <a:cs typeface="Arial" panose="020B0604020202020204" pitchFamily="34" charset="0"/>
              </a:rPr>
              <a:t>Eksempel som baserer seg på 7,5 timer og en avtalt timebetaling på 300 kr per time:</a:t>
            </a:r>
          </a:p>
          <a:p>
            <a:endParaRPr lang="nb-NO" dirty="0"/>
          </a:p>
        </p:txBody>
      </p:sp>
      <p:pic>
        <p:nvPicPr>
          <p:cNvPr id="6" name="Bilde 5">
            <a:extLst>
              <a:ext uri="{FF2B5EF4-FFF2-40B4-BE49-F238E27FC236}">
                <a16:creationId xmlns:a16="http://schemas.microsoft.com/office/drawing/2014/main" id="{0F113B23-4FAA-9391-3AE6-C2E62AC60DFF}"/>
              </a:ext>
            </a:extLst>
          </p:cNvPr>
          <p:cNvPicPr>
            <a:picLocks noChangeAspect="1"/>
          </p:cNvPicPr>
          <p:nvPr/>
        </p:nvPicPr>
        <p:blipFill>
          <a:blip r:embed="rId2"/>
          <a:stretch>
            <a:fillRect/>
          </a:stretch>
        </p:blipFill>
        <p:spPr>
          <a:xfrm>
            <a:off x="4500259" y="2439785"/>
            <a:ext cx="7691741" cy="656706"/>
          </a:xfrm>
          <a:prstGeom prst="rect">
            <a:avLst/>
          </a:prstGeom>
        </p:spPr>
      </p:pic>
      <p:pic>
        <p:nvPicPr>
          <p:cNvPr id="8" name="Bilde 7">
            <a:extLst>
              <a:ext uri="{FF2B5EF4-FFF2-40B4-BE49-F238E27FC236}">
                <a16:creationId xmlns:a16="http://schemas.microsoft.com/office/drawing/2014/main" id="{18EA91D6-E9EF-9A44-3D72-47DB9494C13A}"/>
              </a:ext>
            </a:extLst>
          </p:cNvPr>
          <p:cNvPicPr>
            <a:picLocks noChangeAspect="1"/>
          </p:cNvPicPr>
          <p:nvPr/>
        </p:nvPicPr>
        <p:blipFill>
          <a:blip r:embed="rId3"/>
          <a:stretch>
            <a:fillRect/>
          </a:stretch>
        </p:blipFill>
        <p:spPr>
          <a:xfrm>
            <a:off x="6616645" y="3196245"/>
            <a:ext cx="3303628" cy="2838796"/>
          </a:xfrm>
          <a:prstGeom prst="rect">
            <a:avLst/>
          </a:prstGeom>
        </p:spPr>
      </p:pic>
    </p:spTree>
    <p:extLst>
      <p:ext uri="{BB962C8B-B14F-4D97-AF65-F5344CB8AC3E}">
        <p14:creationId xmlns:p14="http://schemas.microsoft.com/office/powerpoint/2010/main" val="412956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E24484-99E8-42C7-9221-93A0B92E1E5B}"/>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99CCB68B-C191-4BCA-A651-96523FC82B5B}"/>
              </a:ext>
            </a:extLst>
          </p:cNvPr>
          <p:cNvSpPr>
            <a:spLocks noGrp="1"/>
          </p:cNvSpPr>
          <p:nvPr>
            <p:ph sz="half" idx="1"/>
          </p:nvPr>
        </p:nvSpPr>
        <p:spPr>
          <a:xfrm>
            <a:off x="838200" y="1825625"/>
            <a:ext cx="4825753" cy="3766653"/>
          </a:xfrm>
        </p:spPr>
        <p:txBody>
          <a:bodyPr/>
          <a:lstStyle/>
          <a:p>
            <a:pPr marL="0" indent="0">
              <a:buNone/>
            </a:pPr>
            <a:r>
              <a:rPr lang="nb-NO" b="1" dirty="0">
                <a:latin typeface="+mn-lt"/>
              </a:rPr>
              <a:t>Prisliste:</a:t>
            </a:r>
            <a:r>
              <a:rPr lang="nb-NO" dirty="0">
                <a:latin typeface="+mn-lt"/>
              </a:rPr>
              <a:t> Listen er inndelt i 12 deler.</a:t>
            </a:r>
          </a:p>
          <a:p>
            <a:r>
              <a:rPr lang="nb-NO" dirty="0">
                <a:latin typeface="+mn-lt"/>
              </a:rPr>
              <a:t>Del 1 Generelle bestemmelser</a:t>
            </a:r>
          </a:p>
          <a:p>
            <a:r>
              <a:rPr lang="nb-NO" dirty="0">
                <a:latin typeface="+mn-lt"/>
              </a:rPr>
              <a:t>Del 2 – 9 	</a:t>
            </a:r>
            <a:r>
              <a:rPr lang="nb-NO" dirty="0" err="1">
                <a:latin typeface="+mn-lt"/>
              </a:rPr>
              <a:t>Sterkstrømslista</a:t>
            </a:r>
            <a:endParaRPr lang="nb-NO" dirty="0">
              <a:latin typeface="+mn-lt"/>
            </a:endParaRPr>
          </a:p>
          <a:p>
            <a:r>
              <a:rPr lang="nb-NO" dirty="0">
                <a:latin typeface="+mn-lt"/>
              </a:rPr>
              <a:t>Del 10 – 12 </a:t>
            </a:r>
            <a:r>
              <a:rPr lang="nb-NO" dirty="0" err="1">
                <a:latin typeface="+mn-lt"/>
              </a:rPr>
              <a:t>Svakstrømslista</a:t>
            </a:r>
            <a:endParaRPr lang="nb-NO" dirty="0">
              <a:latin typeface="+mn-lt"/>
            </a:endParaRPr>
          </a:p>
          <a:p>
            <a:endParaRPr lang="nb-NO" dirty="0"/>
          </a:p>
        </p:txBody>
      </p:sp>
      <p:sp>
        <p:nvSpPr>
          <p:cNvPr id="6" name="Plassholder for innhold 5">
            <a:extLst>
              <a:ext uri="{FF2B5EF4-FFF2-40B4-BE49-F238E27FC236}">
                <a16:creationId xmlns:a16="http://schemas.microsoft.com/office/drawing/2014/main" id="{7AAB8E48-AE65-AB20-0BE9-9C7153864484}"/>
              </a:ext>
            </a:extLst>
          </p:cNvPr>
          <p:cNvSpPr>
            <a:spLocks noGrp="1"/>
          </p:cNvSpPr>
          <p:nvPr>
            <p:ph sz="half" idx="2"/>
          </p:nvPr>
        </p:nvSpPr>
        <p:spPr/>
        <p:txBody>
          <a:bodyPr/>
          <a:lstStyle/>
          <a:p>
            <a:endParaRPr lang="nb-NO"/>
          </a:p>
        </p:txBody>
      </p:sp>
      <p:pic>
        <p:nvPicPr>
          <p:cNvPr id="7" name="Bilde 6" descr="Et bilde som inneholder tekst, skjermbilde, dokument&#10;&#10;Automatisk generert beskrivelse">
            <a:extLst>
              <a:ext uri="{FF2B5EF4-FFF2-40B4-BE49-F238E27FC236}">
                <a16:creationId xmlns:a16="http://schemas.microsoft.com/office/drawing/2014/main" id="{7C06DB18-8058-81DE-D181-1023AA8B1A70}"/>
              </a:ext>
            </a:extLst>
          </p:cNvPr>
          <p:cNvPicPr>
            <a:picLocks noChangeAspect="1"/>
          </p:cNvPicPr>
          <p:nvPr/>
        </p:nvPicPr>
        <p:blipFill>
          <a:blip r:embed="rId3"/>
          <a:stretch>
            <a:fillRect/>
          </a:stretch>
        </p:blipFill>
        <p:spPr>
          <a:xfrm>
            <a:off x="5550580" y="1417667"/>
            <a:ext cx="6641420" cy="3493633"/>
          </a:xfrm>
          <a:prstGeom prst="rect">
            <a:avLst/>
          </a:prstGeom>
        </p:spPr>
      </p:pic>
    </p:spTree>
    <p:extLst>
      <p:ext uri="{BB962C8B-B14F-4D97-AF65-F5344CB8AC3E}">
        <p14:creationId xmlns:p14="http://schemas.microsoft.com/office/powerpoint/2010/main" val="348480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146D98-73B1-427D-94F2-F4BB4379E106}"/>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A8160A3C-CF50-4432-B530-51361FA9DB9A}"/>
              </a:ext>
            </a:extLst>
          </p:cNvPr>
          <p:cNvSpPr>
            <a:spLocks noGrp="1"/>
          </p:cNvSpPr>
          <p:nvPr>
            <p:ph idx="1"/>
          </p:nvPr>
        </p:nvSpPr>
        <p:spPr/>
        <p:txBody>
          <a:bodyPr/>
          <a:lstStyle/>
          <a:p>
            <a:r>
              <a:rPr lang="nb-NO" dirty="0">
                <a:latin typeface="+mn-lt"/>
              </a:rPr>
              <a:t>Hvilke arbeidsoperasjoner som er inkludert i akkordprisene fremgår av teksten i den enkelte gruppe og posisjon. Det er en forutsetning at de faste prisene skal anvendes uansett om hele arbeidsoperasjonen som fremkommer i den enkelte posisjon blir utført eller ikke.</a:t>
            </a:r>
          </a:p>
          <a:p>
            <a:endParaRPr lang="nb-NO" dirty="0"/>
          </a:p>
        </p:txBody>
      </p:sp>
    </p:spTree>
    <p:extLst>
      <p:ext uri="{BB962C8B-B14F-4D97-AF65-F5344CB8AC3E}">
        <p14:creationId xmlns:p14="http://schemas.microsoft.com/office/powerpoint/2010/main" val="236836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0D11B-4272-46E5-9AC9-43959C3B1410}"/>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6F30A2A8-8D96-42E7-A5C6-BD58D801374B}"/>
              </a:ext>
            </a:extLst>
          </p:cNvPr>
          <p:cNvSpPr>
            <a:spLocks noGrp="1"/>
          </p:cNvSpPr>
          <p:nvPr>
            <p:ph idx="1"/>
          </p:nvPr>
        </p:nvSpPr>
        <p:spPr/>
        <p:txBody>
          <a:bodyPr/>
          <a:lstStyle/>
          <a:p>
            <a:r>
              <a:rPr lang="nb-NO" dirty="0"/>
              <a:t>525,10 	Kabel på bro						6,04</a:t>
            </a:r>
          </a:p>
          <a:p>
            <a:r>
              <a:rPr lang="nb-NO" dirty="0"/>
              <a:t>5 tallet angir at dette er del 5. </a:t>
            </a:r>
          </a:p>
          <a:p>
            <a:r>
              <a:rPr lang="nb-NO" dirty="0"/>
              <a:t>525 angir at dette er gruppe 525. </a:t>
            </a:r>
          </a:p>
          <a:p>
            <a:r>
              <a:rPr lang="nb-NO" dirty="0"/>
              <a:t>10 tallet angir at det er posisjon 10. </a:t>
            </a:r>
          </a:p>
          <a:p>
            <a:r>
              <a:rPr lang="nb-NO" dirty="0"/>
              <a:t>Arbeidsoperasjonen er å trekke kabel på bro hvor meter prisen er kr. 6,04,- </a:t>
            </a:r>
          </a:p>
          <a:p>
            <a:r>
              <a:rPr lang="nb-NO" dirty="0"/>
              <a:t>Akkordmultiplikator multipliseres med prisen.</a:t>
            </a:r>
          </a:p>
          <a:p>
            <a:endParaRPr lang="nb-NO" dirty="0"/>
          </a:p>
        </p:txBody>
      </p:sp>
    </p:spTree>
    <p:extLst>
      <p:ext uri="{BB962C8B-B14F-4D97-AF65-F5344CB8AC3E}">
        <p14:creationId xmlns:p14="http://schemas.microsoft.com/office/powerpoint/2010/main" val="367867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5C5AC-381A-4BA2-89AA-EA17F7702172}"/>
              </a:ext>
            </a:extLst>
          </p:cNvPr>
          <p:cNvSpPr>
            <a:spLocks noGrp="1"/>
          </p:cNvSpPr>
          <p:nvPr>
            <p:ph type="title"/>
          </p:nvPr>
        </p:nvSpPr>
        <p:spPr/>
        <p:txBody>
          <a:bodyPr/>
          <a:lstStyle/>
          <a:p>
            <a:r>
              <a:rPr lang="nb-NO" dirty="0"/>
              <a:t>Forord</a:t>
            </a:r>
          </a:p>
        </p:txBody>
      </p:sp>
      <p:sp>
        <p:nvSpPr>
          <p:cNvPr id="3" name="Plassholder for innhold 2">
            <a:extLst>
              <a:ext uri="{FF2B5EF4-FFF2-40B4-BE49-F238E27FC236}">
                <a16:creationId xmlns:a16="http://schemas.microsoft.com/office/drawing/2014/main" id="{0744272E-F5BC-4ED6-9DF9-20B36578DDCD}"/>
              </a:ext>
            </a:extLst>
          </p:cNvPr>
          <p:cNvSpPr>
            <a:spLocks noGrp="1"/>
          </p:cNvSpPr>
          <p:nvPr>
            <p:ph idx="1"/>
          </p:nvPr>
        </p:nvSpPr>
        <p:spPr/>
        <p:txBody>
          <a:bodyPr/>
          <a:lstStyle/>
          <a:p>
            <a:r>
              <a:rPr lang="nb-NO" dirty="0">
                <a:latin typeface="+mn-lt"/>
              </a:rPr>
              <a:t>Hva er akkord?</a:t>
            </a:r>
          </a:p>
          <a:p>
            <a:endParaRPr lang="nb-NO" dirty="0"/>
          </a:p>
        </p:txBody>
      </p:sp>
      <p:pic>
        <p:nvPicPr>
          <p:cNvPr id="4" name="Bilde 3">
            <a:extLst>
              <a:ext uri="{FF2B5EF4-FFF2-40B4-BE49-F238E27FC236}">
                <a16:creationId xmlns:a16="http://schemas.microsoft.com/office/drawing/2014/main" id="{11443C48-5634-49F8-BF74-B3B25CC38AA2}"/>
              </a:ext>
            </a:extLst>
          </p:cNvPr>
          <p:cNvPicPr>
            <a:picLocks noChangeAspect="1"/>
          </p:cNvPicPr>
          <p:nvPr/>
        </p:nvPicPr>
        <p:blipFill>
          <a:blip r:embed="rId3"/>
          <a:stretch>
            <a:fillRect/>
          </a:stretch>
        </p:blipFill>
        <p:spPr>
          <a:xfrm>
            <a:off x="2284646" y="2813661"/>
            <a:ext cx="8514620" cy="1230677"/>
          </a:xfrm>
          <a:prstGeom prst="rect">
            <a:avLst/>
          </a:prstGeom>
        </p:spPr>
      </p:pic>
    </p:spTree>
    <p:extLst>
      <p:ext uri="{BB962C8B-B14F-4D97-AF65-F5344CB8AC3E}">
        <p14:creationId xmlns:p14="http://schemas.microsoft.com/office/powerpoint/2010/main" val="108804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9BA15-CA9A-4F3E-B4CC-A791F30AD6D3}"/>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C55C447C-7902-4B3B-BA87-478B51BB37A3}"/>
              </a:ext>
            </a:extLst>
          </p:cNvPr>
          <p:cNvSpPr>
            <a:spLocks noGrp="1"/>
          </p:cNvSpPr>
          <p:nvPr>
            <p:ph idx="1"/>
          </p:nvPr>
        </p:nvSpPr>
        <p:spPr/>
        <p:txBody>
          <a:bodyPr/>
          <a:lstStyle/>
          <a:p>
            <a:r>
              <a:rPr lang="nb-NO" b="1" dirty="0"/>
              <a:t>Avtalepriser 05/07 avtale: </a:t>
            </a:r>
            <a:r>
              <a:rPr lang="nb-NO" dirty="0"/>
              <a:t>En avtalepris er en skriftlig avtale, i form av en 05- eller 07-avtale, mellom akkordtaker og prosjektleder om montasjepris for materiell eller arbeidsoperasjoner som ikke er prissatt i akkordtariffen. </a:t>
            </a:r>
          </a:p>
          <a:p>
            <a:endParaRPr lang="nb-NO" dirty="0"/>
          </a:p>
          <a:p>
            <a:r>
              <a:rPr lang="nb-NO" i="1" dirty="0"/>
              <a:t>Akkordmultiplikator kommer i tillegg til avtalte 05- og 07-avtaler. </a:t>
            </a:r>
          </a:p>
          <a:p>
            <a:endParaRPr lang="nb-NO" dirty="0"/>
          </a:p>
        </p:txBody>
      </p:sp>
    </p:spTree>
    <p:extLst>
      <p:ext uri="{BB962C8B-B14F-4D97-AF65-F5344CB8AC3E}">
        <p14:creationId xmlns:p14="http://schemas.microsoft.com/office/powerpoint/2010/main" val="254546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A1084C-9659-426E-80F2-BFC9DDC2C77C}"/>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527975D8-E886-4C7E-AACD-CD0CAA87CB54}"/>
              </a:ext>
            </a:extLst>
          </p:cNvPr>
          <p:cNvSpPr>
            <a:spLocks noGrp="1"/>
          </p:cNvSpPr>
          <p:nvPr>
            <p:ph idx="1"/>
          </p:nvPr>
        </p:nvSpPr>
        <p:spPr/>
        <p:txBody>
          <a:bodyPr/>
          <a:lstStyle/>
          <a:p>
            <a:r>
              <a:rPr lang="nb-NO" b="1" dirty="0">
                <a:latin typeface="+mn-lt"/>
              </a:rPr>
              <a:t>Fordelingsprosent:</a:t>
            </a:r>
            <a:r>
              <a:rPr lang="nb-NO" dirty="0">
                <a:latin typeface="+mn-lt"/>
              </a:rPr>
              <a:t> Fordelingsprosent er den prosenten i forhold til grunnlønn § 3A man sitter igjen med når akkordfordelingen er gjort.</a:t>
            </a:r>
          </a:p>
          <a:p>
            <a:endParaRPr lang="nb-NO" dirty="0"/>
          </a:p>
        </p:txBody>
      </p:sp>
    </p:spTree>
    <p:extLst>
      <p:ext uri="{BB962C8B-B14F-4D97-AF65-F5344CB8AC3E}">
        <p14:creationId xmlns:p14="http://schemas.microsoft.com/office/powerpoint/2010/main" val="60978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BE361A-3542-4835-AFEF-D49DD0AF7506}"/>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1111BAC7-EF1C-40DB-A49B-5696A38F2B97}"/>
              </a:ext>
            </a:extLst>
          </p:cNvPr>
          <p:cNvSpPr>
            <a:spLocks noGrp="1"/>
          </p:cNvSpPr>
          <p:nvPr>
            <p:ph idx="1"/>
          </p:nvPr>
        </p:nvSpPr>
        <p:spPr/>
        <p:txBody>
          <a:bodyPr/>
          <a:lstStyle/>
          <a:p>
            <a:r>
              <a:rPr lang="nb-NO" b="1" dirty="0">
                <a:latin typeface="+mn-lt"/>
              </a:rPr>
              <a:t>Akkordfordeling:</a:t>
            </a:r>
            <a:r>
              <a:rPr lang="nb-NO" dirty="0">
                <a:latin typeface="+mn-lt"/>
              </a:rPr>
              <a:t> Akkordfordeling er et oppsett for å regne ut hva akkorden gir til utbetaling. </a:t>
            </a:r>
          </a:p>
          <a:p>
            <a:endParaRPr lang="nb-NO" dirty="0"/>
          </a:p>
        </p:txBody>
      </p:sp>
    </p:spTree>
    <p:extLst>
      <p:ext uri="{BB962C8B-B14F-4D97-AF65-F5344CB8AC3E}">
        <p14:creationId xmlns:p14="http://schemas.microsoft.com/office/powerpoint/2010/main" val="355246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A005AA-5273-4B58-9088-6183D59B427E}"/>
              </a:ext>
            </a:extLst>
          </p:cNvPr>
          <p:cNvSpPr>
            <a:spLocks noGrp="1"/>
          </p:cNvSpPr>
          <p:nvPr>
            <p:ph type="title"/>
          </p:nvPr>
        </p:nvSpPr>
        <p:spPr/>
        <p:txBody>
          <a:bodyPr/>
          <a:lstStyle/>
          <a:p>
            <a:r>
              <a:rPr lang="nb-NO" b="1" dirty="0"/>
              <a:t>Akkordfordeling</a:t>
            </a:r>
            <a:br>
              <a:rPr lang="nb-NO" b="1" dirty="0"/>
            </a:br>
            <a:endParaRPr lang="nb-NO" dirty="0"/>
          </a:p>
        </p:txBody>
      </p:sp>
      <p:pic>
        <p:nvPicPr>
          <p:cNvPr id="6" name="Plassholder for innhold 5">
            <a:extLst>
              <a:ext uri="{FF2B5EF4-FFF2-40B4-BE49-F238E27FC236}">
                <a16:creationId xmlns:a16="http://schemas.microsoft.com/office/drawing/2014/main" id="{D8A591A1-0FD6-7DE8-0CCE-1BD1814C0017}"/>
              </a:ext>
            </a:extLst>
          </p:cNvPr>
          <p:cNvPicPr>
            <a:picLocks noGrp="1" noChangeAspect="1"/>
          </p:cNvPicPr>
          <p:nvPr>
            <p:ph idx="1"/>
          </p:nvPr>
        </p:nvPicPr>
        <p:blipFill>
          <a:blip r:embed="rId3"/>
          <a:stretch>
            <a:fillRect/>
          </a:stretch>
        </p:blipFill>
        <p:spPr>
          <a:xfrm>
            <a:off x="2234738" y="1329792"/>
            <a:ext cx="7722524" cy="4591274"/>
          </a:xfrm>
          <a:prstGeom prst="rect">
            <a:avLst/>
          </a:prstGeom>
        </p:spPr>
      </p:pic>
    </p:spTree>
    <p:extLst>
      <p:ext uri="{BB962C8B-B14F-4D97-AF65-F5344CB8AC3E}">
        <p14:creationId xmlns:p14="http://schemas.microsoft.com/office/powerpoint/2010/main" val="201705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339F6-7F7B-81EB-059D-8104ED85DBF6}"/>
              </a:ext>
            </a:extLst>
          </p:cNvPr>
          <p:cNvSpPr>
            <a:spLocks noGrp="1"/>
          </p:cNvSpPr>
          <p:nvPr>
            <p:ph type="title"/>
          </p:nvPr>
        </p:nvSpPr>
        <p:spPr>
          <a:xfrm>
            <a:off x="838200" y="365125"/>
            <a:ext cx="10515600" cy="45719"/>
          </a:xfrm>
        </p:spPr>
        <p:txBody>
          <a:bodyPr>
            <a:normAutofit fontScale="90000"/>
          </a:bodyPr>
          <a:lstStyle/>
          <a:p>
            <a:endParaRPr lang="nb-NO" dirty="0"/>
          </a:p>
        </p:txBody>
      </p:sp>
      <p:sp>
        <p:nvSpPr>
          <p:cNvPr id="3" name="Plassholder for innhold 2">
            <a:extLst>
              <a:ext uri="{FF2B5EF4-FFF2-40B4-BE49-F238E27FC236}">
                <a16:creationId xmlns:a16="http://schemas.microsoft.com/office/drawing/2014/main" id="{FC5DA51D-0916-2E71-75B5-8F022E083F18}"/>
              </a:ext>
            </a:extLst>
          </p:cNvPr>
          <p:cNvSpPr>
            <a:spLocks noGrp="1"/>
          </p:cNvSpPr>
          <p:nvPr>
            <p:ph idx="1"/>
          </p:nvPr>
        </p:nvSpPr>
        <p:spPr>
          <a:xfrm>
            <a:off x="838200" y="502282"/>
            <a:ext cx="10515600" cy="5133095"/>
          </a:xfrm>
        </p:spPr>
        <p:txBody>
          <a:bodyPr>
            <a:normAutofit fontScale="92500" lnSpcReduction="20000"/>
          </a:bodyPr>
          <a:lstStyle/>
          <a:p>
            <a:pPr marL="0" indent="0">
              <a:buNone/>
            </a:pPr>
            <a:r>
              <a:rPr lang="nb-NO" sz="3500" b="1" dirty="0"/>
              <a:t>Rettigheter og ressurser - akkord</a:t>
            </a:r>
          </a:p>
          <a:p>
            <a:pPr marL="0" indent="0">
              <a:buNone/>
            </a:pPr>
            <a:r>
              <a:rPr lang="nb-NO" dirty="0"/>
              <a:t>På EL og IT Forbundets hjemmeside, </a:t>
            </a:r>
            <a:r>
              <a:rPr lang="nb-NO" dirty="0">
                <a:solidFill>
                  <a:schemeClr val="accent1"/>
                </a:solidFill>
              </a:rPr>
              <a:t>elogit.no/rettigheter-og-ressurser/akkord/</a:t>
            </a:r>
          </a:p>
          <a:p>
            <a:pPr marL="0" indent="0">
              <a:buNone/>
            </a:pPr>
            <a:r>
              <a:rPr lang="nb-NO" dirty="0"/>
              <a:t>finner du mange hjelpemidler som er laget for å hjelpe akkordlaget mest mulig. </a:t>
            </a:r>
          </a:p>
          <a:p>
            <a:endParaRPr lang="nb-NO" dirty="0"/>
          </a:p>
          <a:p>
            <a:endParaRPr lang="nb-NO" dirty="0"/>
          </a:p>
          <a:p>
            <a:pPr marL="0" indent="0">
              <a:buNone/>
            </a:pPr>
            <a:r>
              <a:rPr lang="nb-NO" sz="3500" b="1" dirty="0"/>
              <a:t>Hvor får du hjelp?</a:t>
            </a:r>
          </a:p>
          <a:p>
            <a:pPr marL="0" indent="0">
              <a:buNone/>
            </a:pPr>
            <a:r>
              <a:rPr lang="nb-NO" dirty="0"/>
              <a:t>Dersom andre i bedriften bruker akkordtariffen er det kanskje her du har best mulighet for hjelp. Klubbene kan med fordel etablere interne kontakt rutiner eller grupper som kan hjelpe hverandre. Snakk med din tillitsvalgte i din klubb om hvordan du skal få hjelp. </a:t>
            </a:r>
          </a:p>
          <a:p>
            <a:pPr marL="0" indent="0">
              <a:buNone/>
            </a:pPr>
            <a:r>
              <a:rPr lang="nb-NO" dirty="0"/>
              <a:t>Du kan alltid ta kontakt med din fagforening/distrikt for å få hjelp. </a:t>
            </a:r>
          </a:p>
          <a:p>
            <a:pPr marL="0" indent="0">
              <a:buNone/>
            </a:pPr>
            <a:r>
              <a:rPr lang="nb-NO" dirty="0">
                <a:solidFill>
                  <a:schemeClr val="accent1"/>
                </a:solidFill>
              </a:rPr>
              <a:t>Akkordportalen på </a:t>
            </a:r>
            <a:r>
              <a:rPr lang="nb-NO" dirty="0" err="1">
                <a:solidFill>
                  <a:schemeClr val="accent1"/>
                </a:solidFill>
              </a:rPr>
              <a:t>facebook</a:t>
            </a:r>
            <a:r>
              <a:rPr lang="nb-NO" dirty="0"/>
              <a:t>, er en side som man også kan få hjelp. </a:t>
            </a:r>
          </a:p>
          <a:p>
            <a:endParaRPr lang="nb-NO" dirty="0"/>
          </a:p>
        </p:txBody>
      </p:sp>
    </p:spTree>
    <p:extLst>
      <p:ext uri="{BB962C8B-B14F-4D97-AF65-F5344CB8AC3E}">
        <p14:creationId xmlns:p14="http://schemas.microsoft.com/office/powerpoint/2010/main" val="149758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D2A16B-6086-94D0-9D1D-D9E241B41ECC}"/>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3DF26169-B57E-D4DC-73BB-BE4C96077391}"/>
              </a:ext>
            </a:extLst>
          </p:cNvPr>
          <p:cNvPicPr>
            <a:picLocks noGrp="1" noChangeAspect="1"/>
          </p:cNvPicPr>
          <p:nvPr>
            <p:ph idx="1"/>
          </p:nvPr>
        </p:nvPicPr>
        <p:blipFill>
          <a:blip r:embed="rId3"/>
          <a:stretch>
            <a:fillRect/>
          </a:stretch>
        </p:blipFill>
        <p:spPr>
          <a:xfrm>
            <a:off x="1579609" y="57150"/>
            <a:ext cx="9032782" cy="5845629"/>
          </a:xfrm>
        </p:spPr>
      </p:pic>
    </p:spTree>
    <p:extLst>
      <p:ext uri="{BB962C8B-B14F-4D97-AF65-F5344CB8AC3E}">
        <p14:creationId xmlns:p14="http://schemas.microsoft.com/office/powerpoint/2010/main" val="164642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1D5F65-D514-5892-8604-368B8176C1A1}"/>
              </a:ext>
            </a:extLst>
          </p:cNvPr>
          <p:cNvSpPr>
            <a:spLocks noGrp="1"/>
          </p:cNvSpPr>
          <p:nvPr>
            <p:ph type="title"/>
          </p:nvPr>
        </p:nvSpPr>
        <p:spPr/>
        <p:txBody>
          <a:bodyPr/>
          <a:lstStyle/>
          <a:p>
            <a:endParaRPr lang="nb-NO" dirty="0">
              <a:solidFill>
                <a:srgbClr val="FF0000"/>
              </a:solidFill>
            </a:endParaRPr>
          </a:p>
        </p:txBody>
      </p:sp>
      <p:pic>
        <p:nvPicPr>
          <p:cNvPr id="5" name="Plassholder for innhold 4">
            <a:extLst>
              <a:ext uri="{FF2B5EF4-FFF2-40B4-BE49-F238E27FC236}">
                <a16:creationId xmlns:a16="http://schemas.microsoft.com/office/drawing/2014/main" id="{62BE0FDC-72C2-0B27-81B1-031971269041}"/>
              </a:ext>
            </a:extLst>
          </p:cNvPr>
          <p:cNvPicPr>
            <a:picLocks noGrp="1" noChangeAspect="1"/>
          </p:cNvPicPr>
          <p:nvPr>
            <p:ph idx="1"/>
          </p:nvPr>
        </p:nvPicPr>
        <p:blipFill>
          <a:blip r:embed="rId3"/>
          <a:stretch>
            <a:fillRect/>
          </a:stretch>
        </p:blipFill>
        <p:spPr>
          <a:xfrm>
            <a:off x="1442833" y="73479"/>
            <a:ext cx="9306333" cy="5789934"/>
          </a:xfrm>
        </p:spPr>
      </p:pic>
    </p:spTree>
    <p:extLst>
      <p:ext uri="{BB962C8B-B14F-4D97-AF65-F5344CB8AC3E}">
        <p14:creationId xmlns:p14="http://schemas.microsoft.com/office/powerpoint/2010/main" val="95093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1801BA-A026-4C5F-A59F-07CB8B43D2D5}"/>
              </a:ext>
            </a:extLst>
          </p:cNvPr>
          <p:cNvSpPr>
            <a:spLocks noGrp="1"/>
          </p:cNvSpPr>
          <p:nvPr>
            <p:ph type="title"/>
          </p:nvPr>
        </p:nvSpPr>
        <p:spPr/>
        <p:txBody>
          <a:bodyPr/>
          <a:lstStyle/>
          <a:p>
            <a:r>
              <a:rPr lang="nb-NO" dirty="0"/>
              <a:t>Innledning</a:t>
            </a:r>
          </a:p>
        </p:txBody>
      </p:sp>
      <p:sp>
        <p:nvSpPr>
          <p:cNvPr id="3" name="Plassholder for innhold 2">
            <a:extLst>
              <a:ext uri="{FF2B5EF4-FFF2-40B4-BE49-F238E27FC236}">
                <a16:creationId xmlns:a16="http://schemas.microsoft.com/office/drawing/2014/main" id="{8CD9D59B-9C50-4BB9-971A-4023032812C0}"/>
              </a:ext>
            </a:extLst>
          </p:cNvPr>
          <p:cNvSpPr>
            <a:spLocks noGrp="1"/>
          </p:cNvSpPr>
          <p:nvPr>
            <p:ph idx="1"/>
          </p:nvPr>
        </p:nvSpPr>
        <p:spPr>
          <a:xfrm>
            <a:off x="719091" y="1411550"/>
            <a:ext cx="10634709" cy="4223827"/>
          </a:xfrm>
        </p:spPr>
        <p:txBody>
          <a:bodyPr>
            <a:normAutofit fontScale="92500" lnSpcReduction="20000"/>
          </a:bodyPr>
          <a:lstStyle/>
          <a:p>
            <a:r>
              <a:rPr lang="nb-NO" dirty="0">
                <a:latin typeface="+mn-lt"/>
              </a:rPr>
              <a:t>Når vi snakker om akkord snakker vi om listeakkord. Listeakkord er omtalt i Landsoverenskomsten for elektrofagene under § 4 Produktivitetslønnssystemer, A. Akkordtariffen for land. </a:t>
            </a:r>
          </a:p>
          <a:p>
            <a:pPr marL="0" indent="0">
              <a:buNone/>
            </a:pPr>
            <a:endParaRPr lang="nb-NO" dirty="0">
              <a:latin typeface="+mn-lt"/>
            </a:endParaRPr>
          </a:p>
          <a:p>
            <a:pPr marL="0" indent="0">
              <a:buNone/>
            </a:pPr>
            <a:r>
              <a:rPr lang="nb-NO" b="1" dirty="0">
                <a:latin typeface="+mn-lt"/>
              </a:rPr>
              <a:t>Kort fortalt fungerer akkord på følgende måte: </a:t>
            </a:r>
            <a:endParaRPr lang="nb-NO" dirty="0">
              <a:latin typeface="+mn-lt"/>
            </a:endParaRPr>
          </a:p>
          <a:p>
            <a:r>
              <a:rPr lang="nb-NO" dirty="0">
                <a:latin typeface="+mn-lt"/>
              </a:rPr>
              <a:t>I Akkordtariffen landbasert virksomhet står prisene på materiellet, enten per lengde meter, per stykk eller m2. </a:t>
            </a:r>
          </a:p>
          <a:p>
            <a:r>
              <a:rPr lang="nb-NO" dirty="0">
                <a:latin typeface="+mn-lt"/>
              </a:rPr>
              <a:t>Alt det materiellet vi bruker på et prosjekt føres inn </a:t>
            </a:r>
          </a:p>
          <a:p>
            <a:r>
              <a:rPr lang="nb-NO" dirty="0">
                <a:latin typeface="+mn-lt"/>
              </a:rPr>
              <a:t>Alle timene vi bruker på prosjektet føres også inn i  </a:t>
            </a:r>
          </a:p>
          <a:p>
            <a:r>
              <a:rPr lang="nb-NO" dirty="0">
                <a:latin typeface="+mn-lt"/>
              </a:rPr>
              <a:t>Timebetalingen blir automatisk regnet ut av programmet.</a:t>
            </a:r>
          </a:p>
          <a:p>
            <a:r>
              <a:rPr lang="nb-NO" dirty="0">
                <a:latin typeface="+mn-lt"/>
              </a:rPr>
              <a:t>www.akkord.no</a:t>
            </a:r>
          </a:p>
          <a:p>
            <a:endParaRPr lang="nb-NO" dirty="0"/>
          </a:p>
        </p:txBody>
      </p:sp>
      <p:pic>
        <p:nvPicPr>
          <p:cNvPr id="4" name="Bilde 3">
            <a:extLst>
              <a:ext uri="{FF2B5EF4-FFF2-40B4-BE49-F238E27FC236}">
                <a16:creationId xmlns:a16="http://schemas.microsoft.com/office/drawing/2014/main" id="{51DD2C6D-284F-47C9-EBD0-8A31835197B8}"/>
              </a:ext>
            </a:extLst>
          </p:cNvPr>
          <p:cNvPicPr>
            <a:picLocks noChangeAspect="1"/>
          </p:cNvPicPr>
          <p:nvPr/>
        </p:nvPicPr>
        <p:blipFill>
          <a:blip r:embed="rId3"/>
          <a:stretch>
            <a:fillRect/>
          </a:stretch>
        </p:blipFill>
        <p:spPr>
          <a:xfrm>
            <a:off x="7992628" y="3849195"/>
            <a:ext cx="2206065" cy="348866"/>
          </a:xfrm>
          <a:prstGeom prst="rect">
            <a:avLst/>
          </a:prstGeom>
        </p:spPr>
      </p:pic>
      <p:pic>
        <p:nvPicPr>
          <p:cNvPr id="6" name="Bilde 5">
            <a:extLst>
              <a:ext uri="{FF2B5EF4-FFF2-40B4-BE49-F238E27FC236}">
                <a16:creationId xmlns:a16="http://schemas.microsoft.com/office/drawing/2014/main" id="{D4946F17-9291-A26D-D3A6-929973C83747}"/>
              </a:ext>
            </a:extLst>
          </p:cNvPr>
          <p:cNvPicPr>
            <a:picLocks noChangeAspect="1"/>
          </p:cNvPicPr>
          <p:nvPr/>
        </p:nvPicPr>
        <p:blipFill>
          <a:blip r:embed="rId3"/>
          <a:stretch>
            <a:fillRect/>
          </a:stretch>
        </p:blipFill>
        <p:spPr>
          <a:xfrm>
            <a:off x="7992628" y="4231254"/>
            <a:ext cx="2206065" cy="348866"/>
          </a:xfrm>
          <a:prstGeom prst="rect">
            <a:avLst/>
          </a:prstGeom>
        </p:spPr>
      </p:pic>
    </p:spTree>
    <p:extLst>
      <p:ext uri="{BB962C8B-B14F-4D97-AF65-F5344CB8AC3E}">
        <p14:creationId xmlns:p14="http://schemas.microsoft.com/office/powerpoint/2010/main" val="417825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471EB-A6A5-77C3-6E0E-9151BA14B2F9}"/>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B7656604-8BC0-19DE-578B-492D23808F32}"/>
              </a:ext>
            </a:extLst>
          </p:cNvPr>
          <p:cNvPicPr>
            <a:picLocks noGrp="1" noChangeAspect="1"/>
          </p:cNvPicPr>
          <p:nvPr>
            <p:ph idx="1"/>
          </p:nvPr>
        </p:nvPicPr>
        <p:blipFill>
          <a:blip r:embed="rId3"/>
          <a:stretch>
            <a:fillRect/>
          </a:stretch>
        </p:blipFill>
        <p:spPr>
          <a:xfrm>
            <a:off x="479985" y="214883"/>
            <a:ext cx="11232030" cy="5047073"/>
          </a:xfrm>
        </p:spPr>
      </p:pic>
    </p:spTree>
    <p:extLst>
      <p:ext uri="{BB962C8B-B14F-4D97-AF65-F5344CB8AC3E}">
        <p14:creationId xmlns:p14="http://schemas.microsoft.com/office/powerpoint/2010/main" val="59071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DA0C89-6BEE-A017-7767-17AB6B21AF07}"/>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D3BEACE2-17DE-A7F6-C300-31B71FEC1A29}"/>
              </a:ext>
            </a:extLst>
          </p:cNvPr>
          <p:cNvPicPr>
            <a:picLocks noGrp="1" noChangeAspect="1"/>
          </p:cNvPicPr>
          <p:nvPr>
            <p:ph idx="1"/>
          </p:nvPr>
        </p:nvPicPr>
        <p:blipFill>
          <a:blip r:embed="rId3"/>
          <a:stretch>
            <a:fillRect/>
          </a:stretch>
        </p:blipFill>
        <p:spPr>
          <a:xfrm>
            <a:off x="644868" y="1027906"/>
            <a:ext cx="10902263" cy="3492642"/>
          </a:xfrm>
        </p:spPr>
      </p:pic>
    </p:spTree>
    <p:extLst>
      <p:ext uri="{BB962C8B-B14F-4D97-AF65-F5344CB8AC3E}">
        <p14:creationId xmlns:p14="http://schemas.microsoft.com/office/powerpoint/2010/main" val="143496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A2FB05-6701-4BDC-95A4-2993E457BA40}"/>
              </a:ext>
            </a:extLst>
          </p:cNvPr>
          <p:cNvSpPr>
            <a:spLocks noGrp="1"/>
          </p:cNvSpPr>
          <p:nvPr>
            <p:ph type="title"/>
          </p:nvPr>
        </p:nvSpPr>
        <p:spPr>
          <a:xfrm>
            <a:off x="839788" y="457200"/>
            <a:ext cx="3932237" cy="751114"/>
          </a:xfrm>
        </p:spPr>
        <p:txBody>
          <a:bodyPr/>
          <a:lstStyle/>
          <a:p>
            <a:r>
              <a:rPr lang="nb-NO" dirty="0"/>
              <a:t>Akkordseddel</a:t>
            </a:r>
          </a:p>
        </p:txBody>
      </p:sp>
      <p:pic>
        <p:nvPicPr>
          <p:cNvPr id="10" name="Plassholder for bilde 9">
            <a:extLst>
              <a:ext uri="{FF2B5EF4-FFF2-40B4-BE49-F238E27FC236}">
                <a16:creationId xmlns:a16="http://schemas.microsoft.com/office/drawing/2014/main" id="{91EF2EC4-884B-B6FB-AECB-1E5844258707}"/>
              </a:ext>
            </a:extLst>
          </p:cNvPr>
          <p:cNvPicPr>
            <a:picLocks noGrp="1" noChangeAspect="1"/>
          </p:cNvPicPr>
          <p:nvPr>
            <p:ph type="pic" idx="1"/>
          </p:nvPr>
        </p:nvPicPr>
        <p:blipFill>
          <a:blip r:embed="rId3"/>
          <a:srcRect t="320" b="320"/>
          <a:stretch>
            <a:fillRect/>
          </a:stretch>
        </p:blipFill>
        <p:spPr>
          <a:xfrm>
            <a:off x="5183188" y="100013"/>
            <a:ext cx="6172200" cy="6126162"/>
          </a:xfrm>
          <a:prstGeom prst="rect">
            <a:avLst/>
          </a:prstGeom>
        </p:spPr>
      </p:pic>
      <p:sp>
        <p:nvSpPr>
          <p:cNvPr id="4" name="Plassholder for tekst 3">
            <a:extLst>
              <a:ext uri="{FF2B5EF4-FFF2-40B4-BE49-F238E27FC236}">
                <a16:creationId xmlns:a16="http://schemas.microsoft.com/office/drawing/2014/main" id="{7B5E0853-6170-4751-AFD7-BCA94630B7D2}"/>
              </a:ext>
            </a:extLst>
          </p:cNvPr>
          <p:cNvSpPr>
            <a:spLocks noGrp="1"/>
          </p:cNvSpPr>
          <p:nvPr>
            <p:ph type="body" sz="half" idx="2"/>
          </p:nvPr>
        </p:nvSpPr>
        <p:spPr>
          <a:xfrm>
            <a:off x="538844" y="1347107"/>
            <a:ext cx="4233182" cy="4197045"/>
          </a:xfrm>
        </p:spPr>
        <p:txBody>
          <a:bodyPr>
            <a:normAutofit/>
          </a:bodyPr>
          <a:lstStyle/>
          <a:p>
            <a:pPr>
              <a:spcBef>
                <a:spcPts val="200"/>
              </a:spcBef>
            </a:pPr>
            <a:r>
              <a:rPr lang="nb-NO"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Så tidlig som mulig må man skrive en akkordseddel. </a:t>
            </a:r>
            <a:r>
              <a:rPr lang="nb-NO"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Pos 115.15. </a:t>
            </a:r>
            <a:r>
              <a:rPr lang="nb-NO"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Akkordseddelen er en kontrakt om at arbeidet skal utføres i akkord og er bindende for begge parter.</a:t>
            </a:r>
          </a:p>
          <a:p>
            <a:pPr>
              <a:spcBef>
                <a:spcPts val="200"/>
              </a:spcBef>
            </a:pPr>
            <a:endParaRPr lang="nb-NO"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endParaRPr>
          </a:p>
          <a:p>
            <a:pPr>
              <a:spcBef>
                <a:spcPts val="200"/>
              </a:spcBef>
            </a:pPr>
            <a:r>
              <a:rPr lang="nb-NO"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Alle kjente forhold om arbeidets omfang og mulige særbestemmelser skal fremkomme i akkordseddelen.</a:t>
            </a:r>
          </a:p>
          <a:p>
            <a:pPr>
              <a:spcBef>
                <a:spcPts val="200"/>
              </a:spcBef>
            </a:pPr>
            <a:endParaRPr lang="nb-NO"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endParaRPr>
          </a:p>
          <a:p>
            <a:pPr>
              <a:spcBef>
                <a:spcPts val="200"/>
              </a:spcBef>
            </a:pPr>
            <a:r>
              <a:rPr lang="nb-NO"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For andre forhold som oppstår under arbeidets gang, f. eks. tillegg og forandringsarbeider etc. skal det skrives tilleggs akkordsedler som betraktes som en del av akkordseddelen.</a:t>
            </a:r>
          </a:p>
          <a:p>
            <a:endParaRPr lang="nb-NO" dirty="0"/>
          </a:p>
        </p:txBody>
      </p:sp>
    </p:spTree>
    <p:extLst>
      <p:ext uri="{BB962C8B-B14F-4D97-AF65-F5344CB8AC3E}">
        <p14:creationId xmlns:p14="http://schemas.microsoft.com/office/powerpoint/2010/main" val="262161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6F8D2D-BFAB-BE4E-5142-D53A3B97373D}"/>
              </a:ext>
            </a:extLst>
          </p:cNvPr>
          <p:cNvSpPr>
            <a:spLocks noGrp="1"/>
          </p:cNvSpPr>
          <p:nvPr>
            <p:ph type="title"/>
          </p:nvPr>
        </p:nvSpPr>
        <p:spPr/>
        <p:txBody>
          <a:bodyPr/>
          <a:lstStyle/>
          <a:p>
            <a:r>
              <a:rPr lang="nb-NO" b="1" dirty="0">
                <a:solidFill>
                  <a:srgbClr val="000000"/>
                </a:solidFill>
                <a:effectLst/>
                <a:ea typeface="Times New Roman" panose="02020603050405020304" pitchFamily="18" charset="0"/>
                <a:cs typeface="Times New Roman" panose="02020603050405020304" pitchFamily="18" charset="0"/>
              </a:rPr>
              <a:t>Tilrettelegging Pos 110.12</a:t>
            </a:r>
            <a:br>
              <a:rPr lang="nb-NO"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34CFAB22-5BD5-2152-F8B6-49E714BF237F}"/>
              </a:ext>
            </a:extLst>
          </p:cNvPr>
          <p:cNvSpPr>
            <a:spLocks noGrp="1"/>
          </p:cNvSpPr>
          <p:nvPr>
            <p:ph idx="1"/>
          </p:nvPr>
        </p:nvSpPr>
        <p:spPr/>
        <p:txBody>
          <a:bodyPr/>
          <a:lstStyle/>
          <a:p>
            <a:r>
              <a:rPr lang="nb-NO" sz="1800" dirty="0">
                <a:effectLst/>
                <a:latin typeface="Open Sans" panose="020B0606030504020204" pitchFamily="34" charset="0"/>
                <a:ea typeface="Calibri" panose="020F0502020204030204" pitchFamily="34" charset="0"/>
                <a:cs typeface="Calibri" panose="020F0502020204030204" pitchFamily="34" charset="0"/>
              </a:rPr>
              <a:t>Fra 2006 er alle oppgaver av administrativ art, tilrettelegging, arbeid med tegninger og </a:t>
            </a:r>
            <a:r>
              <a:rPr lang="nb-NO" sz="1800" dirty="0" err="1">
                <a:effectLst/>
                <a:latin typeface="Open Sans" panose="020B0606030504020204" pitchFamily="34" charset="0"/>
                <a:ea typeface="Calibri" panose="020F0502020204030204" pitchFamily="34" charset="0"/>
                <a:cs typeface="Calibri" panose="020F0502020204030204" pitchFamily="34" charset="0"/>
              </a:rPr>
              <a:t>materiallister</a:t>
            </a:r>
            <a:r>
              <a:rPr lang="nb-NO" sz="1800" dirty="0">
                <a:effectLst/>
                <a:latin typeface="Open Sans" panose="020B0606030504020204" pitchFamily="34" charset="0"/>
                <a:ea typeface="Calibri" panose="020F0502020204030204" pitchFamily="34" charset="0"/>
                <a:cs typeface="Calibri" panose="020F0502020204030204" pitchFamily="34" charset="0"/>
              </a:rPr>
              <a:t> samt opprydding av eget avfall og transport av materiell </a:t>
            </a:r>
            <a:r>
              <a:rPr lang="nb-NO" sz="1800" b="1" dirty="0">
                <a:effectLst/>
                <a:latin typeface="Open Sans" panose="020B0606030504020204" pitchFamily="34" charset="0"/>
                <a:ea typeface="Calibri" panose="020F0502020204030204" pitchFamily="34" charset="0"/>
                <a:cs typeface="Calibri" panose="020F0502020204030204" pitchFamily="34" charset="0"/>
              </a:rPr>
              <a:t>(tiden som akkordlaget tidligere skrev som administrativ tid)</a:t>
            </a:r>
            <a:r>
              <a:rPr lang="nb-NO" sz="1800" dirty="0">
                <a:effectLst/>
                <a:latin typeface="Open Sans" panose="020B0606030504020204" pitchFamily="34" charset="0"/>
                <a:ea typeface="Calibri" panose="020F0502020204030204" pitchFamily="34" charset="0"/>
                <a:cs typeface="Calibri" panose="020F0502020204030204" pitchFamily="34" charset="0"/>
              </a:rPr>
              <a:t>, innkalkulert i akkordprisene innenfor arbeidsplassen (anleggsområdet og bedriften). Oppgaver som foregår utenfor arbeidsplassen skal avtales.</a:t>
            </a: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a:p>
            <a:r>
              <a:rPr lang="nb-NO" sz="1800" dirty="0">
                <a:effectLst/>
                <a:latin typeface="Open Sans" panose="020B0606030504020204" pitchFamily="34" charset="0"/>
                <a:ea typeface="Calibri" panose="020F0502020204030204" pitchFamily="34" charset="0"/>
                <a:cs typeface="Calibri" panose="020F0502020204030204" pitchFamily="34" charset="0"/>
              </a:rPr>
              <a:t>Tabellen under viser hva som er Bedriftens ansvar og hva som er Akkordlagets ansvar. Lista er ikke uttømmende.</a:t>
            </a:r>
            <a:endParaRPr lang="nb-NO" sz="1800" dirty="0">
              <a:latin typeface="Open Sans" panose="020B0606030504020204" pitchFamily="34" charset="0"/>
              <a:ea typeface="Calibri" panose="020F0502020204030204" pitchFamily="34" charset="0"/>
              <a:cs typeface="Times New Roman" panose="02020603050405020304" pitchFamily="18" charset="0"/>
            </a:endParaRPr>
          </a:p>
          <a:p>
            <a:r>
              <a:rPr lang="nb-NO" sz="1800" dirty="0">
                <a:effectLst/>
                <a:latin typeface="Open Sans" panose="020B0606030504020204" pitchFamily="34" charset="0"/>
                <a:ea typeface="Calibri" panose="020F0502020204030204" pitchFamily="34" charset="0"/>
                <a:cs typeface="Calibri" panose="020F0502020204030204" pitchFamily="34" charset="0"/>
              </a:rPr>
              <a:t>Merknad: Bedriftens oppgaver i henhold til denne bestemmelsen er ikke innkalkulert i prisene. Dersom bedriften pålegger akkordlaget arbeidsoppgaver iht. denne bestemmelsen, skal det avtales betaling for dette.</a:t>
            </a:r>
            <a:endParaRPr lang="nb-NO" sz="1800" dirty="0">
              <a:latin typeface="Open Sans" panose="020B0606030504020204" pitchFamily="34" charset="0"/>
              <a:ea typeface="Calibri" panose="020F0502020204030204" pitchFamily="34" charset="0"/>
              <a:cs typeface="Times New Roman" panose="02020603050405020304" pitchFamily="18" charset="0"/>
            </a:endParaRPr>
          </a:p>
          <a:p>
            <a:r>
              <a:rPr lang="nb-NO" sz="1800" dirty="0">
                <a:effectLst/>
                <a:latin typeface="Open Sans" panose="020B0606030504020204" pitchFamily="34" charset="0"/>
                <a:ea typeface="Calibri" panose="020F0502020204030204" pitchFamily="34" charset="0"/>
                <a:cs typeface="Calibri" panose="020F0502020204030204" pitchFamily="34" charset="0"/>
              </a:rPr>
              <a:t>Med akkordlagets ansvar menes at disse oppgavene er innkalkulert i akkordprisene.</a:t>
            </a: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55570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2578068-8F1A-A281-6C56-EA7C6540989F}"/>
              </a:ext>
            </a:extLst>
          </p:cNvPr>
          <p:cNvPicPr>
            <a:picLocks noChangeAspect="1"/>
          </p:cNvPicPr>
          <p:nvPr/>
        </p:nvPicPr>
        <p:blipFill>
          <a:blip r:embed="rId2"/>
          <a:stretch>
            <a:fillRect/>
          </a:stretch>
        </p:blipFill>
        <p:spPr>
          <a:xfrm>
            <a:off x="3200400" y="-10620"/>
            <a:ext cx="5780313" cy="6866310"/>
          </a:xfrm>
          <a:prstGeom prst="rect">
            <a:avLst/>
          </a:prstGeom>
        </p:spPr>
      </p:pic>
    </p:spTree>
    <p:extLst>
      <p:ext uri="{BB962C8B-B14F-4D97-AF65-F5344CB8AC3E}">
        <p14:creationId xmlns:p14="http://schemas.microsoft.com/office/powerpoint/2010/main" val="312305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4D9B4-4E25-4282-B1A8-38F748AA33B1}"/>
              </a:ext>
            </a:extLst>
          </p:cNvPr>
          <p:cNvSpPr>
            <a:spLocks noGrp="1"/>
          </p:cNvSpPr>
          <p:nvPr>
            <p:ph type="title"/>
          </p:nvPr>
        </p:nvSpPr>
        <p:spPr/>
        <p:txBody>
          <a:bodyPr>
            <a:normAutofit fontScale="90000"/>
          </a:bodyPr>
          <a:lstStyle/>
          <a:p>
            <a:r>
              <a:rPr lang="nb-NO" b="1" dirty="0"/>
              <a:t>Dette plikter bedriften å ha klart før arbeidet starter</a:t>
            </a:r>
            <a:br>
              <a:rPr lang="nb-NO" b="1" dirty="0"/>
            </a:br>
            <a:endParaRPr lang="nb-NO" dirty="0"/>
          </a:p>
        </p:txBody>
      </p:sp>
      <p:sp>
        <p:nvSpPr>
          <p:cNvPr id="3" name="Plassholder for innhold 2">
            <a:extLst>
              <a:ext uri="{FF2B5EF4-FFF2-40B4-BE49-F238E27FC236}">
                <a16:creationId xmlns:a16="http://schemas.microsoft.com/office/drawing/2014/main" id="{D14E6CF3-EFB9-4E81-95FF-9EB42DAAFBF4}"/>
              </a:ext>
            </a:extLst>
          </p:cNvPr>
          <p:cNvSpPr>
            <a:spLocks noGrp="1"/>
          </p:cNvSpPr>
          <p:nvPr>
            <p:ph idx="1"/>
          </p:nvPr>
        </p:nvSpPr>
        <p:spPr/>
        <p:txBody>
          <a:bodyPr>
            <a:normAutofit lnSpcReduction="10000"/>
          </a:bodyPr>
          <a:lstStyle/>
          <a:p>
            <a:pPr lvl="0"/>
            <a:r>
              <a:rPr lang="nb-NO" dirty="0">
                <a:latin typeface="+mn-lt"/>
              </a:rPr>
              <a:t>Før arbeidet påbegynnes plikter bedriften å sørge for planlegging av arbeidet slik at arbeidet kan utføres rasjonelt. </a:t>
            </a:r>
            <a:r>
              <a:rPr lang="nb-NO" b="1" dirty="0">
                <a:latin typeface="+mn-lt"/>
              </a:rPr>
              <a:t>Pos 110.12</a:t>
            </a:r>
          </a:p>
          <a:p>
            <a:pPr lvl="0"/>
            <a:r>
              <a:rPr lang="nb-NO" dirty="0">
                <a:latin typeface="+mn-lt"/>
              </a:rPr>
              <a:t>Tegninger henholdsvis i 1:50 og om nødvendig beskrivelse og koblingsskjemaer. </a:t>
            </a:r>
            <a:r>
              <a:rPr lang="nb-NO" b="1" dirty="0">
                <a:latin typeface="+mn-lt"/>
              </a:rPr>
              <a:t>Pos 110.13</a:t>
            </a:r>
          </a:p>
          <a:p>
            <a:pPr lvl="0"/>
            <a:r>
              <a:rPr lang="nb-NO" dirty="0">
                <a:latin typeface="+mn-lt"/>
              </a:rPr>
              <a:t>Oversikt over materiell og utstyr med el.nr. som skal brukes tilstilles akkordtaker. </a:t>
            </a:r>
            <a:r>
              <a:rPr lang="nb-NO" b="1" dirty="0">
                <a:latin typeface="+mn-lt"/>
              </a:rPr>
              <a:t>Pos 110.14</a:t>
            </a:r>
          </a:p>
          <a:p>
            <a:pPr lvl="0"/>
            <a:r>
              <a:rPr lang="nb-NO" dirty="0">
                <a:latin typeface="+mn-lt"/>
              </a:rPr>
              <a:t>Godt nødvendig verktøy og komplett materiell. </a:t>
            </a:r>
            <a:r>
              <a:rPr lang="nb-NO" b="1" dirty="0">
                <a:latin typeface="+mn-lt"/>
              </a:rPr>
              <a:t>Pos 110.20</a:t>
            </a:r>
          </a:p>
          <a:p>
            <a:pPr lvl="0"/>
            <a:r>
              <a:rPr lang="nb-NO" dirty="0">
                <a:latin typeface="+mn-lt"/>
              </a:rPr>
              <a:t>Eget oppvarmet rom for materiell, verktøy, tegninger og arbeidstøy. </a:t>
            </a:r>
            <a:r>
              <a:rPr lang="nb-NO" b="1" dirty="0">
                <a:latin typeface="+mn-lt"/>
              </a:rPr>
              <a:t>Pos 110.30</a:t>
            </a:r>
          </a:p>
          <a:p>
            <a:endParaRPr lang="nb-NO" dirty="0"/>
          </a:p>
        </p:txBody>
      </p:sp>
    </p:spTree>
    <p:extLst>
      <p:ext uri="{BB962C8B-B14F-4D97-AF65-F5344CB8AC3E}">
        <p14:creationId xmlns:p14="http://schemas.microsoft.com/office/powerpoint/2010/main" val="1998249491"/>
      </p:ext>
    </p:extLst>
  </p:cSld>
  <p:clrMapOvr>
    <a:masterClrMapping/>
  </p:clrMapOvr>
</p:sld>
</file>

<file path=ppt/theme/theme1.xml><?xml version="1.0" encoding="utf-8"?>
<a:theme xmlns:a="http://schemas.openxmlformats.org/drawingml/2006/main" name="1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1545</Words>
  <Application>Microsoft Office PowerPoint</Application>
  <PresentationFormat>Widescreen</PresentationFormat>
  <Paragraphs>142</Paragraphs>
  <Slides>26</Slides>
  <Notes>24</Notes>
  <HiddenSlides>0</HiddenSlides>
  <MMClips>0</MMClips>
  <ScaleCrop>false</ScaleCrop>
  <HeadingPairs>
    <vt:vector size="6" baseType="variant">
      <vt:variant>
        <vt:lpstr>Brukte skrifter</vt:lpstr>
      </vt:variant>
      <vt:variant>
        <vt:i4>6</vt:i4>
      </vt:variant>
      <vt:variant>
        <vt:lpstr>Tema</vt:lpstr>
      </vt:variant>
      <vt:variant>
        <vt:i4>9</vt:i4>
      </vt:variant>
      <vt:variant>
        <vt:lpstr>Lysbildetitler</vt:lpstr>
      </vt:variant>
      <vt:variant>
        <vt:i4>26</vt:i4>
      </vt:variant>
    </vt:vector>
  </HeadingPairs>
  <TitlesOfParts>
    <vt:vector size="41" baseType="lpstr">
      <vt:lpstr>Arial</vt:lpstr>
      <vt:lpstr>Calibri</vt:lpstr>
      <vt:lpstr>Calibri </vt:lpstr>
      <vt:lpstr>Calibri Light</vt:lpstr>
      <vt:lpstr>Calibri Regular</vt:lpstr>
      <vt:lpstr>Open Sans</vt:lpstr>
      <vt:lpstr>1_Forside</vt:lpstr>
      <vt:lpstr>2_Forside</vt:lpstr>
      <vt:lpstr>3_Forside</vt:lpstr>
      <vt:lpstr>4_Forside</vt:lpstr>
      <vt:lpstr>Office-tema</vt:lpstr>
      <vt:lpstr>1_Avslutning</vt:lpstr>
      <vt:lpstr>2_Avslutning</vt:lpstr>
      <vt:lpstr>3_Avslutning</vt:lpstr>
      <vt:lpstr>4_Avslutning</vt:lpstr>
      <vt:lpstr>Akkord på 1-2-3 </vt:lpstr>
      <vt:lpstr>Forord</vt:lpstr>
      <vt:lpstr>Innledning</vt:lpstr>
      <vt:lpstr>PowerPoint-presentasjon</vt:lpstr>
      <vt:lpstr>PowerPoint-presentasjon</vt:lpstr>
      <vt:lpstr>Akkordseddel</vt:lpstr>
      <vt:lpstr>Tilrettelegging Pos 110.12 </vt:lpstr>
      <vt:lpstr>PowerPoint-presentasjon</vt:lpstr>
      <vt:lpstr>Dette plikter bedriften å ha klart før arbeidet starter </vt:lpstr>
      <vt:lpstr>Dette plikter vi som montører og lærlinger </vt:lpstr>
      <vt:lpstr>PowerPoint-presentasjon</vt:lpstr>
      <vt:lpstr>Ord og uttrykk</vt:lpstr>
      <vt:lpstr>Ord og uttrykk</vt:lpstr>
      <vt:lpstr>Ord og uttrykk</vt:lpstr>
      <vt:lpstr>Ord og uttrykk</vt:lpstr>
      <vt:lpstr>Føring av timer</vt:lpstr>
      <vt:lpstr>Ord og uttrykk</vt:lpstr>
      <vt:lpstr>Ord og uttrykk</vt:lpstr>
      <vt:lpstr>Ord og uttrykk</vt:lpstr>
      <vt:lpstr>Ord og uttrykk</vt:lpstr>
      <vt:lpstr>Ord og uttrykk</vt:lpstr>
      <vt:lpstr>Ord og uttrykk</vt:lpstr>
      <vt:lpstr>Akkordfordeling </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Huus</dc:creator>
  <cp:lastModifiedBy>Kim Andre Arnesen</cp:lastModifiedBy>
  <cp:revision>58</cp:revision>
  <dcterms:created xsi:type="dcterms:W3CDTF">2017-02-22T16:08:08Z</dcterms:created>
  <dcterms:modified xsi:type="dcterms:W3CDTF">2022-10-13T12:45:56Z</dcterms:modified>
</cp:coreProperties>
</file>